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5"/>
  </p:notesMasterIdLst>
  <p:sldIdLst>
    <p:sldId id="861" r:id="rId2"/>
    <p:sldId id="989" r:id="rId3"/>
    <p:sldId id="1357" r:id="rId4"/>
    <p:sldId id="1260" r:id="rId5"/>
    <p:sldId id="1259" r:id="rId6"/>
    <p:sldId id="1261" r:id="rId7"/>
    <p:sldId id="1361" r:id="rId8"/>
    <p:sldId id="1362" r:id="rId9"/>
    <p:sldId id="1363" r:id="rId10"/>
    <p:sldId id="1364" r:id="rId11"/>
    <p:sldId id="1365" r:id="rId12"/>
    <p:sldId id="494" r:id="rId13"/>
    <p:sldId id="296" r:id="rId14"/>
    <p:sldId id="297" r:id="rId15"/>
    <p:sldId id="298" r:id="rId16"/>
    <p:sldId id="1358" r:id="rId17"/>
    <p:sldId id="1359" r:id="rId18"/>
    <p:sldId id="1366" r:id="rId19"/>
    <p:sldId id="1367" r:id="rId20"/>
    <p:sldId id="1369" r:id="rId21"/>
    <p:sldId id="1370" r:id="rId22"/>
    <p:sldId id="1371" r:id="rId23"/>
    <p:sldId id="1374" r:id="rId24"/>
    <p:sldId id="1372" r:id="rId25"/>
    <p:sldId id="1373" r:id="rId26"/>
    <p:sldId id="300" r:id="rId27"/>
    <p:sldId id="265" r:id="rId28"/>
    <p:sldId id="294" r:id="rId29"/>
    <p:sldId id="266" r:id="rId30"/>
    <p:sldId id="267" r:id="rId31"/>
    <p:sldId id="492" r:id="rId32"/>
    <p:sldId id="585" r:id="rId33"/>
    <p:sldId id="268" r:id="rId34"/>
    <p:sldId id="269" r:id="rId35"/>
    <p:sldId id="270" r:id="rId36"/>
    <p:sldId id="271" r:id="rId37"/>
    <p:sldId id="273" r:id="rId38"/>
    <p:sldId id="1368" r:id="rId39"/>
    <p:sldId id="493" r:id="rId40"/>
    <p:sldId id="495" r:id="rId41"/>
    <p:sldId id="496" r:id="rId42"/>
    <p:sldId id="497" r:id="rId43"/>
    <p:sldId id="498" r:id="rId44"/>
    <p:sldId id="499" r:id="rId45"/>
    <p:sldId id="701" r:id="rId46"/>
    <p:sldId id="704" r:id="rId47"/>
    <p:sldId id="703" r:id="rId48"/>
    <p:sldId id="501" r:id="rId49"/>
    <p:sldId id="1375" r:id="rId50"/>
    <p:sldId id="502" r:id="rId51"/>
    <p:sldId id="584" r:id="rId52"/>
    <p:sldId id="586" r:id="rId53"/>
    <p:sldId id="587" r:id="rId54"/>
    <p:sldId id="589" r:id="rId55"/>
    <p:sldId id="590" r:id="rId56"/>
    <p:sldId id="591" r:id="rId57"/>
    <p:sldId id="592" r:id="rId58"/>
    <p:sldId id="594" r:id="rId59"/>
    <p:sldId id="595" r:id="rId60"/>
    <p:sldId id="596" r:id="rId61"/>
    <p:sldId id="597" r:id="rId62"/>
    <p:sldId id="575" r:id="rId63"/>
    <p:sldId id="1376" r:id="rId64"/>
    <p:sldId id="1322" r:id="rId65"/>
    <p:sldId id="1325" r:id="rId66"/>
    <p:sldId id="1350" r:id="rId67"/>
    <p:sldId id="1326" r:id="rId68"/>
    <p:sldId id="1327" r:id="rId69"/>
    <p:sldId id="1328" r:id="rId70"/>
    <p:sldId id="1329" r:id="rId71"/>
    <p:sldId id="1330" r:id="rId72"/>
    <p:sldId id="1323" r:id="rId73"/>
    <p:sldId id="1332" r:id="rId74"/>
    <p:sldId id="1338" r:id="rId75"/>
    <p:sldId id="1339" r:id="rId76"/>
    <p:sldId id="1334" r:id="rId77"/>
    <p:sldId id="1333" r:id="rId78"/>
    <p:sldId id="1331" r:id="rId79"/>
    <p:sldId id="1335" r:id="rId80"/>
    <p:sldId id="1336" r:id="rId81"/>
    <p:sldId id="281" r:id="rId82"/>
    <p:sldId id="1337" r:id="rId83"/>
    <p:sldId id="1342" r:id="rId84"/>
    <p:sldId id="1341" r:id="rId85"/>
    <p:sldId id="1340" r:id="rId86"/>
    <p:sldId id="1348" r:id="rId87"/>
    <p:sldId id="1347" r:id="rId88"/>
    <p:sldId id="1343" r:id="rId89"/>
    <p:sldId id="1345" r:id="rId90"/>
    <p:sldId id="1346" r:id="rId91"/>
    <p:sldId id="503" r:id="rId92"/>
    <p:sldId id="1349" r:id="rId93"/>
    <p:sldId id="1351" r:id="rId94"/>
    <p:sldId id="1352" r:id="rId95"/>
    <p:sldId id="1353" r:id="rId96"/>
    <p:sldId id="1133" r:id="rId97"/>
    <p:sldId id="1132" r:id="rId98"/>
    <p:sldId id="1321" r:id="rId99"/>
    <p:sldId id="1354" r:id="rId100"/>
    <p:sldId id="1355" r:id="rId101"/>
    <p:sldId id="1356" r:id="rId102"/>
    <p:sldId id="519" r:id="rId103"/>
    <p:sldId id="735" r:id="rId104"/>
    <p:sldId id="1240" r:id="rId105"/>
    <p:sldId id="1241" r:id="rId106"/>
    <p:sldId id="733" r:id="rId107"/>
    <p:sldId id="732" r:id="rId108"/>
    <p:sldId id="731" r:id="rId109"/>
    <p:sldId id="1242" r:id="rId110"/>
    <p:sldId id="1243" r:id="rId111"/>
    <p:sldId id="1245" r:id="rId112"/>
    <p:sldId id="1246" r:id="rId113"/>
    <p:sldId id="1247" r:id="rId114"/>
    <p:sldId id="1248" r:id="rId115"/>
    <p:sldId id="1249" r:id="rId116"/>
    <p:sldId id="1251" r:id="rId117"/>
    <p:sldId id="1250" r:id="rId118"/>
    <p:sldId id="1252" r:id="rId119"/>
    <p:sldId id="1254" r:id="rId120"/>
    <p:sldId id="1255" r:id="rId121"/>
    <p:sldId id="1256" r:id="rId122"/>
    <p:sldId id="673" r:id="rId123"/>
    <p:sldId id="1258" r:id="rId1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4165642-E428-42E9-A9CE-C174C213FD49}" v="1837" dt="2023-11-01T03:06:45.21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330" autoAdjust="0"/>
    <p:restoredTop sz="94660"/>
  </p:normalViewPr>
  <p:slideViewPr>
    <p:cSldViewPr snapToGrid="0">
      <p:cViewPr varScale="1">
        <p:scale>
          <a:sx n="162" d="100"/>
          <a:sy n="162" d="100"/>
        </p:scale>
        <p:origin x="1722" y="1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theme" Target="theme/theme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tableStyles" Target="tableStyle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microsoft.com/office/2016/11/relationships/changesInfo" Target="changesInfos/changesInfo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microsoft.com/office/2015/10/relationships/revisionInfo" Target="revisionInfo.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mson Zhou" userId="be955f33642ecbf5" providerId="LiveId" clId="{A4165642-E428-42E9-A9CE-C174C213FD49}"/>
    <pc:docChg chg="undo redo custSel addSld delSld modSld sldOrd">
      <pc:chgData name="Samson Zhou" userId="be955f33642ecbf5" providerId="LiveId" clId="{A4165642-E428-42E9-A9CE-C174C213FD49}" dt="2023-11-01T03:06:45.215" v="3032" actId="20577"/>
      <pc:docMkLst>
        <pc:docMk/>
      </pc:docMkLst>
      <pc:sldChg chg="ord">
        <pc:chgData name="Samson Zhou" userId="be955f33642ecbf5" providerId="LiveId" clId="{A4165642-E428-42E9-A9CE-C174C213FD49}" dt="2023-10-31T16:33:06.031" v="121"/>
        <pc:sldMkLst>
          <pc:docMk/>
          <pc:sldMk cId="16533631" sldId="281"/>
        </pc:sldMkLst>
      </pc:sldChg>
      <pc:sldChg chg="modSp ord">
        <pc:chgData name="Samson Zhou" userId="be955f33642ecbf5" providerId="LiveId" clId="{A4165642-E428-42E9-A9CE-C174C213FD49}" dt="2023-11-01T03:06:09.066" v="2977"/>
        <pc:sldMkLst>
          <pc:docMk/>
          <pc:sldMk cId="2706938350" sldId="503"/>
        </pc:sldMkLst>
        <pc:spChg chg="mod">
          <ac:chgData name="Samson Zhou" userId="be955f33642ecbf5" providerId="LiveId" clId="{A4165642-E428-42E9-A9CE-C174C213FD49}" dt="2023-11-01T03:06:09.066" v="2977"/>
          <ac:spMkLst>
            <pc:docMk/>
            <pc:sldMk cId="2706938350" sldId="503"/>
            <ac:spMk id="8" creationId="{7FAFF05D-9B00-4B1A-A888-E353C11CAA78}"/>
          </ac:spMkLst>
        </pc:spChg>
      </pc:sldChg>
      <pc:sldChg chg="add">
        <pc:chgData name="Samson Zhou" userId="be955f33642ecbf5" providerId="LiveId" clId="{A4165642-E428-42E9-A9CE-C174C213FD49}" dt="2023-11-01T02:55:04.700" v="2813"/>
        <pc:sldMkLst>
          <pc:docMk/>
          <pc:sldMk cId="2552708906" sldId="1132"/>
        </pc:sldMkLst>
      </pc:sldChg>
      <pc:sldChg chg="del">
        <pc:chgData name="Samson Zhou" userId="be955f33642ecbf5" providerId="LiveId" clId="{A4165642-E428-42E9-A9CE-C174C213FD49}" dt="2023-11-01T02:54:51.301" v="2812" actId="2696"/>
        <pc:sldMkLst>
          <pc:docMk/>
          <pc:sldMk cId="2934662477" sldId="1132"/>
        </pc:sldMkLst>
      </pc:sldChg>
      <pc:sldChg chg="del">
        <pc:chgData name="Samson Zhou" userId="be955f33642ecbf5" providerId="LiveId" clId="{A4165642-E428-42E9-A9CE-C174C213FD49}" dt="2023-11-01T02:54:51.301" v="2812" actId="2696"/>
        <pc:sldMkLst>
          <pc:docMk/>
          <pc:sldMk cId="3180073886" sldId="1133"/>
        </pc:sldMkLst>
      </pc:sldChg>
      <pc:sldChg chg="add">
        <pc:chgData name="Samson Zhou" userId="be955f33642ecbf5" providerId="LiveId" clId="{A4165642-E428-42E9-A9CE-C174C213FD49}" dt="2023-11-01T02:55:04.700" v="2813"/>
        <pc:sldMkLst>
          <pc:docMk/>
          <pc:sldMk cId="4217163785" sldId="1133"/>
        </pc:sldMkLst>
      </pc:sldChg>
      <pc:sldChg chg="del">
        <pc:chgData name="Samson Zhou" userId="be955f33642ecbf5" providerId="LiveId" clId="{A4165642-E428-42E9-A9CE-C174C213FD49}" dt="2023-11-01T02:54:51.301" v="2812" actId="2696"/>
        <pc:sldMkLst>
          <pc:docMk/>
          <pc:sldMk cId="526404712" sldId="1321"/>
        </pc:sldMkLst>
      </pc:sldChg>
      <pc:sldChg chg="add">
        <pc:chgData name="Samson Zhou" userId="be955f33642ecbf5" providerId="LiveId" clId="{A4165642-E428-42E9-A9CE-C174C213FD49}" dt="2023-11-01T02:55:04.700" v="2813"/>
        <pc:sldMkLst>
          <pc:docMk/>
          <pc:sldMk cId="1520400115" sldId="1321"/>
        </pc:sldMkLst>
      </pc:sldChg>
      <pc:sldChg chg="modSp mod ord">
        <pc:chgData name="Samson Zhou" userId="be955f33642ecbf5" providerId="LiveId" clId="{A4165642-E428-42E9-A9CE-C174C213FD49}" dt="2023-11-01T02:59:32.242" v="2835"/>
        <pc:sldMkLst>
          <pc:docMk/>
          <pc:sldMk cId="1286416461" sldId="1322"/>
        </pc:sldMkLst>
        <pc:spChg chg="mod">
          <ac:chgData name="Samson Zhou" userId="be955f33642ecbf5" providerId="LiveId" clId="{A4165642-E428-42E9-A9CE-C174C213FD49}" dt="2023-10-31T18:38:15.996" v="1212" actId="403"/>
          <ac:spMkLst>
            <pc:docMk/>
            <pc:sldMk cId="1286416461" sldId="1322"/>
            <ac:spMk id="8" creationId="{7FAFF05D-9B00-4B1A-A888-E353C11CAA78}"/>
          </ac:spMkLst>
        </pc:spChg>
      </pc:sldChg>
      <pc:sldChg chg="addSp delSp modSp add mod">
        <pc:chgData name="Samson Zhou" userId="be955f33642ecbf5" providerId="LiveId" clId="{A4165642-E428-42E9-A9CE-C174C213FD49}" dt="2023-10-31T16:34:34.096" v="262" actId="478"/>
        <pc:sldMkLst>
          <pc:docMk/>
          <pc:sldMk cId="4066499041" sldId="1323"/>
        </pc:sldMkLst>
        <pc:spChg chg="mod">
          <ac:chgData name="Samson Zhou" userId="be955f33642ecbf5" providerId="LiveId" clId="{A4165642-E428-42E9-A9CE-C174C213FD49}" dt="2023-10-31T16:30:27.582" v="5"/>
          <ac:spMkLst>
            <pc:docMk/>
            <pc:sldMk cId="4066499041" sldId="1323"/>
            <ac:spMk id="2" creationId="{6D984B7A-8516-47FC-9176-8158CF0B5C45}"/>
          </ac:spMkLst>
        </pc:spChg>
        <pc:spChg chg="mod">
          <ac:chgData name="Samson Zhou" userId="be955f33642ecbf5" providerId="LiveId" clId="{A4165642-E428-42E9-A9CE-C174C213FD49}" dt="2023-10-31T16:32:36.680" v="117" actId="20577"/>
          <ac:spMkLst>
            <pc:docMk/>
            <pc:sldMk cId="4066499041" sldId="1323"/>
            <ac:spMk id="6" creationId="{ADE29DC0-5F55-4C0F-9250-42464CEC0C31}"/>
          </ac:spMkLst>
        </pc:spChg>
        <pc:spChg chg="mod">
          <ac:chgData name="Samson Zhou" userId="be955f33642ecbf5" providerId="LiveId" clId="{A4165642-E428-42E9-A9CE-C174C213FD49}" dt="2023-10-31T16:30:32.996" v="6" actId="20577"/>
          <ac:spMkLst>
            <pc:docMk/>
            <pc:sldMk cId="4066499041" sldId="1323"/>
            <ac:spMk id="17" creationId="{EFE4164B-232C-4B6F-A24D-7F47CF6A505B}"/>
          </ac:spMkLst>
        </pc:spChg>
        <pc:picChg chg="add del">
          <ac:chgData name="Samson Zhou" userId="be955f33642ecbf5" providerId="LiveId" clId="{A4165642-E428-42E9-A9CE-C174C213FD49}" dt="2023-10-31T16:34:34.096" v="262" actId="478"/>
          <ac:picMkLst>
            <pc:docMk/>
            <pc:sldMk cId="4066499041" sldId="1323"/>
            <ac:picMk id="18" creationId="{7303F1F4-2F73-4BE7-8C6B-0CE3273537E0}"/>
          </ac:picMkLst>
        </pc:picChg>
      </pc:sldChg>
      <pc:sldChg chg="add del">
        <pc:chgData name="Samson Zhou" userId="be955f33642ecbf5" providerId="LiveId" clId="{A4165642-E428-42E9-A9CE-C174C213FD49}" dt="2023-10-31T18:36:19.029" v="1088" actId="47"/>
        <pc:sldMkLst>
          <pc:docMk/>
          <pc:sldMk cId="3187718950" sldId="1324"/>
        </pc:sldMkLst>
      </pc:sldChg>
      <pc:sldChg chg="delSp modSp add mod">
        <pc:chgData name="Samson Zhou" userId="be955f33642ecbf5" providerId="LiveId" clId="{A4165642-E428-42E9-A9CE-C174C213FD49}" dt="2023-10-31T17:07:47.797" v="279" actId="20577"/>
        <pc:sldMkLst>
          <pc:docMk/>
          <pc:sldMk cId="2699988928" sldId="1325"/>
        </pc:sldMkLst>
        <pc:spChg chg="mod">
          <ac:chgData name="Samson Zhou" userId="be955f33642ecbf5" providerId="LiveId" clId="{A4165642-E428-42E9-A9CE-C174C213FD49}" dt="2023-10-31T17:07:47.797" v="279" actId="20577"/>
          <ac:spMkLst>
            <pc:docMk/>
            <pc:sldMk cId="2699988928" sldId="1325"/>
            <ac:spMk id="2" creationId="{6D984B7A-8516-47FC-9176-8158CF0B5C45}"/>
          </ac:spMkLst>
        </pc:spChg>
        <pc:spChg chg="mod">
          <ac:chgData name="Samson Zhou" userId="be955f33642ecbf5" providerId="LiveId" clId="{A4165642-E428-42E9-A9CE-C174C213FD49}" dt="2023-10-31T17:07:32.769" v="271" actId="20577"/>
          <ac:spMkLst>
            <pc:docMk/>
            <pc:sldMk cId="2699988928" sldId="1325"/>
            <ac:spMk id="6" creationId="{ADE29DC0-5F55-4C0F-9250-42464CEC0C31}"/>
          </ac:spMkLst>
        </pc:spChg>
        <pc:spChg chg="mod">
          <ac:chgData name="Samson Zhou" userId="be955f33642ecbf5" providerId="LiveId" clId="{A4165642-E428-42E9-A9CE-C174C213FD49}" dt="2023-10-31T16:33:11.976" v="123" actId="20577"/>
          <ac:spMkLst>
            <pc:docMk/>
            <pc:sldMk cId="2699988928" sldId="1325"/>
            <ac:spMk id="17" creationId="{EFE4164B-232C-4B6F-A24D-7F47CF6A505B}"/>
          </ac:spMkLst>
        </pc:spChg>
        <pc:picChg chg="del">
          <ac:chgData name="Samson Zhou" userId="be955f33642ecbf5" providerId="LiveId" clId="{A4165642-E428-42E9-A9CE-C174C213FD49}" dt="2023-10-31T16:33:31.088" v="129" actId="478"/>
          <ac:picMkLst>
            <pc:docMk/>
            <pc:sldMk cId="2699988928" sldId="1325"/>
            <ac:picMk id="18" creationId="{7303F1F4-2F73-4BE7-8C6B-0CE3273537E0}"/>
          </ac:picMkLst>
        </pc:picChg>
      </pc:sldChg>
      <pc:sldChg chg="addSp delSp modSp add mod">
        <pc:chgData name="Samson Zhou" userId="be955f33642ecbf5" providerId="LiveId" clId="{A4165642-E428-42E9-A9CE-C174C213FD49}" dt="2023-10-31T17:35:11.329" v="458" actId="1076"/>
        <pc:sldMkLst>
          <pc:docMk/>
          <pc:sldMk cId="1650923518" sldId="1326"/>
        </pc:sldMkLst>
        <pc:spChg chg="mod">
          <ac:chgData name="Samson Zhou" userId="be955f33642ecbf5" providerId="LiveId" clId="{A4165642-E428-42E9-A9CE-C174C213FD49}" dt="2023-10-31T17:07:52.506" v="280"/>
          <ac:spMkLst>
            <pc:docMk/>
            <pc:sldMk cId="1650923518" sldId="1326"/>
            <ac:spMk id="2" creationId="{6D984B7A-8516-47FC-9176-8158CF0B5C45}"/>
          </ac:spMkLst>
        </pc:spChg>
        <pc:spChg chg="mod">
          <ac:chgData name="Samson Zhou" userId="be955f33642ecbf5" providerId="LiveId" clId="{A4165642-E428-42E9-A9CE-C174C213FD49}" dt="2023-10-31T17:35:11.329" v="458" actId="1076"/>
          <ac:spMkLst>
            <pc:docMk/>
            <pc:sldMk cId="1650923518" sldId="1326"/>
            <ac:spMk id="3" creationId="{15255D49-9D60-44DD-910D-2EBD0529DEC9}"/>
          </ac:spMkLst>
        </pc:spChg>
        <pc:picChg chg="add mod">
          <ac:chgData name="Samson Zhou" userId="be955f33642ecbf5" providerId="LiveId" clId="{A4165642-E428-42E9-A9CE-C174C213FD49}" dt="2023-10-31T17:33:32.904" v="419" actId="1076"/>
          <ac:picMkLst>
            <pc:docMk/>
            <pc:sldMk cId="1650923518" sldId="1326"/>
            <ac:picMk id="1026" creationId="{FDD67178-2361-AAE6-B4D8-FE33DD51DEE0}"/>
          </ac:picMkLst>
        </pc:picChg>
        <pc:picChg chg="add del mod">
          <ac:chgData name="Samson Zhou" userId="be955f33642ecbf5" providerId="LiveId" clId="{A4165642-E428-42E9-A9CE-C174C213FD49}" dt="2023-10-31T17:33:21.771" v="411"/>
          <ac:picMkLst>
            <pc:docMk/>
            <pc:sldMk cId="1650923518" sldId="1326"/>
            <ac:picMk id="1028" creationId="{93639963-C654-9A0D-B94F-BC8DFDB45F0F}"/>
          </ac:picMkLst>
        </pc:picChg>
        <pc:picChg chg="add del mod">
          <ac:chgData name="Samson Zhou" userId="be955f33642ecbf5" providerId="LiveId" clId="{A4165642-E428-42E9-A9CE-C174C213FD49}" dt="2023-10-31T17:33:21.274" v="410"/>
          <ac:picMkLst>
            <pc:docMk/>
            <pc:sldMk cId="1650923518" sldId="1326"/>
            <ac:picMk id="1030" creationId="{002F8884-BF4B-A06C-9460-2488D21CF7FD}"/>
          </ac:picMkLst>
        </pc:picChg>
        <pc:picChg chg="add mod">
          <ac:chgData name="Samson Zhou" userId="be955f33642ecbf5" providerId="LiveId" clId="{A4165642-E428-42E9-A9CE-C174C213FD49}" dt="2023-10-31T17:33:31.668" v="418" actId="1076"/>
          <ac:picMkLst>
            <pc:docMk/>
            <pc:sldMk cId="1650923518" sldId="1326"/>
            <ac:picMk id="1032" creationId="{E92EF32A-78DE-8BDC-5C04-CD90EDB4E36F}"/>
          </ac:picMkLst>
        </pc:picChg>
      </pc:sldChg>
      <pc:sldChg chg="addSp delSp modSp add mod">
        <pc:chgData name="Samson Zhou" userId="be955f33642ecbf5" providerId="LiveId" clId="{A4165642-E428-42E9-A9CE-C174C213FD49}" dt="2023-10-31T17:41:03.859" v="466" actId="20577"/>
        <pc:sldMkLst>
          <pc:docMk/>
          <pc:sldMk cId="648022758" sldId="1327"/>
        </pc:sldMkLst>
        <pc:spChg chg="mod">
          <ac:chgData name="Samson Zhou" userId="be955f33642ecbf5" providerId="LiveId" clId="{A4165642-E428-42E9-A9CE-C174C213FD49}" dt="2023-10-31T17:41:03.859" v="466" actId="20577"/>
          <ac:spMkLst>
            <pc:docMk/>
            <pc:sldMk cId="648022758" sldId="1327"/>
            <ac:spMk id="3" creationId="{15255D49-9D60-44DD-910D-2EBD0529DEC9}"/>
          </ac:spMkLst>
        </pc:spChg>
        <pc:picChg chg="del">
          <ac:chgData name="Samson Zhou" userId="be955f33642ecbf5" providerId="LiveId" clId="{A4165642-E428-42E9-A9CE-C174C213FD49}" dt="2023-10-31T17:34:36.659" v="451" actId="478"/>
          <ac:picMkLst>
            <pc:docMk/>
            <pc:sldMk cId="648022758" sldId="1327"/>
            <ac:picMk id="1026" creationId="{FDD67178-2361-AAE6-B4D8-FE33DD51DEE0}"/>
          </ac:picMkLst>
        </pc:picChg>
        <pc:picChg chg="del">
          <ac:chgData name="Samson Zhou" userId="be955f33642ecbf5" providerId="LiveId" clId="{A4165642-E428-42E9-A9CE-C174C213FD49}" dt="2023-10-31T17:34:37.262" v="452" actId="478"/>
          <ac:picMkLst>
            <pc:docMk/>
            <pc:sldMk cId="648022758" sldId="1327"/>
            <ac:picMk id="1032" creationId="{E92EF32A-78DE-8BDC-5C04-CD90EDB4E36F}"/>
          </ac:picMkLst>
        </pc:picChg>
        <pc:picChg chg="add mod">
          <ac:chgData name="Samson Zhou" userId="be955f33642ecbf5" providerId="LiveId" clId="{A4165642-E428-42E9-A9CE-C174C213FD49}" dt="2023-10-31T17:35:20.393" v="460" actId="1076"/>
          <ac:picMkLst>
            <pc:docMk/>
            <pc:sldMk cId="648022758" sldId="1327"/>
            <ac:picMk id="2050" creationId="{86F7973B-D6FD-E841-8BBA-116CA786E1A1}"/>
          </ac:picMkLst>
        </pc:picChg>
      </pc:sldChg>
      <pc:sldChg chg="addSp delSp modSp add mod setBg">
        <pc:chgData name="Samson Zhou" userId="be955f33642ecbf5" providerId="LiveId" clId="{A4165642-E428-42E9-A9CE-C174C213FD49}" dt="2023-10-31T17:57:16.695" v="629" actId="20577"/>
        <pc:sldMkLst>
          <pc:docMk/>
          <pc:sldMk cId="162942759" sldId="1328"/>
        </pc:sldMkLst>
        <pc:spChg chg="mod">
          <ac:chgData name="Samson Zhou" userId="be955f33642ecbf5" providerId="LiveId" clId="{A4165642-E428-42E9-A9CE-C174C213FD49}" dt="2023-10-31T17:43:21.872" v="496" actId="26606"/>
          <ac:spMkLst>
            <pc:docMk/>
            <pc:sldMk cId="162942759" sldId="1328"/>
            <ac:spMk id="2" creationId="{6D984B7A-8516-47FC-9176-8158CF0B5C45}"/>
          </ac:spMkLst>
        </pc:spChg>
        <pc:spChg chg="mod">
          <ac:chgData name="Samson Zhou" userId="be955f33642ecbf5" providerId="LiveId" clId="{A4165642-E428-42E9-A9CE-C174C213FD49}" dt="2023-10-31T17:57:16.695" v="629" actId="20577"/>
          <ac:spMkLst>
            <pc:docMk/>
            <pc:sldMk cId="162942759" sldId="1328"/>
            <ac:spMk id="3" creationId="{15255D49-9D60-44DD-910D-2EBD0529DEC9}"/>
          </ac:spMkLst>
        </pc:spChg>
        <pc:spChg chg="add del">
          <ac:chgData name="Samson Zhou" userId="be955f33642ecbf5" providerId="LiveId" clId="{A4165642-E428-42E9-A9CE-C174C213FD49}" dt="2023-10-31T17:43:21.872" v="496" actId="26606"/>
          <ac:spMkLst>
            <pc:docMk/>
            <pc:sldMk cId="162942759" sldId="1328"/>
            <ac:spMk id="3085" creationId="{2CB962CF-61A3-4EF9-94F6-7C59B0329524}"/>
          </ac:spMkLst>
        </pc:spChg>
        <pc:picChg chg="del">
          <ac:chgData name="Samson Zhou" userId="be955f33642ecbf5" providerId="LiveId" clId="{A4165642-E428-42E9-A9CE-C174C213FD49}" dt="2023-10-31T17:42:39.470" v="480" actId="478"/>
          <ac:picMkLst>
            <pc:docMk/>
            <pc:sldMk cId="162942759" sldId="1328"/>
            <ac:picMk id="2050" creationId="{86F7973B-D6FD-E841-8BBA-116CA786E1A1}"/>
          </ac:picMkLst>
        </pc:picChg>
        <pc:picChg chg="add mod ord">
          <ac:chgData name="Samson Zhou" userId="be955f33642ecbf5" providerId="LiveId" clId="{A4165642-E428-42E9-A9CE-C174C213FD49}" dt="2023-10-31T17:43:21.872" v="496" actId="26606"/>
          <ac:picMkLst>
            <pc:docMk/>
            <pc:sldMk cId="162942759" sldId="1328"/>
            <ac:picMk id="3074" creationId="{D650396C-C263-2F64-732C-B18ABF530AA2}"/>
          </ac:picMkLst>
        </pc:picChg>
        <pc:picChg chg="add del mod">
          <ac:chgData name="Samson Zhou" userId="be955f33642ecbf5" providerId="LiveId" clId="{A4165642-E428-42E9-A9CE-C174C213FD49}" dt="2023-10-31T17:43:15.616" v="491" actId="478"/>
          <ac:picMkLst>
            <pc:docMk/>
            <pc:sldMk cId="162942759" sldId="1328"/>
            <ac:picMk id="3076" creationId="{E7C89499-508A-5D78-99DA-06CA9AA3D7A1}"/>
          </ac:picMkLst>
        </pc:picChg>
        <pc:picChg chg="add del">
          <ac:chgData name="Samson Zhou" userId="be955f33642ecbf5" providerId="LiveId" clId="{A4165642-E428-42E9-A9CE-C174C213FD49}" dt="2023-10-31T17:43:14.582" v="490"/>
          <ac:picMkLst>
            <pc:docMk/>
            <pc:sldMk cId="162942759" sldId="1328"/>
            <ac:picMk id="3078" creationId="{B69DE55F-1976-6C08-1B57-A012EBDA5796}"/>
          </ac:picMkLst>
        </pc:picChg>
        <pc:picChg chg="add del mod">
          <ac:chgData name="Samson Zhou" userId="be955f33642ecbf5" providerId="LiveId" clId="{A4165642-E428-42E9-A9CE-C174C213FD49}" dt="2023-10-31T17:43:43.405" v="502" actId="478"/>
          <ac:picMkLst>
            <pc:docMk/>
            <pc:sldMk cId="162942759" sldId="1328"/>
            <ac:picMk id="3080" creationId="{55ECEBE4-82ED-1EA0-A1C4-8F36FB511FFE}"/>
          </ac:picMkLst>
        </pc:picChg>
        <pc:picChg chg="add mod">
          <ac:chgData name="Samson Zhou" userId="be955f33642ecbf5" providerId="LiveId" clId="{A4165642-E428-42E9-A9CE-C174C213FD49}" dt="2023-10-31T17:43:47.360" v="504" actId="1076"/>
          <ac:picMkLst>
            <pc:docMk/>
            <pc:sldMk cId="162942759" sldId="1328"/>
            <ac:picMk id="3082" creationId="{B61DD80A-1507-5607-7E53-1DC914CAF84A}"/>
          </ac:picMkLst>
        </pc:picChg>
      </pc:sldChg>
      <pc:sldChg chg="addSp delSp modSp add mod">
        <pc:chgData name="Samson Zhou" userId="be955f33642ecbf5" providerId="LiveId" clId="{A4165642-E428-42E9-A9CE-C174C213FD49}" dt="2023-10-31T17:57:21.823" v="633" actId="20577"/>
        <pc:sldMkLst>
          <pc:docMk/>
          <pc:sldMk cId="343421017" sldId="1329"/>
        </pc:sldMkLst>
        <pc:spChg chg="mod">
          <ac:chgData name="Samson Zhou" userId="be955f33642ecbf5" providerId="LiveId" clId="{A4165642-E428-42E9-A9CE-C174C213FD49}" dt="2023-10-31T17:57:21.823" v="633" actId="20577"/>
          <ac:spMkLst>
            <pc:docMk/>
            <pc:sldMk cId="343421017" sldId="1329"/>
            <ac:spMk id="3" creationId="{15255D49-9D60-44DD-910D-2EBD0529DEC9}"/>
          </ac:spMkLst>
        </pc:spChg>
        <pc:picChg chg="add mod">
          <ac:chgData name="Samson Zhou" userId="be955f33642ecbf5" providerId="LiveId" clId="{A4165642-E428-42E9-A9CE-C174C213FD49}" dt="2023-10-31T17:54:25.896" v="539" actId="1076"/>
          <ac:picMkLst>
            <pc:docMk/>
            <pc:sldMk cId="343421017" sldId="1329"/>
            <ac:picMk id="5" creationId="{BDED3806-C7C2-EADE-C3EE-9EF0DBDE9006}"/>
          </ac:picMkLst>
        </pc:picChg>
        <pc:picChg chg="del">
          <ac:chgData name="Samson Zhou" userId="be955f33642ecbf5" providerId="LiveId" clId="{A4165642-E428-42E9-A9CE-C174C213FD49}" dt="2023-10-31T17:53:43.080" v="526" actId="478"/>
          <ac:picMkLst>
            <pc:docMk/>
            <pc:sldMk cId="343421017" sldId="1329"/>
            <ac:picMk id="3074" creationId="{D650396C-C263-2F64-732C-B18ABF530AA2}"/>
          </ac:picMkLst>
        </pc:picChg>
        <pc:picChg chg="del">
          <ac:chgData name="Samson Zhou" userId="be955f33642ecbf5" providerId="LiveId" clId="{A4165642-E428-42E9-A9CE-C174C213FD49}" dt="2023-10-31T17:53:43.803" v="527" actId="478"/>
          <ac:picMkLst>
            <pc:docMk/>
            <pc:sldMk cId="343421017" sldId="1329"/>
            <ac:picMk id="3082" creationId="{B61DD80A-1507-5607-7E53-1DC914CAF84A}"/>
          </ac:picMkLst>
        </pc:picChg>
        <pc:picChg chg="add del mod">
          <ac:chgData name="Samson Zhou" userId="be955f33642ecbf5" providerId="LiveId" clId="{A4165642-E428-42E9-A9CE-C174C213FD49}" dt="2023-10-31T17:54:04.249" v="532" actId="21"/>
          <ac:picMkLst>
            <pc:docMk/>
            <pc:sldMk cId="343421017" sldId="1329"/>
            <ac:picMk id="4098" creationId="{D955863F-9732-908B-6BDA-826909474426}"/>
          </ac:picMkLst>
        </pc:picChg>
      </pc:sldChg>
      <pc:sldChg chg="add">
        <pc:chgData name="Samson Zhou" userId="be955f33642ecbf5" providerId="LiveId" clId="{A4165642-E428-42E9-A9CE-C174C213FD49}" dt="2023-10-31T17:57:26.504" v="634"/>
        <pc:sldMkLst>
          <pc:docMk/>
          <pc:sldMk cId="3058120388" sldId="1330"/>
        </pc:sldMkLst>
      </pc:sldChg>
      <pc:sldChg chg="modSp add mod">
        <pc:chgData name="Samson Zhou" userId="be955f33642ecbf5" providerId="LiveId" clId="{A4165642-E428-42E9-A9CE-C174C213FD49}" dt="2023-10-31T19:02:20.935" v="1876" actId="20577"/>
        <pc:sldMkLst>
          <pc:docMk/>
          <pc:sldMk cId="3553567278" sldId="1331"/>
        </pc:sldMkLst>
        <pc:spChg chg="mod">
          <ac:chgData name="Samson Zhou" userId="be955f33642ecbf5" providerId="LiveId" clId="{A4165642-E428-42E9-A9CE-C174C213FD49}" dt="2023-10-31T19:02:20.935" v="1876" actId="20577"/>
          <ac:spMkLst>
            <pc:docMk/>
            <pc:sldMk cId="3553567278" sldId="1331"/>
            <ac:spMk id="6" creationId="{ADE29DC0-5F55-4C0F-9250-42464CEC0C31}"/>
          </ac:spMkLst>
        </pc:spChg>
      </pc:sldChg>
      <pc:sldChg chg="modSp add mod">
        <pc:chgData name="Samson Zhou" userId="be955f33642ecbf5" providerId="LiveId" clId="{A4165642-E428-42E9-A9CE-C174C213FD49}" dt="2023-10-31T18:12:17.264" v="788" actId="20577"/>
        <pc:sldMkLst>
          <pc:docMk/>
          <pc:sldMk cId="820917103" sldId="1332"/>
        </pc:sldMkLst>
        <pc:spChg chg="mod">
          <ac:chgData name="Samson Zhou" userId="be955f33642ecbf5" providerId="LiveId" clId="{A4165642-E428-42E9-A9CE-C174C213FD49}" dt="2023-10-31T18:12:17.264" v="788" actId="20577"/>
          <ac:spMkLst>
            <pc:docMk/>
            <pc:sldMk cId="820917103" sldId="1332"/>
            <ac:spMk id="6" creationId="{ADE29DC0-5F55-4C0F-9250-42464CEC0C31}"/>
          </ac:spMkLst>
        </pc:spChg>
      </pc:sldChg>
      <pc:sldChg chg="modSp add mod">
        <pc:chgData name="Samson Zhou" userId="be955f33642ecbf5" providerId="LiveId" clId="{A4165642-E428-42E9-A9CE-C174C213FD49}" dt="2023-10-31T19:02:15.906" v="1872" actId="21"/>
        <pc:sldMkLst>
          <pc:docMk/>
          <pc:sldMk cId="1175816740" sldId="1333"/>
        </pc:sldMkLst>
        <pc:spChg chg="mod">
          <ac:chgData name="Samson Zhou" userId="be955f33642ecbf5" providerId="LiveId" clId="{A4165642-E428-42E9-A9CE-C174C213FD49}" dt="2023-10-31T19:02:15.906" v="1872" actId="21"/>
          <ac:spMkLst>
            <pc:docMk/>
            <pc:sldMk cId="1175816740" sldId="1333"/>
            <ac:spMk id="6" creationId="{ADE29DC0-5F55-4C0F-9250-42464CEC0C31}"/>
          </ac:spMkLst>
        </pc:spChg>
      </pc:sldChg>
      <pc:sldChg chg="modSp add">
        <pc:chgData name="Samson Zhou" userId="be955f33642ecbf5" providerId="LiveId" clId="{A4165642-E428-42E9-A9CE-C174C213FD49}" dt="2023-10-31T18:29:04.247" v="907" actId="20577"/>
        <pc:sldMkLst>
          <pc:docMk/>
          <pc:sldMk cId="3582838863" sldId="1334"/>
        </pc:sldMkLst>
        <pc:spChg chg="mod">
          <ac:chgData name="Samson Zhou" userId="be955f33642ecbf5" providerId="LiveId" clId="{A4165642-E428-42E9-A9CE-C174C213FD49}" dt="2023-10-31T18:29:04.247" v="907" actId="20577"/>
          <ac:spMkLst>
            <pc:docMk/>
            <pc:sldMk cId="3582838863" sldId="1334"/>
            <ac:spMk id="6" creationId="{ADE29DC0-5F55-4C0F-9250-42464CEC0C31}"/>
          </ac:spMkLst>
        </pc:spChg>
      </pc:sldChg>
      <pc:sldChg chg="modSp add mod">
        <pc:chgData name="Samson Zhou" userId="be955f33642ecbf5" providerId="LiveId" clId="{A4165642-E428-42E9-A9CE-C174C213FD49}" dt="2023-10-31T18:36:00.998" v="1087"/>
        <pc:sldMkLst>
          <pc:docMk/>
          <pc:sldMk cId="1608126685" sldId="1335"/>
        </pc:sldMkLst>
        <pc:spChg chg="mod">
          <ac:chgData name="Samson Zhou" userId="be955f33642ecbf5" providerId="LiveId" clId="{A4165642-E428-42E9-A9CE-C174C213FD49}" dt="2023-10-31T18:36:00.998" v="1087"/>
          <ac:spMkLst>
            <pc:docMk/>
            <pc:sldMk cId="1608126685" sldId="1335"/>
            <ac:spMk id="2" creationId="{6D984B7A-8516-47FC-9176-8158CF0B5C45}"/>
          </ac:spMkLst>
        </pc:spChg>
        <pc:spChg chg="mod">
          <ac:chgData name="Samson Zhou" userId="be955f33642ecbf5" providerId="LiveId" clId="{A4165642-E428-42E9-A9CE-C174C213FD49}" dt="2023-10-31T18:35:48.796" v="1086" actId="20577"/>
          <ac:spMkLst>
            <pc:docMk/>
            <pc:sldMk cId="1608126685" sldId="1335"/>
            <ac:spMk id="6" creationId="{ADE29DC0-5F55-4C0F-9250-42464CEC0C31}"/>
          </ac:spMkLst>
        </pc:spChg>
      </pc:sldChg>
      <pc:sldChg chg="add del">
        <pc:chgData name="Samson Zhou" userId="be955f33642ecbf5" providerId="LiveId" clId="{A4165642-E428-42E9-A9CE-C174C213FD49}" dt="2023-10-31T18:31:51.161" v="968"/>
        <pc:sldMkLst>
          <pc:docMk/>
          <pc:sldMk cId="3121196213" sldId="1335"/>
        </pc:sldMkLst>
      </pc:sldChg>
      <pc:sldChg chg="modSp add mod">
        <pc:chgData name="Samson Zhou" userId="be955f33642ecbf5" providerId="LiveId" clId="{A4165642-E428-42E9-A9CE-C174C213FD49}" dt="2023-10-31T18:37:55.584" v="1211" actId="20577"/>
        <pc:sldMkLst>
          <pc:docMk/>
          <pc:sldMk cId="306381807" sldId="1336"/>
        </pc:sldMkLst>
        <pc:spChg chg="mod">
          <ac:chgData name="Samson Zhou" userId="be955f33642ecbf5" providerId="LiveId" clId="{A4165642-E428-42E9-A9CE-C174C213FD49}" dt="2023-10-31T18:37:55.584" v="1211" actId="20577"/>
          <ac:spMkLst>
            <pc:docMk/>
            <pc:sldMk cId="306381807" sldId="1336"/>
            <ac:spMk id="6" creationId="{ADE29DC0-5F55-4C0F-9250-42464CEC0C31}"/>
          </ac:spMkLst>
        </pc:spChg>
      </pc:sldChg>
      <pc:sldChg chg="delSp modSp add mod">
        <pc:chgData name="Samson Zhou" userId="be955f33642ecbf5" providerId="LiveId" clId="{A4165642-E428-42E9-A9CE-C174C213FD49}" dt="2023-10-31T18:41:10.796" v="1374" actId="20577"/>
        <pc:sldMkLst>
          <pc:docMk/>
          <pc:sldMk cId="1392225236" sldId="1337"/>
        </pc:sldMkLst>
        <pc:spChg chg="mod">
          <ac:chgData name="Samson Zhou" userId="be955f33642ecbf5" providerId="LiveId" clId="{A4165642-E428-42E9-A9CE-C174C213FD49}" dt="2023-10-31T18:41:10.796" v="1374" actId="20577"/>
          <ac:spMkLst>
            <pc:docMk/>
            <pc:sldMk cId="1392225236" sldId="1337"/>
            <ac:spMk id="6" creationId="{ADE29DC0-5F55-4C0F-9250-42464CEC0C31}"/>
          </ac:spMkLst>
        </pc:spChg>
        <pc:picChg chg="del">
          <ac:chgData name="Samson Zhou" userId="be955f33642ecbf5" providerId="LiveId" clId="{A4165642-E428-42E9-A9CE-C174C213FD49}" dt="2023-10-31T18:38:53.584" v="1218" actId="478"/>
          <ac:picMkLst>
            <pc:docMk/>
            <pc:sldMk cId="1392225236" sldId="1337"/>
            <ac:picMk id="18" creationId="{7303F1F4-2F73-4BE7-8C6B-0CE3273537E0}"/>
          </ac:picMkLst>
        </pc:picChg>
      </pc:sldChg>
      <pc:sldChg chg="modSp add mod">
        <pc:chgData name="Samson Zhou" userId="be955f33642ecbf5" providerId="LiveId" clId="{A4165642-E428-42E9-A9CE-C174C213FD49}" dt="2023-10-31T18:40:50.124" v="1373" actId="20577"/>
        <pc:sldMkLst>
          <pc:docMk/>
          <pc:sldMk cId="1477259928" sldId="1338"/>
        </pc:sldMkLst>
        <pc:spChg chg="mod">
          <ac:chgData name="Samson Zhou" userId="be955f33642ecbf5" providerId="LiveId" clId="{A4165642-E428-42E9-A9CE-C174C213FD49}" dt="2023-10-31T18:40:50.124" v="1373" actId="20577"/>
          <ac:spMkLst>
            <pc:docMk/>
            <pc:sldMk cId="1477259928" sldId="1338"/>
            <ac:spMk id="6" creationId="{ADE29DC0-5F55-4C0F-9250-42464CEC0C31}"/>
          </ac:spMkLst>
        </pc:spChg>
      </pc:sldChg>
      <pc:sldChg chg="add del">
        <pc:chgData name="Samson Zhou" userId="be955f33642ecbf5" providerId="LiveId" clId="{A4165642-E428-42E9-A9CE-C174C213FD49}" dt="2023-10-31T18:54:31.936" v="1376"/>
        <pc:sldMkLst>
          <pc:docMk/>
          <pc:sldMk cId="2237711215" sldId="1339"/>
        </pc:sldMkLst>
      </pc:sldChg>
      <pc:sldChg chg="delSp modSp add mod">
        <pc:chgData name="Samson Zhou" userId="be955f33642ecbf5" providerId="LiveId" clId="{A4165642-E428-42E9-A9CE-C174C213FD49}" dt="2023-10-31T19:01:06.958" v="1854" actId="20577"/>
        <pc:sldMkLst>
          <pc:docMk/>
          <pc:sldMk cId="3128757599" sldId="1339"/>
        </pc:sldMkLst>
        <pc:spChg chg="mod">
          <ac:chgData name="Samson Zhou" userId="be955f33642ecbf5" providerId="LiveId" clId="{A4165642-E428-42E9-A9CE-C174C213FD49}" dt="2023-10-31T18:54:51.621" v="1378"/>
          <ac:spMkLst>
            <pc:docMk/>
            <pc:sldMk cId="3128757599" sldId="1339"/>
            <ac:spMk id="2" creationId="{6D984B7A-8516-47FC-9176-8158CF0B5C45}"/>
          </ac:spMkLst>
        </pc:spChg>
        <pc:spChg chg="mod">
          <ac:chgData name="Samson Zhou" userId="be955f33642ecbf5" providerId="LiveId" clId="{A4165642-E428-42E9-A9CE-C174C213FD49}" dt="2023-10-31T19:01:06.958" v="1854" actId="20577"/>
          <ac:spMkLst>
            <pc:docMk/>
            <pc:sldMk cId="3128757599" sldId="1339"/>
            <ac:spMk id="3" creationId="{15255D49-9D60-44DD-910D-2EBD0529DEC9}"/>
          </ac:spMkLst>
        </pc:spChg>
        <pc:picChg chg="del">
          <ac:chgData name="Samson Zhou" userId="be955f33642ecbf5" providerId="LiveId" clId="{A4165642-E428-42E9-A9CE-C174C213FD49}" dt="2023-10-31T18:54:53.479" v="1379" actId="478"/>
          <ac:picMkLst>
            <pc:docMk/>
            <pc:sldMk cId="3128757599" sldId="1339"/>
            <ac:picMk id="5" creationId="{BDED3806-C7C2-EADE-C3EE-9EF0DBDE9006}"/>
          </ac:picMkLst>
        </pc:picChg>
      </pc:sldChg>
      <pc:sldChg chg="modSp add mod">
        <pc:chgData name="Samson Zhou" userId="be955f33642ecbf5" providerId="LiveId" clId="{A4165642-E428-42E9-A9CE-C174C213FD49}" dt="2023-10-31T19:11:50.672" v="2022"/>
        <pc:sldMkLst>
          <pc:docMk/>
          <pc:sldMk cId="1611404999" sldId="1340"/>
        </pc:sldMkLst>
        <pc:spChg chg="mod">
          <ac:chgData name="Samson Zhou" userId="be955f33642ecbf5" providerId="LiveId" clId="{A4165642-E428-42E9-A9CE-C174C213FD49}" dt="2023-10-31T19:11:50.672" v="2022"/>
          <ac:spMkLst>
            <pc:docMk/>
            <pc:sldMk cId="1611404999" sldId="1340"/>
            <ac:spMk id="6" creationId="{ADE29DC0-5F55-4C0F-9250-42464CEC0C31}"/>
          </ac:spMkLst>
        </pc:spChg>
      </pc:sldChg>
      <pc:sldChg chg="addSp delSp modSp add mod">
        <pc:chgData name="Samson Zhou" userId="be955f33642ecbf5" providerId="LiveId" clId="{A4165642-E428-42E9-A9CE-C174C213FD49}" dt="2023-10-31T19:23:19.943" v="2157" actId="1076"/>
        <pc:sldMkLst>
          <pc:docMk/>
          <pc:sldMk cId="3814312852" sldId="1341"/>
        </pc:sldMkLst>
        <pc:spChg chg="del">
          <ac:chgData name="Samson Zhou" userId="be955f33642ecbf5" providerId="LiveId" clId="{A4165642-E428-42E9-A9CE-C174C213FD49}" dt="2023-10-31T19:17:19.933" v="2024" actId="478"/>
          <ac:spMkLst>
            <pc:docMk/>
            <pc:sldMk cId="3814312852" sldId="1341"/>
            <ac:spMk id="3" creationId="{F803A7F9-D485-42F0-8136-98003ED28E53}"/>
          </ac:spMkLst>
        </pc:spChg>
        <pc:spChg chg="del">
          <ac:chgData name="Samson Zhou" userId="be955f33642ecbf5" providerId="LiveId" clId="{A4165642-E428-42E9-A9CE-C174C213FD49}" dt="2023-10-31T19:17:19.933" v="2024" actId="478"/>
          <ac:spMkLst>
            <pc:docMk/>
            <pc:sldMk cId="3814312852" sldId="1341"/>
            <ac:spMk id="4" creationId="{9AE4632A-DB15-4E1E-AF6A-9808F8A025F0}"/>
          </ac:spMkLst>
        </pc:spChg>
        <pc:spChg chg="del">
          <ac:chgData name="Samson Zhou" userId="be955f33642ecbf5" providerId="LiveId" clId="{A4165642-E428-42E9-A9CE-C174C213FD49}" dt="2023-10-31T19:17:21.707" v="2025" actId="478"/>
          <ac:spMkLst>
            <pc:docMk/>
            <pc:sldMk cId="3814312852" sldId="1341"/>
            <ac:spMk id="6" creationId="{ADE29DC0-5F55-4C0F-9250-42464CEC0C31}"/>
          </ac:spMkLst>
        </pc:spChg>
        <pc:spChg chg="del">
          <ac:chgData name="Samson Zhou" userId="be955f33642ecbf5" providerId="LiveId" clId="{A4165642-E428-42E9-A9CE-C174C213FD49}" dt="2023-10-31T19:17:19.933" v="2024" actId="478"/>
          <ac:spMkLst>
            <pc:docMk/>
            <pc:sldMk cId="3814312852" sldId="1341"/>
            <ac:spMk id="7" creationId="{E34C0BD3-17FA-4C89-B440-C5B1EB2729FE}"/>
          </ac:spMkLst>
        </pc:spChg>
        <pc:spChg chg="del">
          <ac:chgData name="Samson Zhou" userId="be955f33642ecbf5" providerId="LiveId" clId="{A4165642-E428-42E9-A9CE-C174C213FD49}" dt="2023-10-31T19:17:19.933" v="2024" actId="478"/>
          <ac:spMkLst>
            <pc:docMk/>
            <pc:sldMk cId="3814312852" sldId="1341"/>
            <ac:spMk id="8" creationId="{1BE03EE9-5338-44CC-A0E3-C885075F2E77}"/>
          </ac:spMkLst>
        </pc:spChg>
        <pc:spChg chg="del">
          <ac:chgData name="Samson Zhou" userId="be955f33642ecbf5" providerId="LiveId" clId="{A4165642-E428-42E9-A9CE-C174C213FD49}" dt="2023-10-31T19:17:19.933" v="2024" actId="478"/>
          <ac:spMkLst>
            <pc:docMk/>
            <pc:sldMk cId="3814312852" sldId="1341"/>
            <ac:spMk id="10" creationId="{369E2A8B-A49E-4FA9-B2FB-F51DC002BD82}"/>
          </ac:spMkLst>
        </pc:spChg>
        <pc:spChg chg="del">
          <ac:chgData name="Samson Zhou" userId="be955f33642ecbf5" providerId="LiveId" clId="{A4165642-E428-42E9-A9CE-C174C213FD49}" dt="2023-10-31T19:17:19.933" v="2024" actId="478"/>
          <ac:spMkLst>
            <pc:docMk/>
            <pc:sldMk cId="3814312852" sldId="1341"/>
            <ac:spMk id="12" creationId="{9853D185-B675-497D-BE00-CB16F72C7CBD}"/>
          </ac:spMkLst>
        </pc:spChg>
        <pc:spChg chg="del">
          <ac:chgData name="Samson Zhou" userId="be955f33642ecbf5" providerId="LiveId" clId="{A4165642-E428-42E9-A9CE-C174C213FD49}" dt="2023-10-31T19:17:19.933" v="2024" actId="478"/>
          <ac:spMkLst>
            <pc:docMk/>
            <pc:sldMk cId="3814312852" sldId="1341"/>
            <ac:spMk id="13" creationId="{796109F9-E905-4D8E-A88E-B5A61C5E3DEB}"/>
          </ac:spMkLst>
        </pc:spChg>
        <pc:spChg chg="del">
          <ac:chgData name="Samson Zhou" userId="be955f33642ecbf5" providerId="LiveId" clId="{A4165642-E428-42E9-A9CE-C174C213FD49}" dt="2023-10-31T19:17:19.933" v="2024" actId="478"/>
          <ac:spMkLst>
            <pc:docMk/>
            <pc:sldMk cId="3814312852" sldId="1341"/>
            <ac:spMk id="14" creationId="{CC35C082-1390-4713-91EF-C3B370952147}"/>
          </ac:spMkLst>
        </pc:spChg>
        <pc:spChg chg="del">
          <ac:chgData name="Samson Zhou" userId="be955f33642ecbf5" providerId="LiveId" clId="{A4165642-E428-42E9-A9CE-C174C213FD49}" dt="2023-10-31T19:17:19.933" v="2024" actId="478"/>
          <ac:spMkLst>
            <pc:docMk/>
            <pc:sldMk cId="3814312852" sldId="1341"/>
            <ac:spMk id="15" creationId="{881FFB1F-EF69-4C18-9B81-00543A9C6C1D}"/>
          </ac:spMkLst>
        </pc:spChg>
        <pc:spChg chg="del">
          <ac:chgData name="Samson Zhou" userId="be955f33642ecbf5" providerId="LiveId" clId="{A4165642-E428-42E9-A9CE-C174C213FD49}" dt="2023-10-31T19:17:19.933" v="2024" actId="478"/>
          <ac:spMkLst>
            <pc:docMk/>
            <pc:sldMk cId="3814312852" sldId="1341"/>
            <ac:spMk id="16" creationId="{A6FBD636-81EC-499D-B6CF-392BC7E22A2E}"/>
          </ac:spMkLst>
        </pc:spChg>
        <pc:spChg chg="del">
          <ac:chgData name="Samson Zhou" userId="be955f33642ecbf5" providerId="LiveId" clId="{A4165642-E428-42E9-A9CE-C174C213FD49}" dt="2023-10-31T19:17:19.933" v="2024" actId="478"/>
          <ac:spMkLst>
            <pc:docMk/>
            <pc:sldMk cId="3814312852" sldId="1341"/>
            <ac:spMk id="17" creationId="{EFE4164B-232C-4B6F-A24D-7F47CF6A505B}"/>
          </ac:spMkLst>
        </pc:spChg>
        <pc:spChg chg="add mod">
          <ac:chgData name="Samson Zhou" userId="be955f33642ecbf5" providerId="LiveId" clId="{A4165642-E428-42E9-A9CE-C174C213FD49}" dt="2023-10-31T19:20:13.107" v="2104" actId="1076"/>
          <ac:spMkLst>
            <pc:docMk/>
            <pc:sldMk cId="3814312852" sldId="1341"/>
            <ac:spMk id="18" creationId="{5214E601-3BFB-6750-4761-601ADE2ECFB7}"/>
          </ac:spMkLst>
        </pc:spChg>
        <pc:spChg chg="add mod">
          <ac:chgData name="Samson Zhou" userId="be955f33642ecbf5" providerId="LiveId" clId="{A4165642-E428-42E9-A9CE-C174C213FD49}" dt="2023-10-31T19:21:34.052" v="2110" actId="1076"/>
          <ac:spMkLst>
            <pc:docMk/>
            <pc:sldMk cId="3814312852" sldId="1341"/>
            <ac:spMk id="19" creationId="{74D66A42-A786-5BD9-3EAC-49654E1D92A8}"/>
          </ac:spMkLst>
        </pc:spChg>
        <pc:spChg chg="del">
          <ac:chgData name="Samson Zhou" userId="be955f33642ecbf5" providerId="LiveId" clId="{A4165642-E428-42E9-A9CE-C174C213FD49}" dt="2023-10-31T19:17:19.933" v="2024" actId="478"/>
          <ac:spMkLst>
            <pc:docMk/>
            <pc:sldMk cId="3814312852" sldId="1341"/>
            <ac:spMk id="20" creationId="{21DA1A76-C9D7-4D3C-8686-2A55FD5DEB05}"/>
          </ac:spMkLst>
        </pc:spChg>
        <pc:spChg chg="del">
          <ac:chgData name="Samson Zhou" userId="be955f33642ecbf5" providerId="LiveId" clId="{A4165642-E428-42E9-A9CE-C174C213FD49}" dt="2023-10-31T19:17:19.933" v="2024" actId="478"/>
          <ac:spMkLst>
            <pc:docMk/>
            <pc:sldMk cId="3814312852" sldId="1341"/>
            <ac:spMk id="21" creationId="{96647609-DF3F-4297-B40D-B194368B791A}"/>
          </ac:spMkLst>
        </pc:spChg>
        <pc:spChg chg="add mod">
          <ac:chgData name="Samson Zhou" userId="be955f33642ecbf5" providerId="LiveId" clId="{A4165642-E428-42E9-A9CE-C174C213FD49}" dt="2023-10-31T19:21:38.981" v="2111" actId="1076"/>
          <ac:spMkLst>
            <pc:docMk/>
            <pc:sldMk cId="3814312852" sldId="1341"/>
            <ac:spMk id="22" creationId="{928BA13D-619D-8863-9E7D-222353AF19A1}"/>
          </ac:spMkLst>
        </pc:spChg>
        <pc:spChg chg="add mod">
          <ac:chgData name="Samson Zhou" userId="be955f33642ecbf5" providerId="LiveId" clId="{A4165642-E428-42E9-A9CE-C174C213FD49}" dt="2023-10-31T19:22:09.744" v="2123" actId="20577"/>
          <ac:spMkLst>
            <pc:docMk/>
            <pc:sldMk cId="3814312852" sldId="1341"/>
            <ac:spMk id="28" creationId="{DC852C7A-2A27-5A96-9306-F489D651EC4F}"/>
          </ac:spMkLst>
        </pc:spChg>
        <pc:spChg chg="add mod">
          <ac:chgData name="Samson Zhou" userId="be955f33642ecbf5" providerId="LiveId" clId="{A4165642-E428-42E9-A9CE-C174C213FD49}" dt="2023-10-31T19:23:19.943" v="2157" actId="1076"/>
          <ac:spMkLst>
            <pc:docMk/>
            <pc:sldMk cId="3814312852" sldId="1341"/>
            <ac:spMk id="29" creationId="{404BB559-E405-C961-DDFD-AD5F711AFA19}"/>
          </ac:spMkLst>
        </pc:spChg>
        <pc:cxnChg chg="add mod">
          <ac:chgData name="Samson Zhou" userId="be955f33642ecbf5" providerId="LiveId" clId="{A4165642-E428-42E9-A9CE-C174C213FD49}" dt="2023-10-31T19:20:10.487" v="2103" actId="1076"/>
          <ac:cxnSpMkLst>
            <pc:docMk/>
            <pc:sldMk cId="3814312852" sldId="1341"/>
            <ac:cxnSpMk id="9" creationId="{3D6C1948-E80D-27D5-C9BA-194BADD0BFB3}"/>
          </ac:cxnSpMkLst>
        </pc:cxnChg>
        <pc:cxnChg chg="add mod">
          <ac:chgData name="Samson Zhou" userId="be955f33642ecbf5" providerId="LiveId" clId="{A4165642-E428-42E9-A9CE-C174C213FD49}" dt="2023-10-31T19:21:55.372" v="2116" actId="14100"/>
          <ac:cxnSpMkLst>
            <pc:docMk/>
            <pc:sldMk cId="3814312852" sldId="1341"/>
            <ac:cxnSpMk id="23" creationId="{F80C76C8-6E79-A9B9-DA67-B2F98685EFAB}"/>
          </ac:cxnSpMkLst>
        </pc:cxnChg>
      </pc:sldChg>
      <pc:sldChg chg="addSp delSp modSp add mod">
        <pc:chgData name="Samson Zhou" userId="be955f33642ecbf5" providerId="LiveId" clId="{A4165642-E428-42E9-A9CE-C174C213FD49}" dt="2023-10-31T19:23:23.544" v="2159"/>
        <pc:sldMkLst>
          <pc:docMk/>
          <pc:sldMk cId="962404851" sldId="1342"/>
        </pc:sldMkLst>
        <pc:spChg chg="add del">
          <ac:chgData name="Samson Zhou" userId="be955f33642ecbf5" providerId="LiveId" clId="{A4165642-E428-42E9-A9CE-C174C213FD49}" dt="2023-10-31T19:22:29.602" v="2128" actId="22"/>
          <ac:spMkLst>
            <pc:docMk/>
            <pc:sldMk cId="962404851" sldId="1342"/>
            <ac:spMk id="4" creationId="{41711CC1-CF50-9974-4D78-F5385719E4B7}"/>
          </ac:spMkLst>
        </pc:spChg>
        <pc:spChg chg="add del mod">
          <ac:chgData name="Samson Zhou" userId="be955f33642ecbf5" providerId="LiveId" clId="{A4165642-E428-42E9-A9CE-C174C213FD49}" dt="2023-10-31T19:23:23.262" v="2158" actId="478"/>
          <ac:spMkLst>
            <pc:docMk/>
            <pc:sldMk cId="962404851" sldId="1342"/>
            <ac:spMk id="6" creationId="{AB07AABA-5453-122A-D8CC-CA33501765E2}"/>
          </ac:spMkLst>
        </pc:spChg>
        <pc:spChg chg="add mod">
          <ac:chgData name="Samson Zhou" userId="be955f33642ecbf5" providerId="LiveId" clId="{A4165642-E428-42E9-A9CE-C174C213FD49}" dt="2023-10-31T19:23:23.544" v="2159"/>
          <ac:spMkLst>
            <pc:docMk/>
            <pc:sldMk cId="962404851" sldId="1342"/>
            <ac:spMk id="7" creationId="{99A618F3-2914-4684-5BFD-84BBCF174FB2}"/>
          </ac:spMkLst>
        </pc:spChg>
        <pc:spChg chg="del">
          <ac:chgData name="Samson Zhou" userId="be955f33642ecbf5" providerId="LiveId" clId="{A4165642-E428-42E9-A9CE-C174C213FD49}" dt="2023-10-31T19:22:21.858" v="2126" actId="478"/>
          <ac:spMkLst>
            <pc:docMk/>
            <pc:sldMk cId="962404851" sldId="1342"/>
            <ac:spMk id="28" creationId="{DC852C7A-2A27-5A96-9306-F489D651EC4F}"/>
          </ac:spMkLst>
        </pc:spChg>
        <pc:cxnChg chg="del mod">
          <ac:chgData name="Samson Zhou" userId="be955f33642ecbf5" providerId="LiveId" clId="{A4165642-E428-42E9-A9CE-C174C213FD49}" dt="2023-10-31T19:22:20.091" v="2125" actId="478"/>
          <ac:cxnSpMkLst>
            <pc:docMk/>
            <pc:sldMk cId="962404851" sldId="1342"/>
            <ac:cxnSpMk id="23" creationId="{F80C76C8-6E79-A9B9-DA67-B2F98685EFAB}"/>
          </ac:cxnSpMkLst>
        </pc:cxnChg>
      </pc:sldChg>
      <pc:sldChg chg="addSp modSp add mod">
        <pc:chgData name="Samson Zhou" userId="be955f33642ecbf5" providerId="LiveId" clId="{A4165642-E428-42E9-A9CE-C174C213FD49}" dt="2023-10-31T19:33:48.311" v="2348"/>
        <pc:sldMkLst>
          <pc:docMk/>
          <pc:sldMk cId="915210143" sldId="1343"/>
        </pc:sldMkLst>
        <pc:spChg chg="mod">
          <ac:chgData name="Samson Zhou" userId="be955f33642ecbf5" providerId="LiveId" clId="{A4165642-E428-42E9-A9CE-C174C213FD49}" dt="2023-10-31T19:33:48.311" v="2348"/>
          <ac:spMkLst>
            <pc:docMk/>
            <pc:sldMk cId="915210143" sldId="1343"/>
            <ac:spMk id="2" creationId="{6D984B7A-8516-47FC-9176-8158CF0B5C45}"/>
          </ac:spMkLst>
        </pc:spChg>
        <pc:spChg chg="mod">
          <ac:chgData name="Samson Zhou" userId="be955f33642ecbf5" providerId="LiveId" clId="{A4165642-E428-42E9-A9CE-C174C213FD49}" dt="2023-10-31T19:29:17.322" v="2293" actId="21"/>
          <ac:spMkLst>
            <pc:docMk/>
            <pc:sldMk cId="915210143" sldId="1343"/>
            <ac:spMk id="3" creationId="{15255D49-9D60-44DD-910D-2EBD0529DEC9}"/>
          </ac:spMkLst>
        </pc:spChg>
        <pc:spChg chg="add mod">
          <ac:chgData name="Samson Zhou" userId="be955f33642ecbf5" providerId="LiveId" clId="{A4165642-E428-42E9-A9CE-C174C213FD49}" dt="2023-10-31T19:29:34.298" v="2304" actId="1076"/>
          <ac:spMkLst>
            <pc:docMk/>
            <pc:sldMk cId="915210143" sldId="1343"/>
            <ac:spMk id="5" creationId="{E07F2F03-76A4-957F-334A-8B7591CA5748}"/>
          </ac:spMkLst>
        </pc:spChg>
        <pc:spChg chg="add mod">
          <ac:chgData name="Samson Zhou" userId="be955f33642ecbf5" providerId="LiveId" clId="{A4165642-E428-42E9-A9CE-C174C213FD49}" dt="2023-10-31T19:30:10.631" v="2309" actId="1076"/>
          <ac:spMkLst>
            <pc:docMk/>
            <pc:sldMk cId="915210143" sldId="1343"/>
            <ac:spMk id="6" creationId="{D269F654-6BFE-D93B-93E5-C5DFC7C46F8D}"/>
          </ac:spMkLst>
        </pc:spChg>
      </pc:sldChg>
      <pc:sldChg chg="add del">
        <pc:chgData name="Samson Zhou" userId="be955f33642ecbf5" providerId="LiveId" clId="{A4165642-E428-42E9-A9CE-C174C213FD49}" dt="2023-10-31T19:23:45.140" v="2161"/>
        <pc:sldMkLst>
          <pc:docMk/>
          <pc:sldMk cId="1947412199" sldId="1343"/>
        </pc:sldMkLst>
      </pc:sldChg>
      <pc:sldChg chg="modSp add del mod">
        <pc:chgData name="Samson Zhou" userId="be955f33642ecbf5" providerId="LiveId" clId="{A4165642-E428-42E9-A9CE-C174C213FD49}" dt="2023-10-31T19:34:40.704" v="2357" actId="47"/>
        <pc:sldMkLst>
          <pc:docMk/>
          <pc:sldMk cId="1515799171" sldId="1344"/>
        </pc:sldMkLst>
        <pc:spChg chg="mod">
          <ac:chgData name="Samson Zhou" userId="be955f33642ecbf5" providerId="LiveId" clId="{A4165642-E428-42E9-A9CE-C174C213FD49}" dt="2023-10-31T19:33:49.804" v="2349"/>
          <ac:spMkLst>
            <pc:docMk/>
            <pc:sldMk cId="1515799171" sldId="1344"/>
            <ac:spMk id="2" creationId="{6D984B7A-8516-47FC-9176-8158CF0B5C45}"/>
          </ac:spMkLst>
        </pc:spChg>
        <pc:spChg chg="mod">
          <ac:chgData name="Samson Zhou" userId="be955f33642ecbf5" providerId="LiveId" clId="{A4165642-E428-42E9-A9CE-C174C213FD49}" dt="2023-10-31T19:31:46.132" v="2345"/>
          <ac:spMkLst>
            <pc:docMk/>
            <pc:sldMk cId="1515799171" sldId="1344"/>
            <ac:spMk id="3" creationId="{15255D49-9D60-44DD-910D-2EBD0529DEC9}"/>
          </ac:spMkLst>
        </pc:spChg>
      </pc:sldChg>
      <pc:sldChg chg="modSp add ord">
        <pc:chgData name="Samson Zhou" userId="be955f33642ecbf5" providerId="LiveId" clId="{A4165642-E428-42E9-A9CE-C174C213FD49}" dt="2023-10-31T19:34:19.833" v="2355"/>
        <pc:sldMkLst>
          <pc:docMk/>
          <pc:sldMk cId="651561089" sldId="1345"/>
        </pc:sldMkLst>
        <pc:spChg chg="mod">
          <ac:chgData name="Samson Zhou" userId="be955f33642ecbf5" providerId="LiveId" clId="{A4165642-E428-42E9-A9CE-C174C213FD49}" dt="2023-10-31T19:34:17.116" v="2353" actId="20577"/>
          <ac:spMkLst>
            <pc:docMk/>
            <pc:sldMk cId="651561089" sldId="1345"/>
            <ac:spMk id="3" creationId="{15255D49-9D60-44DD-910D-2EBD0529DEC9}"/>
          </ac:spMkLst>
        </pc:spChg>
      </pc:sldChg>
      <pc:sldChg chg="addSp delSp modSp add mod">
        <pc:chgData name="Samson Zhou" userId="be955f33642ecbf5" providerId="LiveId" clId="{A4165642-E428-42E9-A9CE-C174C213FD49}" dt="2023-11-01T02:48:12.697" v="2683" actId="20577"/>
        <pc:sldMkLst>
          <pc:docMk/>
          <pc:sldMk cId="419834042" sldId="1346"/>
        </pc:sldMkLst>
        <pc:spChg chg="del mod">
          <ac:chgData name="Samson Zhou" userId="be955f33642ecbf5" providerId="LiveId" clId="{A4165642-E428-42E9-A9CE-C174C213FD49}" dt="2023-10-31T19:35:30.168" v="2395"/>
          <ac:spMkLst>
            <pc:docMk/>
            <pc:sldMk cId="419834042" sldId="1346"/>
            <ac:spMk id="6" creationId="{ADE29DC0-5F55-4C0F-9250-42464CEC0C31}"/>
          </ac:spMkLst>
        </pc:spChg>
        <pc:spChg chg="add del">
          <ac:chgData name="Samson Zhou" userId="be955f33642ecbf5" providerId="LiveId" clId="{A4165642-E428-42E9-A9CE-C174C213FD49}" dt="2023-10-31T19:35:36.951" v="2397" actId="22"/>
          <ac:spMkLst>
            <pc:docMk/>
            <pc:sldMk cId="419834042" sldId="1346"/>
            <ac:spMk id="9" creationId="{16FB6D8F-E6AB-BD92-2558-AD032B6B7957}"/>
          </ac:spMkLst>
        </pc:spChg>
        <pc:spChg chg="add del mod">
          <ac:chgData name="Samson Zhou" userId="be955f33642ecbf5" providerId="LiveId" clId="{A4165642-E428-42E9-A9CE-C174C213FD49}" dt="2023-10-31T19:36:38.108" v="2429" actId="22"/>
          <ac:spMkLst>
            <pc:docMk/>
            <pc:sldMk cId="419834042" sldId="1346"/>
            <ac:spMk id="19" creationId="{0E517CE3-CB58-B05A-46D7-347ADBBB3E06}"/>
          </ac:spMkLst>
        </pc:spChg>
        <pc:spChg chg="add mod">
          <ac:chgData name="Samson Zhou" userId="be955f33642ecbf5" providerId="LiveId" clId="{A4165642-E428-42E9-A9CE-C174C213FD49}" dt="2023-11-01T02:48:12.697" v="2683" actId="20577"/>
          <ac:spMkLst>
            <pc:docMk/>
            <pc:sldMk cId="419834042" sldId="1346"/>
            <ac:spMk id="22" creationId="{4CF7A3E5-B0DB-66F5-E447-F8867AEC61B4}"/>
          </ac:spMkLst>
        </pc:spChg>
        <pc:picChg chg="mod">
          <ac:chgData name="Samson Zhou" userId="be955f33642ecbf5" providerId="LiveId" clId="{A4165642-E428-42E9-A9CE-C174C213FD49}" dt="2023-11-01T02:48:04.436" v="2647" actId="14100"/>
          <ac:picMkLst>
            <pc:docMk/>
            <pc:sldMk cId="419834042" sldId="1346"/>
            <ac:picMk id="18" creationId="{7303F1F4-2F73-4BE7-8C6B-0CE3273537E0}"/>
          </ac:picMkLst>
        </pc:picChg>
      </pc:sldChg>
      <pc:sldChg chg="delSp add mod">
        <pc:chgData name="Samson Zhou" userId="be955f33642ecbf5" providerId="LiveId" clId="{A4165642-E428-42E9-A9CE-C174C213FD49}" dt="2023-10-31T19:38:30.539" v="2455" actId="478"/>
        <pc:sldMkLst>
          <pc:docMk/>
          <pc:sldMk cId="1226459770" sldId="1347"/>
        </pc:sldMkLst>
        <pc:spChg chg="del">
          <ac:chgData name="Samson Zhou" userId="be955f33642ecbf5" providerId="LiveId" clId="{A4165642-E428-42E9-A9CE-C174C213FD49}" dt="2023-10-31T19:38:30.539" v="2455" actId="478"/>
          <ac:spMkLst>
            <pc:docMk/>
            <pc:sldMk cId="1226459770" sldId="1347"/>
            <ac:spMk id="6" creationId="{D269F654-6BFE-D93B-93E5-C5DFC7C46F8D}"/>
          </ac:spMkLst>
        </pc:spChg>
      </pc:sldChg>
      <pc:sldChg chg="addSp delSp modSp add del mod">
        <pc:chgData name="Samson Zhou" userId="be955f33642ecbf5" providerId="LiveId" clId="{A4165642-E428-42E9-A9CE-C174C213FD49}" dt="2023-10-31T19:37:04.892" v="2442" actId="47"/>
        <pc:sldMkLst>
          <pc:docMk/>
          <pc:sldMk cId="3777294364" sldId="1347"/>
        </pc:sldMkLst>
        <pc:spChg chg="mod">
          <ac:chgData name="Samson Zhou" userId="be955f33642ecbf5" providerId="LiveId" clId="{A4165642-E428-42E9-A9CE-C174C213FD49}" dt="2023-10-31T19:37:01.172" v="2441" actId="14100"/>
          <ac:spMkLst>
            <pc:docMk/>
            <pc:sldMk cId="3777294364" sldId="1347"/>
            <ac:spMk id="3" creationId="{15255D49-9D60-44DD-910D-2EBD0529DEC9}"/>
          </ac:spMkLst>
        </pc:spChg>
        <pc:spChg chg="del">
          <ac:chgData name="Samson Zhou" userId="be955f33642ecbf5" providerId="LiveId" clId="{A4165642-E428-42E9-A9CE-C174C213FD49}" dt="2023-10-31T19:36:58.089" v="2440" actId="478"/>
          <ac:spMkLst>
            <pc:docMk/>
            <pc:sldMk cId="3777294364" sldId="1347"/>
            <ac:spMk id="5" creationId="{E07F2F03-76A4-957F-334A-8B7591CA5748}"/>
          </ac:spMkLst>
        </pc:spChg>
        <pc:spChg chg="del">
          <ac:chgData name="Samson Zhou" userId="be955f33642ecbf5" providerId="LiveId" clId="{A4165642-E428-42E9-A9CE-C174C213FD49}" dt="2023-10-31T19:36:58.089" v="2440" actId="478"/>
          <ac:spMkLst>
            <pc:docMk/>
            <pc:sldMk cId="3777294364" sldId="1347"/>
            <ac:spMk id="6" creationId="{D269F654-6BFE-D93B-93E5-C5DFC7C46F8D}"/>
          </ac:spMkLst>
        </pc:spChg>
        <pc:spChg chg="add del">
          <ac:chgData name="Samson Zhou" userId="be955f33642ecbf5" providerId="LiveId" clId="{A4165642-E428-42E9-A9CE-C174C213FD49}" dt="2023-10-31T19:36:53.876" v="2438" actId="22"/>
          <ac:spMkLst>
            <pc:docMk/>
            <pc:sldMk cId="3777294364" sldId="1347"/>
            <ac:spMk id="7" creationId="{F76090A1-4A07-F625-2186-B4A6B5839C7A}"/>
          </ac:spMkLst>
        </pc:spChg>
      </pc:sldChg>
      <pc:sldChg chg="delSp add mod">
        <pc:chgData name="Samson Zhou" userId="be955f33642ecbf5" providerId="LiveId" clId="{A4165642-E428-42E9-A9CE-C174C213FD49}" dt="2023-10-31T19:38:34.925" v="2457" actId="478"/>
        <pc:sldMkLst>
          <pc:docMk/>
          <pc:sldMk cId="3399479653" sldId="1348"/>
        </pc:sldMkLst>
        <pc:spChg chg="del">
          <ac:chgData name="Samson Zhou" userId="be955f33642ecbf5" providerId="LiveId" clId="{A4165642-E428-42E9-A9CE-C174C213FD49}" dt="2023-10-31T19:38:34.925" v="2457" actId="478"/>
          <ac:spMkLst>
            <pc:docMk/>
            <pc:sldMk cId="3399479653" sldId="1348"/>
            <ac:spMk id="5" creationId="{E07F2F03-76A4-957F-334A-8B7591CA5748}"/>
          </ac:spMkLst>
        </pc:spChg>
      </pc:sldChg>
      <pc:sldChg chg="modSp add del mod">
        <pc:chgData name="Samson Zhou" userId="be955f33642ecbf5" providerId="LiveId" clId="{A4165642-E428-42E9-A9CE-C174C213FD49}" dt="2023-11-01T03:06:00.153" v="2975"/>
        <pc:sldMkLst>
          <pc:docMk/>
          <pc:sldMk cId="780813218" sldId="1349"/>
        </pc:sldMkLst>
        <pc:spChg chg="mod">
          <ac:chgData name="Samson Zhou" userId="be955f33642ecbf5" providerId="LiveId" clId="{A4165642-E428-42E9-A9CE-C174C213FD49}" dt="2023-11-01T03:06:00.153" v="2975"/>
          <ac:spMkLst>
            <pc:docMk/>
            <pc:sldMk cId="780813218" sldId="1349"/>
            <ac:spMk id="8" creationId="{7FAFF05D-9B00-4B1A-A888-E353C11CAA78}"/>
          </ac:spMkLst>
        </pc:spChg>
      </pc:sldChg>
      <pc:sldChg chg="addSp delSp modSp new mod">
        <pc:chgData name="Samson Zhou" userId="be955f33642ecbf5" providerId="LiveId" clId="{A4165642-E428-42E9-A9CE-C174C213FD49}" dt="2023-10-31T19:59:51.860" v="2570" actId="1076"/>
        <pc:sldMkLst>
          <pc:docMk/>
          <pc:sldMk cId="421221786" sldId="1350"/>
        </pc:sldMkLst>
        <pc:spChg chg="del">
          <ac:chgData name="Samson Zhou" userId="be955f33642ecbf5" providerId="LiveId" clId="{A4165642-E428-42E9-A9CE-C174C213FD49}" dt="2023-10-31T19:59:46.500" v="2565" actId="478"/>
          <ac:spMkLst>
            <pc:docMk/>
            <pc:sldMk cId="421221786" sldId="1350"/>
            <ac:spMk id="2" creationId="{81AB6522-919F-BFBD-94C3-A42E4D4A6400}"/>
          </ac:spMkLst>
        </pc:spChg>
        <pc:spChg chg="del">
          <ac:chgData name="Samson Zhou" userId="be955f33642ecbf5" providerId="LiveId" clId="{A4165642-E428-42E9-A9CE-C174C213FD49}" dt="2023-10-31T19:59:46.500" v="2565" actId="478"/>
          <ac:spMkLst>
            <pc:docMk/>
            <pc:sldMk cId="421221786" sldId="1350"/>
            <ac:spMk id="3" creationId="{844D010D-4073-F992-74DB-AD6153195DBE}"/>
          </ac:spMkLst>
        </pc:spChg>
        <pc:picChg chg="add mod">
          <ac:chgData name="Samson Zhou" userId="be955f33642ecbf5" providerId="LiveId" clId="{A4165642-E428-42E9-A9CE-C174C213FD49}" dt="2023-10-31T19:59:51.860" v="2570" actId="1076"/>
          <ac:picMkLst>
            <pc:docMk/>
            <pc:sldMk cId="421221786" sldId="1350"/>
            <ac:picMk id="5" creationId="{383C44E5-8913-2FAD-D400-9DAA928A32CF}"/>
          </ac:picMkLst>
        </pc:picChg>
      </pc:sldChg>
      <pc:sldChg chg="addSp delSp modSp add mod">
        <pc:chgData name="Samson Zhou" userId="be955f33642ecbf5" providerId="LiveId" clId="{A4165642-E428-42E9-A9CE-C174C213FD49}" dt="2023-11-01T02:53:05.120" v="2775" actId="1076"/>
        <pc:sldMkLst>
          <pc:docMk/>
          <pc:sldMk cId="264762039" sldId="1351"/>
        </pc:sldMkLst>
        <pc:spChg chg="mod">
          <ac:chgData name="Samson Zhou" userId="be955f33642ecbf5" providerId="LiveId" clId="{A4165642-E428-42E9-A9CE-C174C213FD49}" dt="2023-11-01T02:46:23.803" v="2620" actId="20577"/>
          <ac:spMkLst>
            <pc:docMk/>
            <pc:sldMk cId="264762039" sldId="1351"/>
            <ac:spMk id="2" creationId="{6D984B7A-8516-47FC-9176-8158CF0B5C45}"/>
          </ac:spMkLst>
        </pc:spChg>
        <pc:spChg chg="mod">
          <ac:chgData name="Samson Zhou" userId="be955f33642ecbf5" providerId="LiveId" clId="{A4165642-E428-42E9-A9CE-C174C213FD49}" dt="2023-11-01T02:49:27.380" v="2717" actId="20577"/>
          <ac:spMkLst>
            <pc:docMk/>
            <pc:sldMk cId="264762039" sldId="1351"/>
            <ac:spMk id="3" creationId="{15255D49-9D60-44DD-910D-2EBD0529DEC9}"/>
          </ac:spMkLst>
        </pc:spChg>
        <pc:spChg chg="add mod">
          <ac:chgData name="Samson Zhou" userId="be955f33642ecbf5" providerId="LiveId" clId="{A4165642-E428-42E9-A9CE-C174C213FD49}" dt="2023-11-01T02:49:32.567" v="2719" actId="1076"/>
          <ac:spMkLst>
            <pc:docMk/>
            <pc:sldMk cId="264762039" sldId="1351"/>
            <ac:spMk id="4" creationId="{73C31CD5-CC1A-5D72-1489-BDAF3BAD2A12}"/>
          </ac:spMkLst>
        </pc:spChg>
        <pc:spChg chg="add mod">
          <ac:chgData name="Samson Zhou" userId="be955f33642ecbf5" providerId="LiveId" clId="{A4165642-E428-42E9-A9CE-C174C213FD49}" dt="2023-11-01T02:49:32.567" v="2719" actId="1076"/>
          <ac:spMkLst>
            <pc:docMk/>
            <pc:sldMk cId="264762039" sldId="1351"/>
            <ac:spMk id="5" creationId="{FC568AA3-65BF-DA7C-BEF9-CFDBFA776CFA}"/>
          </ac:spMkLst>
        </pc:spChg>
        <pc:spChg chg="add mod">
          <ac:chgData name="Samson Zhou" userId="be955f33642ecbf5" providerId="LiveId" clId="{A4165642-E428-42E9-A9CE-C174C213FD49}" dt="2023-11-01T02:49:32.567" v="2719" actId="1076"/>
          <ac:spMkLst>
            <pc:docMk/>
            <pc:sldMk cId="264762039" sldId="1351"/>
            <ac:spMk id="6" creationId="{47B5B39F-842F-FADB-4F7E-FF9D6B9A8B6B}"/>
          </ac:spMkLst>
        </pc:spChg>
        <pc:spChg chg="add mod">
          <ac:chgData name="Samson Zhou" userId="be955f33642ecbf5" providerId="LiveId" clId="{A4165642-E428-42E9-A9CE-C174C213FD49}" dt="2023-11-01T02:49:32.567" v="2719" actId="1076"/>
          <ac:spMkLst>
            <pc:docMk/>
            <pc:sldMk cId="264762039" sldId="1351"/>
            <ac:spMk id="7" creationId="{607A8855-65F2-543D-3920-7E9DDF9AA1E5}"/>
          </ac:spMkLst>
        </pc:spChg>
        <pc:spChg chg="add mod">
          <ac:chgData name="Samson Zhou" userId="be955f33642ecbf5" providerId="LiveId" clId="{A4165642-E428-42E9-A9CE-C174C213FD49}" dt="2023-11-01T02:49:32.567" v="2719" actId="1076"/>
          <ac:spMkLst>
            <pc:docMk/>
            <pc:sldMk cId="264762039" sldId="1351"/>
            <ac:spMk id="8" creationId="{A3115268-D882-2838-ADDB-E35C162B18CA}"/>
          </ac:spMkLst>
        </pc:spChg>
        <pc:spChg chg="add mod">
          <ac:chgData name="Samson Zhou" userId="be955f33642ecbf5" providerId="LiveId" clId="{A4165642-E428-42E9-A9CE-C174C213FD49}" dt="2023-11-01T02:49:32.567" v="2719" actId="1076"/>
          <ac:spMkLst>
            <pc:docMk/>
            <pc:sldMk cId="264762039" sldId="1351"/>
            <ac:spMk id="9" creationId="{DED84A3E-6949-18D9-9CD4-6E9FCA8A412D}"/>
          </ac:spMkLst>
        </pc:spChg>
        <pc:spChg chg="add del mod">
          <ac:chgData name="Samson Zhou" userId="be955f33642ecbf5" providerId="LiveId" clId="{A4165642-E428-42E9-A9CE-C174C213FD49}" dt="2023-11-01T02:49:41.709" v="2721"/>
          <ac:spMkLst>
            <pc:docMk/>
            <pc:sldMk cId="264762039" sldId="1351"/>
            <ac:spMk id="10" creationId="{C67F8497-3C0F-D5B9-FEF4-3D294FED5FF5}"/>
          </ac:spMkLst>
        </pc:spChg>
        <pc:spChg chg="add mod">
          <ac:chgData name="Samson Zhou" userId="be955f33642ecbf5" providerId="LiveId" clId="{A4165642-E428-42E9-A9CE-C174C213FD49}" dt="2023-11-01T02:49:56.086" v="2724" actId="14100"/>
          <ac:spMkLst>
            <pc:docMk/>
            <pc:sldMk cId="264762039" sldId="1351"/>
            <ac:spMk id="11" creationId="{839F85C4-4199-31CB-8AC3-F866F23CEFEA}"/>
          </ac:spMkLst>
        </pc:spChg>
        <pc:spChg chg="add mod">
          <ac:chgData name="Samson Zhou" userId="be955f33642ecbf5" providerId="LiveId" clId="{A4165642-E428-42E9-A9CE-C174C213FD49}" dt="2023-11-01T02:50:58.792" v="2737" actId="1076"/>
          <ac:spMkLst>
            <pc:docMk/>
            <pc:sldMk cId="264762039" sldId="1351"/>
            <ac:spMk id="12" creationId="{2F0A2F66-2728-27D0-B826-BEC84DC96A33}"/>
          </ac:spMkLst>
        </pc:spChg>
        <pc:spChg chg="add mod">
          <ac:chgData name="Samson Zhou" userId="be955f33642ecbf5" providerId="LiveId" clId="{A4165642-E428-42E9-A9CE-C174C213FD49}" dt="2023-11-01T02:50:01.250" v="2725" actId="1076"/>
          <ac:spMkLst>
            <pc:docMk/>
            <pc:sldMk cId="264762039" sldId="1351"/>
            <ac:spMk id="13" creationId="{ABD4C55D-A9E4-955B-CC2E-73D509E5718C}"/>
          </ac:spMkLst>
        </pc:spChg>
        <pc:spChg chg="add mod">
          <ac:chgData name="Samson Zhou" userId="be955f33642ecbf5" providerId="LiveId" clId="{A4165642-E428-42E9-A9CE-C174C213FD49}" dt="2023-11-01T02:51:03.380" v="2738" actId="1076"/>
          <ac:spMkLst>
            <pc:docMk/>
            <pc:sldMk cId="264762039" sldId="1351"/>
            <ac:spMk id="14" creationId="{DB04C6CA-5E78-E552-3154-D5EFE368BCEE}"/>
          </ac:spMkLst>
        </pc:spChg>
        <pc:spChg chg="add mod">
          <ac:chgData name="Samson Zhou" userId="be955f33642ecbf5" providerId="LiveId" clId="{A4165642-E428-42E9-A9CE-C174C213FD49}" dt="2023-11-01T02:50:06.781" v="2726" actId="1076"/>
          <ac:spMkLst>
            <pc:docMk/>
            <pc:sldMk cId="264762039" sldId="1351"/>
            <ac:spMk id="15" creationId="{6DF4078D-BC30-B0E0-1AAE-BB5FD6FCABC1}"/>
          </ac:spMkLst>
        </pc:spChg>
        <pc:spChg chg="add mod">
          <ac:chgData name="Samson Zhou" userId="be955f33642ecbf5" providerId="LiveId" clId="{A4165642-E428-42E9-A9CE-C174C213FD49}" dt="2023-11-01T02:53:05.120" v="2775" actId="1076"/>
          <ac:spMkLst>
            <pc:docMk/>
            <pc:sldMk cId="264762039" sldId="1351"/>
            <ac:spMk id="16" creationId="{E621B991-A913-1CC5-DBAE-CE6ECBD6521D}"/>
          </ac:spMkLst>
        </pc:spChg>
        <pc:spChg chg="add mod">
          <ac:chgData name="Samson Zhou" userId="be955f33642ecbf5" providerId="LiveId" clId="{A4165642-E428-42E9-A9CE-C174C213FD49}" dt="2023-11-01T02:53:05.120" v="2775" actId="1076"/>
          <ac:spMkLst>
            <pc:docMk/>
            <pc:sldMk cId="264762039" sldId="1351"/>
            <ac:spMk id="17" creationId="{62B56464-CCFC-D472-2E24-A389AB6B0400}"/>
          </ac:spMkLst>
        </pc:spChg>
        <pc:spChg chg="add mod">
          <ac:chgData name="Samson Zhou" userId="be955f33642ecbf5" providerId="LiveId" clId="{A4165642-E428-42E9-A9CE-C174C213FD49}" dt="2023-11-01T02:53:05.120" v="2775" actId="1076"/>
          <ac:spMkLst>
            <pc:docMk/>
            <pc:sldMk cId="264762039" sldId="1351"/>
            <ac:spMk id="18" creationId="{61F83620-BCD0-4214-AADE-F9311821D6F6}"/>
          </ac:spMkLst>
        </pc:spChg>
        <pc:spChg chg="add mod">
          <ac:chgData name="Samson Zhou" userId="be955f33642ecbf5" providerId="LiveId" clId="{A4165642-E428-42E9-A9CE-C174C213FD49}" dt="2023-11-01T02:53:05.120" v="2775" actId="1076"/>
          <ac:spMkLst>
            <pc:docMk/>
            <pc:sldMk cId="264762039" sldId="1351"/>
            <ac:spMk id="19" creationId="{F8A3BD6B-02EE-E9F2-F13A-F7266EB6658A}"/>
          </ac:spMkLst>
        </pc:spChg>
        <pc:spChg chg="add mod">
          <ac:chgData name="Samson Zhou" userId="be955f33642ecbf5" providerId="LiveId" clId="{A4165642-E428-42E9-A9CE-C174C213FD49}" dt="2023-11-01T02:53:05.120" v="2775" actId="1076"/>
          <ac:spMkLst>
            <pc:docMk/>
            <pc:sldMk cId="264762039" sldId="1351"/>
            <ac:spMk id="20" creationId="{A1C4F0E7-56F6-C777-78CD-0EF6C48CC9AB}"/>
          </ac:spMkLst>
        </pc:spChg>
        <pc:spChg chg="add mod">
          <ac:chgData name="Samson Zhou" userId="be955f33642ecbf5" providerId="LiveId" clId="{A4165642-E428-42E9-A9CE-C174C213FD49}" dt="2023-11-01T02:53:05.120" v="2775" actId="1076"/>
          <ac:spMkLst>
            <pc:docMk/>
            <pc:sldMk cId="264762039" sldId="1351"/>
            <ac:spMk id="21" creationId="{A20E76EB-EA56-CFB7-08B7-62F1D0482563}"/>
          </ac:spMkLst>
        </pc:spChg>
        <pc:spChg chg="add mod">
          <ac:chgData name="Samson Zhou" userId="be955f33642ecbf5" providerId="LiveId" clId="{A4165642-E428-42E9-A9CE-C174C213FD49}" dt="2023-11-01T02:53:05.120" v="2775" actId="1076"/>
          <ac:spMkLst>
            <pc:docMk/>
            <pc:sldMk cId="264762039" sldId="1351"/>
            <ac:spMk id="22" creationId="{049AAE01-079A-D530-AE3B-33886A1813EE}"/>
          </ac:spMkLst>
        </pc:spChg>
        <pc:spChg chg="add del mod">
          <ac:chgData name="Samson Zhou" userId="be955f33642ecbf5" providerId="LiveId" clId="{A4165642-E428-42E9-A9CE-C174C213FD49}" dt="2023-11-01T02:51:11.021" v="2740" actId="478"/>
          <ac:spMkLst>
            <pc:docMk/>
            <pc:sldMk cId="264762039" sldId="1351"/>
            <ac:spMk id="23" creationId="{4985AF63-350C-47EF-E2B2-6580D4B788F7}"/>
          </ac:spMkLst>
        </pc:spChg>
        <pc:spChg chg="add mod">
          <ac:chgData name="Samson Zhou" userId="be955f33642ecbf5" providerId="LiveId" clId="{A4165642-E428-42E9-A9CE-C174C213FD49}" dt="2023-11-01T02:53:05.120" v="2775" actId="1076"/>
          <ac:spMkLst>
            <pc:docMk/>
            <pc:sldMk cId="264762039" sldId="1351"/>
            <ac:spMk id="24" creationId="{137D4458-3DA7-B80A-6532-C0601C2FBBD8}"/>
          </ac:spMkLst>
        </pc:spChg>
        <pc:spChg chg="add del mod">
          <ac:chgData name="Samson Zhou" userId="be955f33642ecbf5" providerId="LiveId" clId="{A4165642-E428-42E9-A9CE-C174C213FD49}" dt="2023-11-01T02:51:06.926" v="2739" actId="478"/>
          <ac:spMkLst>
            <pc:docMk/>
            <pc:sldMk cId="264762039" sldId="1351"/>
            <ac:spMk id="25" creationId="{C8D1AE41-E2A0-2133-D522-F9E1C85748B9}"/>
          </ac:spMkLst>
        </pc:spChg>
        <pc:spChg chg="add del mod">
          <ac:chgData name="Samson Zhou" userId="be955f33642ecbf5" providerId="LiveId" clId="{A4165642-E428-42E9-A9CE-C174C213FD49}" dt="2023-11-01T02:52:13.047" v="2757"/>
          <ac:spMkLst>
            <pc:docMk/>
            <pc:sldMk cId="264762039" sldId="1351"/>
            <ac:spMk id="26" creationId="{EEC66B3C-3EB9-87B2-4877-E97AC264EC3A}"/>
          </ac:spMkLst>
        </pc:spChg>
        <pc:spChg chg="add mod">
          <ac:chgData name="Samson Zhou" userId="be955f33642ecbf5" providerId="LiveId" clId="{A4165642-E428-42E9-A9CE-C174C213FD49}" dt="2023-11-01T02:53:05.120" v="2775" actId="1076"/>
          <ac:spMkLst>
            <pc:docMk/>
            <pc:sldMk cId="264762039" sldId="1351"/>
            <ac:spMk id="27" creationId="{026D736A-C535-47A6-BBDE-C224F8C7B75D}"/>
          </ac:spMkLst>
        </pc:spChg>
        <pc:spChg chg="add mod">
          <ac:chgData name="Samson Zhou" userId="be955f33642ecbf5" providerId="LiveId" clId="{A4165642-E428-42E9-A9CE-C174C213FD49}" dt="2023-11-01T02:53:05.120" v="2775" actId="1076"/>
          <ac:spMkLst>
            <pc:docMk/>
            <pc:sldMk cId="264762039" sldId="1351"/>
            <ac:spMk id="28" creationId="{0615BE8A-DD1E-7851-A8BC-10DA9565257E}"/>
          </ac:spMkLst>
        </pc:spChg>
        <pc:spChg chg="add mod">
          <ac:chgData name="Samson Zhou" userId="be955f33642ecbf5" providerId="LiveId" clId="{A4165642-E428-42E9-A9CE-C174C213FD49}" dt="2023-11-01T02:53:05.120" v="2775" actId="1076"/>
          <ac:spMkLst>
            <pc:docMk/>
            <pc:sldMk cId="264762039" sldId="1351"/>
            <ac:spMk id="29" creationId="{9741D705-3CBD-69E9-7E72-2B9E13EBFFE4}"/>
          </ac:spMkLst>
        </pc:spChg>
      </pc:sldChg>
      <pc:sldChg chg="add del">
        <pc:chgData name="Samson Zhou" userId="be955f33642ecbf5" providerId="LiveId" clId="{A4165642-E428-42E9-A9CE-C174C213FD49}" dt="2023-11-01T02:45:56.571" v="2572"/>
        <pc:sldMkLst>
          <pc:docMk/>
          <pc:sldMk cId="1307002020" sldId="1351"/>
        </pc:sldMkLst>
      </pc:sldChg>
      <pc:sldChg chg="addSp delSp modSp add mod">
        <pc:chgData name="Samson Zhou" userId="be955f33642ecbf5" providerId="LiveId" clId="{A4165642-E428-42E9-A9CE-C174C213FD49}" dt="2023-11-01T02:53:57.706" v="2792" actId="14100"/>
        <pc:sldMkLst>
          <pc:docMk/>
          <pc:sldMk cId="2272106497" sldId="1352"/>
        </pc:sldMkLst>
        <pc:spChg chg="del">
          <ac:chgData name="Samson Zhou" userId="be955f33642ecbf5" providerId="LiveId" clId="{A4165642-E428-42E9-A9CE-C174C213FD49}" dt="2023-11-01T02:53:18.436" v="2779" actId="478"/>
          <ac:spMkLst>
            <pc:docMk/>
            <pc:sldMk cId="2272106497" sldId="1352"/>
            <ac:spMk id="4" creationId="{73C31CD5-CC1A-5D72-1489-BDAF3BAD2A12}"/>
          </ac:spMkLst>
        </pc:spChg>
        <pc:spChg chg="del">
          <ac:chgData name="Samson Zhou" userId="be955f33642ecbf5" providerId="LiveId" clId="{A4165642-E428-42E9-A9CE-C174C213FD49}" dt="2023-11-01T02:53:18.436" v="2779" actId="478"/>
          <ac:spMkLst>
            <pc:docMk/>
            <pc:sldMk cId="2272106497" sldId="1352"/>
            <ac:spMk id="5" creationId="{FC568AA3-65BF-DA7C-BEF9-CFDBFA776CFA}"/>
          </ac:spMkLst>
        </pc:spChg>
        <pc:spChg chg="del">
          <ac:chgData name="Samson Zhou" userId="be955f33642ecbf5" providerId="LiveId" clId="{A4165642-E428-42E9-A9CE-C174C213FD49}" dt="2023-11-01T02:53:18.436" v="2779" actId="478"/>
          <ac:spMkLst>
            <pc:docMk/>
            <pc:sldMk cId="2272106497" sldId="1352"/>
            <ac:spMk id="6" creationId="{47B5B39F-842F-FADB-4F7E-FF9D6B9A8B6B}"/>
          </ac:spMkLst>
        </pc:spChg>
        <pc:spChg chg="del">
          <ac:chgData name="Samson Zhou" userId="be955f33642ecbf5" providerId="LiveId" clId="{A4165642-E428-42E9-A9CE-C174C213FD49}" dt="2023-11-01T02:53:18.436" v="2779" actId="478"/>
          <ac:spMkLst>
            <pc:docMk/>
            <pc:sldMk cId="2272106497" sldId="1352"/>
            <ac:spMk id="7" creationId="{607A8855-65F2-543D-3920-7E9DDF9AA1E5}"/>
          </ac:spMkLst>
        </pc:spChg>
        <pc:spChg chg="del">
          <ac:chgData name="Samson Zhou" userId="be955f33642ecbf5" providerId="LiveId" clId="{A4165642-E428-42E9-A9CE-C174C213FD49}" dt="2023-11-01T02:53:18.436" v="2779" actId="478"/>
          <ac:spMkLst>
            <pc:docMk/>
            <pc:sldMk cId="2272106497" sldId="1352"/>
            <ac:spMk id="8" creationId="{A3115268-D882-2838-ADDB-E35C162B18CA}"/>
          </ac:spMkLst>
        </pc:spChg>
        <pc:spChg chg="del">
          <ac:chgData name="Samson Zhou" userId="be955f33642ecbf5" providerId="LiveId" clId="{A4165642-E428-42E9-A9CE-C174C213FD49}" dt="2023-11-01T02:53:18.436" v="2779" actId="478"/>
          <ac:spMkLst>
            <pc:docMk/>
            <pc:sldMk cId="2272106497" sldId="1352"/>
            <ac:spMk id="9" creationId="{DED84A3E-6949-18D9-9CD4-6E9FCA8A412D}"/>
          </ac:spMkLst>
        </pc:spChg>
        <pc:spChg chg="add del mod">
          <ac:chgData name="Samson Zhou" userId="be955f33642ecbf5" providerId="LiveId" clId="{A4165642-E428-42E9-A9CE-C174C213FD49}" dt="2023-11-01T02:53:16.841" v="2778"/>
          <ac:spMkLst>
            <pc:docMk/>
            <pc:sldMk cId="2272106497" sldId="1352"/>
            <ac:spMk id="10" creationId="{AB8C3953-0DA6-8C8E-CAE2-99715837A6ED}"/>
          </ac:spMkLst>
        </pc:spChg>
        <pc:spChg chg="del">
          <ac:chgData name="Samson Zhou" userId="be955f33642ecbf5" providerId="LiveId" clId="{A4165642-E428-42E9-A9CE-C174C213FD49}" dt="2023-11-01T02:53:18.436" v="2779" actId="478"/>
          <ac:spMkLst>
            <pc:docMk/>
            <pc:sldMk cId="2272106497" sldId="1352"/>
            <ac:spMk id="11" creationId="{839F85C4-4199-31CB-8AC3-F866F23CEFEA}"/>
          </ac:spMkLst>
        </pc:spChg>
        <pc:spChg chg="del">
          <ac:chgData name="Samson Zhou" userId="be955f33642ecbf5" providerId="LiveId" clId="{A4165642-E428-42E9-A9CE-C174C213FD49}" dt="2023-11-01T02:53:18.436" v="2779" actId="478"/>
          <ac:spMkLst>
            <pc:docMk/>
            <pc:sldMk cId="2272106497" sldId="1352"/>
            <ac:spMk id="12" creationId="{2F0A2F66-2728-27D0-B826-BEC84DC96A33}"/>
          </ac:spMkLst>
        </pc:spChg>
        <pc:spChg chg="del">
          <ac:chgData name="Samson Zhou" userId="be955f33642ecbf5" providerId="LiveId" clId="{A4165642-E428-42E9-A9CE-C174C213FD49}" dt="2023-11-01T02:53:18.436" v="2779" actId="478"/>
          <ac:spMkLst>
            <pc:docMk/>
            <pc:sldMk cId="2272106497" sldId="1352"/>
            <ac:spMk id="13" creationId="{ABD4C55D-A9E4-955B-CC2E-73D509E5718C}"/>
          </ac:spMkLst>
        </pc:spChg>
        <pc:spChg chg="del">
          <ac:chgData name="Samson Zhou" userId="be955f33642ecbf5" providerId="LiveId" clId="{A4165642-E428-42E9-A9CE-C174C213FD49}" dt="2023-11-01T02:53:18.436" v="2779" actId="478"/>
          <ac:spMkLst>
            <pc:docMk/>
            <pc:sldMk cId="2272106497" sldId="1352"/>
            <ac:spMk id="14" creationId="{DB04C6CA-5E78-E552-3154-D5EFE368BCEE}"/>
          </ac:spMkLst>
        </pc:spChg>
        <pc:spChg chg="del">
          <ac:chgData name="Samson Zhou" userId="be955f33642ecbf5" providerId="LiveId" clId="{A4165642-E428-42E9-A9CE-C174C213FD49}" dt="2023-11-01T02:53:18.436" v="2779" actId="478"/>
          <ac:spMkLst>
            <pc:docMk/>
            <pc:sldMk cId="2272106497" sldId="1352"/>
            <ac:spMk id="15" creationId="{6DF4078D-BC30-B0E0-1AAE-BB5FD6FCABC1}"/>
          </ac:spMkLst>
        </pc:spChg>
        <pc:spChg chg="add del mod">
          <ac:chgData name="Samson Zhou" userId="be955f33642ecbf5" providerId="LiveId" clId="{A4165642-E428-42E9-A9CE-C174C213FD49}" dt="2023-11-01T02:53:16.841" v="2778"/>
          <ac:spMkLst>
            <pc:docMk/>
            <pc:sldMk cId="2272106497" sldId="1352"/>
            <ac:spMk id="23" creationId="{931B1417-0AE4-E5B7-3FDD-733D757DE269}"/>
          </ac:spMkLst>
        </pc:spChg>
        <pc:spChg chg="add del mod">
          <ac:chgData name="Samson Zhou" userId="be955f33642ecbf5" providerId="LiveId" clId="{A4165642-E428-42E9-A9CE-C174C213FD49}" dt="2023-11-01T02:53:16.841" v="2778"/>
          <ac:spMkLst>
            <pc:docMk/>
            <pc:sldMk cId="2272106497" sldId="1352"/>
            <ac:spMk id="25" creationId="{F138836C-7A21-9C90-0754-210798BBA2DD}"/>
          </ac:spMkLst>
        </pc:spChg>
        <pc:spChg chg="add del mod">
          <ac:chgData name="Samson Zhou" userId="be955f33642ecbf5" providerId="LiveId" clId="{A4165642-E428-42E9-A9CE-C174C213FD49}" dt="2023-11-01T02:53:16.841" v="2778"/>
          <ac:spMkLst>
            <pc:docMk/>
            <pc:sldMk cId="2272106497" sldId="1352"/>
            <ac:spMk id="26" creationId="{6195D227-BAEF-AC69-6243-B42BD66CB937}"/>
          </ac:spMkLst>
        </pc:spChg>
        <pc:spChg chg="add del mod">
          <ac:chgData name="Samson Zhou" userId="be955f33642ecbf5" providerId="LiveId" clId="{A4165642-E428-42E9-A9CE-C174C213FD49}" dt="2023-11-01T02:53:16.841" v="2778"/>
          <ac:spMkLst>
            <pc:docMk/>
            <pc:sldMk cId="2272106497" sldId="1352"/>
            <ac:spMk id="30" creationId="{8494C8E0-C5A2-C5FB-BF60-4EBB16F5A2D3}"/>
          </ac:spMkLst>
        </pc:spChg>
        <pc:spChg chg="add del mod">
          <ac:chgData name="Samson Zhou" userId="be955f33642ecbf5" providerId="LiveId" clId="{A4165642-E428-42E9-A9CE-C174C213FD49}" dt="2023-11-01T02:53:16.841" v="2778"/>
          <ac:spMkLst>
            <pc:docMk/>
            <pc:sldMk cId="2272106497" sldId="1352"/>
            <ac:spMk id="31" creationId="{E7838E04-6A83-CA56-6561-06F9B58723A3}"/>
          </ac:spMkLst>
        </pc:spChg>
        <pc:spChg chg="add del mod">
          <ac:chgData name="Samson Zhou" userId="be955f33642ecbf5" providerId="LiveId" clId="{A4165642-E428-42E9-A9CE-C174C213FD49}" dt="2023-11-01T02:53:16.841" v="2778"/>
          <ac:spMkLst>
            <pc:docMk/>
            <pc:sldMk cId="2272106497" sldId="1352"/>
            <ac:spMk id="32" creationId="{B3432851-6A79-A7AC-66A5-7A2D1825EDE7}"/>
          </ac:spMkLst>
        </pc:spChg>
        <pc:spChg chg="add del mod">
          <ac:chgData name="Samson Zhou" userId="be955f33642ecbf5" providerId="LiveId" clId="{A4165642-E428-42E9-A9CE-C174C213FD49}" dt="2023-11-01T02:53:16.841" v="2778"/>
          <ac:spMkLst>
            <pc:docMk/>
            <pc:sldMk cId="2272106497" sldId="1352"/>
            <ac:spMk id="33" creationId="{66499414-31F5-3973-ED23-372DB5569CBB}"/>
          </ac:spMkLst>
        </pc:spChg>
        <pc:spChg chg="add del mod">
          <ac:chgData name="Samson Zhou" userId="be955f33642ecbf5" providerId="LiveId" clId="{A4165642-E428-42E9-A9CE-C174C213FD49}" dt="2023-11-01T02:53:16.841" v="2778"/>
          <ac:spMkLst>
            <pc:docMk/>
            <pc:sldMk cId="2272106497" sldId="1352"/>
            <ac:spMk id="34" creationId="{58562D92-AF79-B8C7-504C-73916A76A3C8}"/>
          </ac:spMkLst>
        </pc:spChg>
        <pc:spChg chg="add del mod">
          <ac:chgData name="Samson Zhou" userId="be955f33642ecbf5" providerId="LiveId" clId="{A4165642-E428-42E9-A9CE-C174C213FD49}" dt="2023-11-01T02:53:16.841" v="2778"/>
          <ac:spMkLst>
            <pc:docMk/>
            <pc:sldMk cId="2272106497" sldId="1352"/>
            <ac:spMk id="35" creationId="{4438CE31-1DEE-2493-00DD-32D6B7B7007B}"/>
          </ac:spMkLst>
        </pc:spChg>
        <pc:spChg chg="add del mod">
          <ac:chgData name="Samson Zhou" userId="be955f33642ecbf5" providerId="LiveId" clId="{A4165642-E428-42E9-A9CE-C174C213FD49}" dt="2023-11-01T02:53:16.841" v="2778"/>
          <ac:spMkLst>
            <pc:docMk/>
            <pc:sldMk cId="2272106497" sldId="1352"/>
            <ac:spMk id="36" creationId="{0AF15445-52A2-8184-E1F1-E4DCEA946D06}"/>
          </ac:spMkLst>
        </pc:spChg>
        <pc:spChg chg="add mod">
          <ac:chgData name="Samson Zhou" userId="be955f33642ecbf5" providerId="LiveId" clId="{A4165642-E428-42E9-A9CE-C174C213FD49}" dt="2023-11-01T02:53:49.416" v="2787" actId="14100"/>
          <ac:spMkLst>
            <pc:docMk/>
            <pc:sldMk cId="2272106497" sldId="1352"/>
            <ac:spMk id="37" creationId="{61867D72-3865-E884-043F-9C40CF51876E}"/>
          </ac:spMkLst>
        </pc:spChg>
        <pc:spChg chg="add mod">
          <ac:chgData name="Samson Zhou" userId="be955f33642ecbf5" providerId="LiveId" clId="{A4165642-E428-42E9-A9CE-C174C213FD49}" dt="2023-11-01T02:53:57.706" v="2792" actId="14100"/>
          <ac:spMkLst>
            <pc:docMk/>
            <pc:sldMk cId="2272106497" sldId="1352"/>
            <ac:spMk id="38" creationId="{120D1F8E-30DF-A3CF-0B47-FD8E5435A77A}"/>
          </ac:spMkLst>
        </pc:spChg>
        <pc:spChg chg="add mod">
          <ac:chgData name="Samson Zhou" userId="be955f33642ecbf5" providerId="LiveId" clId="{A4165642-E428-42E9-A9CE-C174C213FD49}" dt="2023-11-01T02:53:41.468" v="2785" actId="14100"/>
          <ac:spMkLst>
            <pc:docMk/>
            <pc:sldMk cId="2272106497" sldId="1352"/>
            <ac:spMk id="39" creationId="{E3F7FF07-6AD8-5E3E-C46E-0DFF9CB6C58E}"/>
          </ac:spMkLst>
        </pc:spChg>
        <pc:spChg chg="add mod">
          <ac:chgData name="Samson Zhou" userId="be955f33642ecbf5" providerId="LiveId" clId="{A4165642-E428-42E9-A9CE-C174C213FD49}" dt="2023-11-01T02:53:27.538" v="2782" actId="20577"/>
          <ac:spMkLst>
            <pc:docMk/>
            <pc:sldMk cId="2272106497" sldId="1352"/>
            <ac:spMk id="40" creationId="{6C0CF78C-4F44-0210-86EF-F67508834C6C}"/>
          </ac:spMkLst>
        </pc:spChg>
        <pc:spChg chg="add mod">
          <ac:chgData name="Samson Zhou" userId="be955f33642ecbf5" providerId="LiveId" clId="{A4165642-E428-42E9-A9CE-C174C213FD49}" dt="2023-11-01T02:53:32.911" v="2783" actId="20577"/>
          <ac:spMkLst>
            <pc:docMk/>
            <pc:sldMk cId="2272106497" sldId="1352"/>
            <ac:spMk id="41" creationId="{1BBDFDEA-CB9E-656E-5C31-D87C8521B52D}"/>
          </ac:spMkLst>
        </pc:spChg>
        <pc:spChg chg="add mod">
          <ac:chgData name="Samson Zhou" userId="be955f33642ecbf5" providerId="LiveId" clId="{A4165642-E428-42E9-A9CE-C174C213FD49}" dt="2023-11-01T02:53:23.935" v="2781" actId="1076"/>
          <ac:spMkLst>
            <pc:docMk/>
            <pc:sldMk cId="2272106497" sldId="1352"/>
            <ac:spMk id="42" creationId="{B70C0DAE-21E4-F77A-8D81-CB6DDB7894FF}"/>
          </ac:spMkLst>
        </pc:spChg>
        <pc:spChg chg="add del mod">
          <ac:chgData name="Samson Zhou" userId="be955f33642ecbf5" providerId="LiveId" clId="{A4165642-E428-42E9-A9CE-C174C213FD49}" dt="2023-11-01T02:53:51.488" v="2788" actId="478"/>
          <ac:spMkLst>
            <pc:docMk/>
            <pc:sldMk cId="2272106497" sldId="1352"/>
            <ac:spMk id="43" creationId="{045F67B8-CE30-DE38-BC71-E0EDDFAB4297}"/>
          </ac:spMkLst>
        </pc:spChg>
        <pc:spChg chg="add del mod">
          <ac:chgData name="Samson Zhou" userId="be955f33642ecbf5" providerId="LiveId" clId="{A4165642-E428-42E9-A9CE-C174C213FD49}" dt="2023-11-01T02:53:53.075" v="2789" actId="478"/>
          <ac:spMkLst>
            <pc:docMk/>
            <pc:sldMk cId="2272106497" sldId="1352"/>
            <ac:spMk id="44" creationId="{D38BC2DD-53F0-229F-CCB1-5390C070B96C}"/>
          </ac:spMkLst>
        </pc:spChg>
        <pc:spChg chg="add del mod">
          <ac:chgData name="Samson Zhou" userId="be955f33642ecbf5" providerId="LiveId" clId="{A4165642-E428-42E9-A9CE-C174C213FD49}" dt="2023-11-01T02:53:51.488" v="2788" actId="478"/>
          <ac:spMkLst>
            <pc:docMk/>
            <pc:sldMk cId="2272106497" sldId="1352"/>
            <ac:spMk id="45" creationId="{B8F2610D-3C40-BF04-6680-24161E879F5D}"/>
          </ac:spMkLst>
        </pc:spChg>
        <pc:spChg chg="add del mod">
          <ac:chgData name="Samson Zhou" userId="be955f33642ecbf5" providerId="LiveId" clId="{A4165642-E428-42E9-A9CE-C174C213FD49}" dt="2023-11-01T02:53:44.017" v="2786" actId="478"/>
          <ac:spMkLst>
            <pc:docMk/>
            <pc:sldMk cId="2272106497" sldId="1352"/>
            <ac:spMk id="46" creationId="{B43F4C63-7DCB-1CF8-9375-7233E2839639}"/>
          </ac:spMkLst>
        </pc:spChg>
        <pc:spChg chg="add del mod">
          <ac:chgData name="Samson Zhou" userId="be955f33642ecbf5" providerId="LiveId" clId="{A4165642-E428-42E9-A9CE-C174C213FD49}" dt="2023-11-01T02:53:44.017" v="2786" actId="478"/>
          <ac:spMkLst>
            <pc:docMk/>
            <pc:sldMk cId="2272106497" sldId="1352"/>
            <ac:spMk id="47" creationId="{9AF283BB-EDCF-3898-30CC-BAF31BE13A5C}"/>
          </ac:spMkLst>
        </pc:spChg>
      </pc:sldChg>
      <pc:sldChg chg="addSp modSp add mod">
        <pc:chgData name="Samson Zhou" userId="be955f33642ecbf5" providerId="LiveId" clId="{A4165642-E428-42E9-A9CE-C174C213FD49}" dt="2023-11-01T02:54:35.268" v="2811" actId="1076"/>
        <pc:sldMkLst>
          <pc:docMk/>
          <pc:sldMk cId="1382815082" sldId="1353"/>
        </pc:sldMkLst>
        <pc:spChg chg="add mod">
          <ac:chgData name="Samson Zhou" userId="be955f33642ecbf5" providerId="LiveId" clId="{A4165642-E428-42E9-A9CE-C174C213FD49}" dt="2023-11-01T02:54:35.268" v="2811" actId="1076"/>
          <ac:spMkLst>
            <pc:docMk/>
            <pc:sldMk cId="1382815082" sldId="1353"/>
            <ac:spMk id="5" creationId="{C43D5800-1E66-E648-2ECD-309C5D2C8DE6}"/>
          </ac:spMkLst>
        </pc:spChg>
      </pc:sldChg>
      <pc:sldChg chg="modSp add mod">
        <pc:chgData name="Samson Zhou" userId="be955f33642ecbf5" providerId="LiveId" clId="{A4165642-E428-42E9-A9CE-C174C213FD49}" dt="2023-11-01T03:05:53.193" v="2974"/>
        <pc:sldMkLst>
          <pc:docMk/>
          <pc:sldMk cId="4194285902" sldId="1354"/>
        </pc:sldMkLst>
        <pc:spChg chg="mod">
          <ac:chgData name="Samson Zhou" userId="be955f33642ecbf5" providerId="LiveId" clId="{A4165642-E428-42E9-A9CE-C174C213FD49}" dt="2023-11-01T03:05:53.193" v="2974"/>
          <ac:spMkLst>
            <pc:docMk/>
            <pc:sldMk cId="4194285902" sldId="1354"/>
            <ac:spMk id="8" creationId="{7FAFF05D-9B00-4B1A-A888-E353C11CAA78}"/>
          </ac:spMkLst>
        </pc:spChg>
      </pc:sldChg>
      <pc:sldChg chg="modSp add mod">
        <pc:chgData name="Samson Zhou" userId="be955f33642ecbf5" providerId="LiveId" clId="{A4165642-E428-42E9-A9CE-C174C213FD49}" dt="2023-11-01T03:05:50.573" v="2973"/>
        <pc:sldMkLst>
          <pc:docMk/>
          <pc:sldMk cId="2488178047" sldId="1355"/>
        </pc:sldMkLst>
        <pc:spChg chg="mod">
          <ac:chgData name="Samson Zhou" userId="be955f33642ecbf5" providerId="LiveId" clId="{A4165642-E428-42E9-A9CE-C174C213FD49}" dt="2023-11-01T03:01:50.171" v="2860" actId="20577"/>
          <ac:spMkLst>
            <pc:docMk/>
            <pc:sldMk cId="2488178047" sldId="1355"/>
            <ac:spMk id="6" creationId="{97251281-E2E9-410D-9DDA-112FC4F2414F}"/>
          </ac:spMkLst>
        </pc:spChg>
        <pc:spChg chg="mod">
          <ac:chgData name="Samson Zhou" userId="be955f33642ecbf5" providerId="LiveId" clId="{A4165642-E428-42E9-A9CE-C174C213FD49}" dt="2023-11-01T03:05:50.573" v="2973"/>
          <ac:spMkLst>
            <pc:docMk/>
            <pc:sldMk cId="2488178047" sldId="1355"/>
            <ac:spMk id="8" creationId="{7FAFF05D-9B00-4B1A-A888-E353C11CAA78}"/>
          </ac:spMkLst>
        </pc:spChg>
      </pc:sldChg>
      <pc:sldChg chg="delSp add del mod">
        <pc:chgData name="Samson Zhou" userId="be955f33642ecbf5" providerId="LiveId" clId="{A4165642-E428-42E9-A9CE-C174C213FD49}" dt="2023-11-01T03:02:37.598" v="2878" actId="47"/>
        <pc:sldMkLst>
          <pc:docMk/>
          <pc:sldMk cId="1040527480" sldId="1356"/>
        </pc:sldMkLst>
        <pc:spChg chg="del">
          <ac:chgData name="Samson Zhou" userId="be955f33642ecbf5" providerId="LiveId" clId="{A4165642-E428-42E9-A9CE-C174C213FD49}" dt="2023-11-01T03:02:33.606" v="2877" actId="478"/>
          <ac:spMkLst>
            <pc:docMk/>
            <pc:sldMk cId="1040527480" sldId="1356"/>
            <ac:spMk id="5" creationId="{7EB5C823-3983-4C5C-83E7-D8CC0D6C92B7}"/>
          </ac:spMkLst>
        </pc:spChg>
        <pc:spChg chg="del">
          <ac:chgData name="Samson Zhou" userId="be955f33642ecbf5" providerId="LiveId" clId="{A4165642-E428-42E9-A9CE-C174C213FD49}" dt="2023-11-01T03:02:33.606" v="2877" actId="478"/>
          <ac:spMkLst>
            <pc:docMk/>
            <pc:sldMk cId="1040527480" sldId="1356"/>
            <ac:spMk id="7" creationId="{14E514E6-5229-4F78-A599-0383CCCB4707}"/>
          </ac:spMkLst>
        </pc:spChg>
        <pc:spChg chg="del">
          <ac:chgData name="Samson Zhou" userId="be955f33642ecbf5" providerId="LiveId" clId="{A4165642-E428-42E9-A9CE-C174C213FD49}" dt="2023-11-01T03:02:33.606" v="2877" actId="478"/>
          <ac:spMkLst>
            <pc:docMk/>
            <pc:sldMk cId="1040527480" sldId="1356"/>
            <ac:spMk id="9" creationId="{43A87E7B-2884-4F34-B0C4-46A53A4636B2}"/>
          </ac:spMkLst>
        </pc:spChg>
        <pc:spChg chg="del">
          <ac:chgData name="Samson Zhou" userId="be955f33642ecbf5" providerId="LiveId" clId="{A4165642-E428-42E9-A9CE-C174C213FD49}" dt="2023-11-01T03:02:33.606" v="2877" actId="478"/>
          <ac:spMkLst>
            <pc:docMk/>
            <pc:sldMk cId="1040527480" sldId="1356"/>
            <ac:spMk id="10" creationId="{AC5F12C4-F816-4AA2-8782-D3DA88268FA1}"/>
          </ac:spMkLst>
        </pc:spChg>
        <pc:spChg chg="del">
          <ac:chgData name="Samson Zhou" userId="be955f33642ecbf5" providerId="LiveId" clId="{A4165642-E428-42E9-A9CE-C174C213FD49}" dt="2023-11-01T03:02:33.606" v="2877" actId="478"/>
          <ac:spMkLst>
            <pc:docMk/>
            <pc:sldMk cId="1040527480" sldId="1356"/>
            <ac:spMk id="11" creationId="{31A32533-50D8-4742-900A-C968A0A10E0A}"/>
          </ac:spMkLst>
        </pc:spChg>
        <pc:spChg chg="del">
          <ac:chgData name="Samson Zhou" userId="be955f33642ecbf5" providerId="LiveId" clId="{A4165642-E428-42E9-A9CE-C174C213FD49}" dt="2023-11-01T03:02:33.606" v="2877" actId="478"/>
          <ac:spMkLst>
            <pc:docMk/>
            <pc:sldMk cId="1040527480" sldId="1356"/>
            <ac:spMk id="12" creationId="{E4964515-E984-474F-BDF9-110412973156}"/>
          </ac:spMkLst>
        </pc:spChg>
      </pc:sldChg>
      <pc:sldChg chg="addSp modSp add mod">
        <pc:chgData name="Samson Zhou" userId="be955f33642ecbf5" providerId="LiveId" clId="{A4165642-E428-42E9-A9CE-C174C213FD49}" dt="2023-11-01T03:06:45.215" v="3032" actId="20577"/>
        <pc:sldMkLst>
          <pc:docMk/>
          <pc:sldMk cId="2687440024" sldId="1356"/>
        </pc:sldMkLst>
        <pc:spChg chg="mod">
          <ac:chgData name="Samson Zhou" userId="be955f33642ecbf5" providerId="LiveId" clId="{A4165642-E428-42E9-A9CE-C174C213FD49}" dt="2023-11-01T03:02:51.569" v="2880"/>
          <ac:spMkLst>
            <pc:docMk/>
            <pc:sldMk cId="2687440024" sldId="1356"/>
            <ac:spMk id="2" creationId="{6D984B7A-8516-47FC-9176-8158CF0B5C45}"/>
          </ac:spMkLst>
        </pc:spChg>
        <pc:spChg chg="mod">
          <ac:chgData name="Samson Zhou" userId="be955f33642ecbf5" providerId="LiveId" clId="{A4165642-E428-42E9-A9CE-C174C213FD49}" dt="2023-11-01T03:06:45.215" v="3032" actId="20577"/>
          <ac:spMkLst>
            <pc:docMk/>
            <pc:sldMk cId="2687440024" sldId="1356"/>
            <ac:spMk id="3" creationId="{15255D49-9D60-44DD-910D-2EBD0529DEC9}"/>
          </ac:spMkLst>
        </pc:spChg>
        <pc:spChg chg="add mod">
          <ac:chgData name="Samson Zhou" userId="be955f33642ecbf5" providerId="LiveId" clId="{A4165642-E428-42E9-A9CE-C174C213FD49}" dt="2023-11-01T03:03:20.442" v="2913" actId="1076"/>
          <ac:spMkLst>
            <pc:docMk/>
            <pc:sldMk cId="2687440024" sldId="1356"/>
            <ac:spMk id="4" creationId="{68F973D9-A10D-24AC-7961-010CDC6EB69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A093200-C615-4EF5-843D-8D7C161BCFBA}" type="datetimeFigureOut">
              <a:rPr lang="en-US" smtClean="0"/>
              <a:t>11/1/2023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6AE9211-C69B-48A3-8C1E-75E618F1A61F}" type="slidenum">
              <a:rPr lang="en-US" smtClean="0"/>
              <a:t>‹#›</a:t>
            </a:fld>
            <a:endParaRPr lang="en-US"/>
          </a:p>
        </p:txBody>
      </p:sp>
    </p:spTree>
    <p:extLst>
      <p:ext uri="{BB962C8B-B14F-4D97-AF65-F5344CB8AC3E}">
        <p14:creationId xmlns:p14="http://schemas.microsoft.com/office/powerpoint/2010/main" val="19233289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start by breaking down each of the terms in the title. To understand the sliding window model, we first have to understand the streaming model of computation, in which elements of an underlying data set S, arrive sequentially and the goal is to evaluate or approximate some given function on this dataset, using space sublinear in S. In the sliding window model, only the W most recent updates form the underlying data set</a:t>
            </a:r>
          </a:p>
        </p:txBody>
      </p:sp>
      <p:sp>
        <p:nvSpPr>
          <p:cNvPr id="4" name="Slide Number Placeholder 3"/>
          <p:cNvSpPr>
            <a:spLocks noGrp="1"/>
          </p:cNvSpPr>
          <p:nvPr>
            <p:ph type="sldNum" sz="quarter" idx="5"/>
          </p:nvPr>
        </p:nvSpPr>
        <p:spPr/>
        <p:txBody>
          <a:bodyPr/>
          <a:lstStyle/>
          <a:p>
            <a:fld id="{3486229C-5C56-46D3-8AF7-8CB2C6C5FD7A}" type="slidenum">
              <a:rPr lang="en-US" smtClean="0"/>
              <a:t>3</a:t>
            </a:fld>
            <a:endParaRPr lang="en-US"/>
          </a:p>
        </p:txBody>
      </p:sp>
    </p:spTree>
    <p:extLst>
      <p:ext uri="{BB962C8B-B14F-4D97-AF65-F5344CB8AC3E}">
        <p14:creationId xmlns:p14="http://schemas.microsoft.com/office/powerpoint/2010/main" val="22898361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sliding window model emphasizes recent data and thus is appropriate for settings that are time sensitive. </a:t>
            </a:r>
          </a:p>
        </p:txBody>
      </p:sp>
      <p:sp>
        <p:nvSpPr>
          <p:cNvPr id="4" name="Slide Number Placeholder 3"/>
          <p:cNvSpPr>
            <a:spLocks noGrp="1"/>
          </p:cNvSpPr>
          <p:nvPr>
            <p:ph type="sldNum" sz="quarter" idx="5"/>
          </p:nvPr>
        </p:nvSpPr>
        <p:spPr/>
        <p:txBody>
          <a:bodyPr/>
          <a:lstStyle/>
          <a:p>
            <a:fld id="{3486229C-5C56-46D3-8AF7-8CB2C6C5FD7A}" type="slidenum">
              <a:rPr lang="en-US" smtClean="0"/>
              <a:t>16</a:t>
            </a:fld>
            <a:endParaRPr lang="en-US"/>
          </a:p>
        </p:txBody>
      </p:sp>
    </p:spTree>
    <p:extLst>
      <p:ext uri="{BB962C8B-B14F-4D97-AF65-F5344CB8AC3E}">
        <p14:creationId xmlns:p14="http://schemas.microsoft.com/office/powerpoint/2010/main" val="275419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sliding window model emphasizes recent data and thus is appropriate for settings that are time sensitive. </a:t>
            </a:r>
          </a:p>
        </p:txBody>
      </p:sp>
      <p:sp>
        <p:nvSpPr>
          <p:cNvPr id="4" name="Slide Number Placeholder 3"/>
          <p:cNvSpPr>
            <a:spLocks noGrp="1"/>
          </p:cNvSpPr>
          <p:nvPr>
            <p:ph type="sldNum" sz="quarter" idx="5"/>
          </p:nvPr>
        </p:nvSpPr>
        <p:spPr/>
        <p:txBody>
          <a:bodyPr/>
          <a:lstStyle/>
          <a:p>
            <a:fld id="{3486229C-5C56-46D3-8AF7-8CB2C6C5FD7A}" type="slidenum">
              <a:rPr lang="en-US" smtClean="0"/>
              <a:t>17</a:t>
            </a:fld>
            <a:endParaRPr lang="en-US"/>
          </a:p>
        </p:txBody>
      </p:sp>
    </p:spTree>
    <p:extLst>
      <p:ext uri="{BB962C8B-B14F-4D97-AF65-F5344CB8AC3E}">
        <p14:creationId xmlns:p14="http://schemas.microsoft.com/office/powerpoint/2010/main" val="40034688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sliding window model emphasizes recent data and thus is appropriate for settings that are time sensitive. </a:t>
            </a:r>
          </a:p>
        </p:txBody>
      </p:sp>
      <p:sp>
        <p:nvSpPr>
          <p:cNvPr id="4" name="Slide Number Placeholder 3"/>
          <p:cNvSpPr>
            <a:spLocks noGrp="1"/>
          </p:cNvSpPr>
          <p:nvPr>
            <p:ph type="sldNum" sz="quarter" idx="5"/>
          </p:nvPr>
        </p:nvSpPr>
        <p:spPr/>
        <p:txBody>
          <a:bodyPr/>
          <a:lstStyle/>
          <a:p>
            <a:fld id="{3486229C-5C56-46D3-8AF7-8CB2C6C5FD7A}" type="slidenum">
              <a:rPr lang="en-US" smtClean="0"/>
              <a:t>18</a:t>
            </a:fld>
            <a:endParaRPr lang="en-US"/>
          </a:p>
        </p:txBody>
      </p:sp>
    </p:spTree>
    <p:extLst>
      <p:ext uri="{BB962C8B-B14F-4D97-AF65-F5344CB8AC3E}">
        <p14:creationId xmlns:p14="http://schemas.microsoft.com/office/powerpoint/2010/main" val="35364552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sliding window model emphasizes recent data and thus is appropriate for settings that are time sensitive. </a:t>
            </a:r>
          </a:p>
        </p:txBody>
      </p:sp>
      <p:sp>
        <p:nvSpPr>
          <p:cNvPr id="4" name="Slide Number Placeholder 3"/>
          <p:cNvSpPr>
            <a:spLocks noGrp="1"/>
          </p:cNvSpPr>
          <p:nvPr>
            <p:ph type="sldNum" sz="quarter" idx="5"/>
          </p:nvPr>
        </p:nvSpPr>
        <p:spPr/>
        <p:txBody>
          <a:bodyPr/>
          <a:lstStyle/>
          <a:p>
            <a:fld id="{3486229C-5C56-46D3-8AF7-8CB2C6C5FD7A}" type="slidenum">
              <a:rPr lang="en-US" smtClean="0"/>
              <a:t>19</a:t>
            </a:fld>
            <a:endParaRPr lang="en-US"/>
          </a:p>
        </p:txBody>
      </p:sp>
    </p:spTree>
    <p:extLst>
      <p:ext uri="{BB962C8B-B14F-4D97-AF65-F5344CB8AC3E}">
        <p14:creationId xmlns:p14="http://schemas.microsoft.com/office/powerpoint/2010/main" val="31308030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486229C-5C56-46D3-8AF7-8CB2C6C5FD7A}" type="slidenum">
              <a:rPr lang="en-US" smtClean="0"/>
              <a:t>23</a:t>
            </a:fld>
            <a:endParaRPr lang="en-US" dirty="0"/>
          </a:p>
        </p:txBody>
      </p:sp>
    </p:spTree>
    <p:extLst>
      <p:ext uri="{BB962C8B-B14F-4D97-AF65-F5344CB8AC3E}">
        <p14:creationId xmlns:p14="http://schemas.microsoft.com/office/powerpoint/2010/main" val="31824433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start by breaking down each of the terms in the title. To understand the sliding window model, we first have to understand the streaming model of computation, in which elements of an underlying data set S, arrive sequentially and the goal is to evaluate or approximate some given function on this dataset, using space sublinear in S. In the sliding window model, only the W most recent updates form the underlying data set</a:t>
            </a:r>
          </a:p>
        </p:txBody>
      </p:sp>
      <p:sp>
        <p:nvSpPr>
          <p:cNvPr id="4" name="Slide Number Placeholder 3"/>
          <p:cNvSpPr>
            <a:spLocks noGrp="1"/>
          </p:cNvSpPr>
          <p:nvPr>
            <p:ph type="sldNum" sz="quarter" idx="5"/>
          </p:nvPr>
        </p:nvSpPr>
        <p:spPr/>
        <p:txBody>
          <a:bodyPr/>
          <a:lstStyle/>
          <a:p>
            <a:fld id="{3486229C-5C56-46D3-8AF7-8CB2C6C5FD7A}" type="slidenum">
              <a:rPr lang="en-US" smtClean="0"/>
              <a:t>39</a:t>
            </a:fld>
            <a:endParaRPr lang="en-US"/>
          </a:p>
        </p:txBody>
      </p:sp>
    </p:spTree>
    <p:extLst>
      <p:ext uri="{BB962C8B-B14F-4D97-AF65-F5344CB8AC3E}">
        <p14:creationId xmlns:p14="http://schemas.microsoft.com/office/powerpoint/2010/main" val="28038207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start by breaking down each of the terms in the title. To understand the sliding window model, we first have to understand the streaming model of computation, in which elements of an underlying data set S, arrive sequentially and the goal is to evaluate or approximate some given function on this dataset, using space sublinear in S. In the sliding window model, only the W most recent updates form the underlying data set</a:t>
            </a:r>
          </a:p>
        </p:txBody>
      </p:sp>
      <p:sp>
        <p:nvSpPr>
          <p:cNvPr id="4" name="Slide Number Placeholder 3"/>
          <p:cNvSpPr>
            <a:spLocks noGrp="1"/>
          </p:cNvSpPr>
          <p:nvPr>
            <p:ph type="sldNum" sz="quarter" idx="5"/>
          </p:nvPr>
        </p:nvSpPr>
        <p:spPr/>
        <p:txBody>
          <a:bodyPr/>
          <a:lstStyle/>
          <a:p>
            <a:fld id="{3486229C-5C56-46D3-8AF7-8CB2C6C5FD7A}" type="slidenum">
              <a:rPr lang="en-US" smtClean="0"/>
              <a:t>40</a:t>
            </a:fld>
            <a:endParaRPr lang="en-US"/>
          </a:p>
        </p:txBody>
      </p:sp>
    </p:spTree>
    <p:extLst>
      <p:ext uri="{BB962C8B-B14F-4D97-AF65-F5344CB8AC3E}">
        <p14:creationId xmlns:p14="http://schemas.microsoft.com/office/powerpoint/2010/main" val="40649320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start by breaking down each of the terms in the title. To understand the sliding window model, we first have to understand the streaming model of computation, in which elements of an underlying data set S, arrive sequentially and the goal is to evaluate or approximate some given function on this dataset, using space sublinear in S. In the sliding window model, only the W most recent updates form the underlying data set</a:t>
            </a:r>
          </a:p>
        </p:txBody>
      </p:sp>
      <p:sp>
        <p:nvSpPr>
          <p:cNvPr id="4" name="Slide Number Placeholder 3"/>
          <p:cNvSpPr>
            <a:spLocks noGrp="1"/>
          </p:cNvSpPr>
          <p:nvPr>
            <p:ph type="sldNum" sz="quarter" idx="5"/>
          </p:nvPr>
        </p:nvSpPr>
        <p:spPr/>
        <p:txBody>
          <a:bodyPr/>
          <a:lstStyle/>
          <a:p>
            <a:fld id="{3486229C-5C56-46D3-8AF7-8CB2C6C5FD7A}" type="slidenum">
              <a:rPr lang="en-US" smtClean="0"/>
              <a:t>41</a:t>
            </a:fld>
            <a:endParaRPr lang="en-US"/>
          </a:p>
        </p:txBody>
      </p:sp>
    </p:spTree>
    <p:extLst>
      <p:ext uri="{BB962C8B-B14F-4D97-AF65-F5344CB8AC3E}">
        <p14:creationId xmlns:p14="http://schemas.microsoft.com/office/powerpoint/2010/main" val="19414896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start by breaking down each of the terms in the title. To understand the sliding window model, we first have to understand the streaming model of computation, in which elements of an underlying data set S, arrive sequentially and the goal is to evaluate or approximate some given function on this dataset, using space sublinear in S. In the sliding window model, only the W most recent updates form the underlying data set</a:t>
            </a:r>
          </a:p>
        </p:txBody>
      </p:sp>
      <p:sp>
        <p:nvSpPr>
          <p:cNvPr id="4" name="Slide Number Placeholder 3"/>
          <p:cNvSpPr>
            <a:spLocks noGrp="1"/>
          </p:cNvSpPr>
          <p:nvPr>
            <p:ph type="sldNum" sz="quarter" idx="5"/>
          </p:nvPr>
        </p:nvSpPr>
        <p:spPr/>
        <p:txBody>
          <a:bodyPr/>
          <a:lstStyle/>
          <a:p>
            <a:fld id="{3486229C-5C56-46D3-8AF7-8CB2C6C5FD7A}" type="slidenum">
              <a:rPr lang="en-US" smtClean="0"/>
              <a:t>42</a:t>
            </a:fld>
            <a:endParaRPr lang="en-US"/>
          </a:p>
        </p:txBody>
      </p:sp>
    </p:spTree>
    <p:extLst>
      <p:ext uri="{BB962C8B-B14F-4D97-AF65-F5344CB8AC3E}">
        <p14:creationId xmlns:p14="http://schemas.microsoft.com/office/powerpoint/2010/main" val="12285459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start by breaking down each of the terms in the title. To understand the sliding window model, we first have to understand the streaming model of computation, in which elements of an underlying data set S, arrive sequentially and the goal is to evaluate or approximate some given function on this dataset, using space sublinear in S. In the sliding window model, only the W most recent updates form the underlying data set</a:t>
            </a:r>
          </a:p>
        </p:txBody>
      </p:sp>
      <p:sp>
        <p:nvSpPr>
          <p:cNvPr id="4" name="Slide Number Placeholder 3"/>
          <p:cNvSpPr>
            <a:spLocks noGrp="1"/>
          </p:cNvSpPr>
          <p:nvPr>
            <p:ph type="sldNum" sz="quarter" idx="5"/>
          </p:nvPr>
        </p:nvSpPr>
        <p:spPr/>
        <p:txBody>
          <a:bodyPr/>
          <a:lstStyle/>
          <a:p>
            <a:fld id="{3486229C-5C56-46D3-8AF7-8CB2C6C5FD7A}" type="slidenum">
              <a:rPr lang="en-US" smtClean="0"/>
              <a:t>43</a:t>
            </a:fld>
            <a:endParaRPr lang="en-US"/>
          </a:p>
        </p:txBody>
      </p:sp>
    </p:spTree>
    <p:extLst>
      <p:ext uri="{BB962C8B-B14F-4D97-AF65-F5344CB8AC3E}">
        <p14:creationId xmlns:p14="http://schemas.microsoft.com/office/powerpoint/2010/main" val="3300848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226E65-ADC9-4F29-BA00-34B3E2F9B8F0}" type="slidenum">
              <a:rPr lang="en-US" smtClean="0"/>
              <a:t>5</a:t>
            </a:fld>
            <a:endParaRPr lang="en-US"/>
          </a:p>
        </p:txBody>
      </p:sp>
    </p:spTree>
    <p:extLst>
      <p:ext uri="{BB962C8B-B14F-4D97-AF65-F5344CB8AC3E}">
        <p14:creationId xmlns:p14="http://schemas.microsoft.com/office/powerpoint/2010/main" val="2036624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start by breaking down each of the terms in the title. To understand the sliding window model, we first have to understand the streaming model of computation, in which elements of an underlying data set S, arrive sequentially and the goal is to evaluate or approximate some given function on this dataset, using space sublinear in S. In the sliding window model, only the W most recent updates form the underlying data set</a:t>
            </a:r>
          </a:p>
        </p:txBody>
      </p:sp>
      <p:sp>
        <p:nvSpPr>
          <p:cNvPr id="4" name="Slide Number Placeholder 3"/>
          <p:cNvSpPr>
            <a:spLocks noGrp="1"/>
          </p:cNvSpPr>
          <p:nvPr>
            <p:ph type="sldNum" sz="quarter" idx="5"/>
          </p:nvPr>
        </p:nvSpPr>
        <p:spPr/>
        <p:txBody>
          <a:bodyPr/>
          <a:lstStyle/>
          <a:p>
            <a:fld id="{3486229C-5C56-46D3-8AF7-8CB2C6C5FD7A}" type="slidenum">
              <a:rPr lang="en-US" smtClean="0"/>
              <a:t>44</a:t>
            </a:fld>
            <a:endParaRPr lang="en-US"/>
          </a:p>
        </p:txBody>
      </p:sp>
    </p:spTree>
    <p:extLst>
      <p:ext uri="{BB962C8B-B14F-4D97-AF65-F5344CB8AC3E}">
        <p14:creationId xmlns:p14="http://schemas.microsoft.com/office/powerpoint/2010/main" val="5484902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486229C-5C56-46D3-8AF7-8CB2C6C5FD7A}" type="slidenum">
              <a:rPr lang="en-US" smtClean="0"/>
              <a:t>62</a:t>
            </a:fld>
            <a:endParaRPr lang="en-US"/>
          </a:p>
        </p:txBody>
      </p:sp>
    </p:spTree>
    <p:extLst>
      <p:ext uri="{BB962C8B-B14F-4D97-AF65-F5344CB8AC3E}">
        <p14:creationId xmlns:p14="http://schemas.microsoft.com/office/powerpoint/2010/main" val="13225765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486229C-5C56-46D3-8AF7-8CB2C6C5FD7A}" type="slidenum">
              <a:rPr lang="en-US" smtClean="0"/>
              <a:t>67</a:t>
            </a:fld>
            <a:endParaRPr lang="en-US" dirty="0"/>
          </a:p>
        </p:txBody>
      </p:sp>
    </p:spTree>
    <p:extLst>
      <p:ext uri="{BB962C8B-B14F-4D97-AF65-F5344CB8AC3E}">
        <p14:creationId xmlns:p14="http://schemas.microsoft.com/office/powerpoint/2010/main" val="196943544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486229C-5C56-46D3-8AF7-8CB2C6C5FD7A}" type="slidenum">
              <a:rPr lang="en-US" smtClean="0"/>
              <a:t>68</a:t>
            </a:fld>
            <a:endParaRPr lang="en-US" dirty="0"/>
          </a:p>
        </p:txBody>
      </p:sp>
    </p:spTree>
    <p:extLst>
      <p:ext uri="{BB962C8B-B14F-4D97-AF65-F5344CB8AC3E}">
        <p14:creationId xmlns:p14="http://schemas.microsoft.com/office/powerpoint/2010/main" val="413226377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486229C-5C56-46D3-8AF7-8CB2C6C5FD7A}" type="slidenum">
              <a:rPr lang="en-US" smtClean="0"/>
              <a:t>69</a:t>
            </a:fld>
            <a:endParaRPr lang="en-US" dirty="0"/>
          </a:p>
        </p:txBody>
      </p:sp>
    </p:spTree>
    <p:extLst>
      <p:ext uri="{BB962C8B-B14F-4D97-AF65-F5344CB8AC3E}">
        <p14:creationId xmlns:p14="http://schemas.microsoft.com/office/powerpoint/2010/main" val="230399223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486229C-5C56-46D3-8AF7-8CB2C6C5FD7A}" type="slidenum">
              <a:rPr lang="en-US" smtClean="0"/>
              <a:t>70</a:t>
            </a:fld>
            <a:endParaRPr lang="en-US" dirty="0"/>
          </a:p>
        </p:txBody>
      </p:sp>
    </p:spTree>
    <p:extLst>
      <p:ext uri="{BB962C8B-B14F-4D97-AF65-F5344CB8AC3E}">
        <p14:creationId xmlns:p14="http://schemas.microsoft.com/office/powerpoint/2010/main" val="419669635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486229C-5C56-46D3-8AF7-8CB2C6C5FD7A}" type="slidenum">
              <a:rPr lang="en-US" smtClean="0"/>
              <a:t>75</a:t>
            </a:fld>
            <a:endParaRPr lang="en-US" dirty="0"/>
          </a:p>
        </p:txBody>
      </p:sp>
    </p:spTree>
    <p:extLst>
      <p:ext uri="{BB962C8B-B14F-4D97-AF65-F5344CB8AC3E}">
        <p14:creationId xmlns:p14="http://schemas.microsoft.com/office/powerpoint/2010/main" val="62061573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486229C-5C56-46D3-8AF7-8CB2C6C5FD7A}" type="slidenum">
              <a:rPr lang="en-US" smtClean="0"/>
              <a:t>86</a:t>
            </a:fld>
            <a:endParaRPr lang="en-US" dirty="0"/>
          </a:p>
        </p:txBody>
      </p:sp>
    </p:spTree>
    <p:extLst>
      <p:ext uri="{BB962C8B-B14F-4D97-AF65-F5344CB8AC3E}">
        <p14:creationId xmlns:p14="http://schemas.microsoft.com/office/powerpoint/2010/main" val="93551613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486229C-5C56-46D3-8AF7-8CB2C6C5FD7A}" type="slidenum">
              <a:rPr lang="en-US" smtClean="0"/>
              <a:t>87</a:t>
            </a:fld>
            <a:endParaRPr lang="en-US" dirty="0"/>
          </a:p>
        </p:txBody>
      </p:sp>
    </p:spTree>
    <p:extLst>
      <p:ext uri="{BB962C8B-B14F-4D97-AF65-F5344CB8AC3E}">
        <p14:creationId xmlns:p14="http://schemas.microsoft.com/office/powerpoint/2010/main" val="243298096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486229C-5C56-46D3-8AF7-8CB2C6C5FD7A}" type="slidenum">
              <a:rPr lang="en-US" smtClean="0"/>
              <a:t>88</a:t>
            </a:fld>
            <a:endParaRPr lang="en-US" dirty="0"/>
          </a:p>
        </p:txBody>
      </p:sp>
    </p:spTree>
    <p:extLst>
      <p:ext uri="{BB962C8B-B14F-4D97-AF65-F5344CB8AC3E}">
        <p14:creationId xmlns:p14="http://schemas.microsoft.com/office/powerpoint/2010/main" val="8546471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start by breaking down each of the terms in the title. To understand the sliding window model, we first have to understand the streaming model of computation, in which elements of an underlying data set S, arrive sequentially and the goal is to evaluate or approximate some given function on this dataset, using space sublinear in S. In the sliding window model, only the W most recent updates form the underlying data set</a:t>
            </a:r>
          </a:p>
        </p:txBody>
      </p:sp>
      <p:sp>
        <p:nvSpPr>
          <p:cNvPr id="4" name="Slide Number Placeholder 3"/>
          <p:cNvSpPr>
            <a:spLocks noGrp="1"/>
          </p:cNvSpPr>
          <p:nvPr>
            <p:ph type="sldNum" sz="quarter" idx="5"/>
          </p:nvPr>
        </p:nvSpPr>
        <p:spPr/>
        <p:txBody>
          <a:bodyPr/>
          <a:lstStyle/>
          <a:p>
            <a:fld id="{3486229C-5C56-46D3-8AF7-8CB2C6C5FD7A}" type="slidenum">
              <a:rPr lang="en-US" smtClean="0"/>
              <a:t>7</a:t>
            </a:fld>
            <a:endParaRPr lang="en-US"/>
          </a:p>
        </p:txBody>
      </p:sp>
    </p:spTree>
    <p:extLst>
      <p:ext uri="{BB962C8B-B14F-4D97-AF65-F5344CB8AC3E}">
        <p14:creationId xmlns:p14="http://schemas.microsoft.com/office/powerpoint/2010/main" val="287286499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486229C-5C56-46D3-8AF7-8CB2C6C5FD7A}" type="slidenum">
              <a:rPr lang="en-US" smtClean="0"/>
              <a:t>89</a:t>
            </a:fld>
            <a:endParaRPr lang="en-US" dirty="0"/>
          </a:p>
        </p:txBody>
      </p:sp>
    </p:spTree>
    <p:extLst>
      <p:ext uri="{BB962C8B-B14F-4D97-AF65-F5344CB8AC3E}">
        <p14:creationId xmlns:p14="http://schemas.microsoft.com/office/powerpoint/2010/main" val="87698073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486229C-5C56-46D3-8AF7-8CB2C6C5FD7A}" type="slidenum">
              <a:rPr lang="en-US" smtClean="0"/>
              <a:t>93</a:t>
            </a:fld>
            <a:endParaRPr lang="en-US" dirty="0"/>
          </a:p>
        </p:txBody>
      </p:sp>
    </p:spTree>
    <p:extLst>
      <p:ext uri="{BB962C8B-B14F-4D97-AF65-F5344CB8AC3E}">
        <p14:creationId xmlns:p14="http://schemas.microsoft.com/office/powerpoint/2010/main" val="304419935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486229C-5C56-46D3-8AF7-8CB2C6C5FD7A}" type="slidenum">
              <a:rPr lang="en-US" smtClean="0"/>
              <a:t>94</a:t>
            </a:fld>
            <a:endParaRPr lang="en-US" dirty="0"/>
          </a:p>
        </p:txBody>
      </p:sp>
    </p:spTree>
    <p:extLst>
      <p:ext uri="{BB962C8B-B14F-4D97-AF65-F5344CB8AC3E}">
        <p14:creationId xmlns:p14="http://schemas.microsoft.com/office/powerpoint/2010/main" val="30561543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486229C-5C56-46D3-8AF7-8CB2C6C5FD7A}" type="slidenum">
              <a:rPr lang="en-US" smtClean="0"/>
              <a:t>95</a:t>
            </a:fld>
            <a:endParaRPr lang="en-US" dirty="0"/>
          </a:p>
        </p:txBody>
      </p:sp>
    </p:spTree>
    <p:extLst>
      <p:ext uri="{BB962C8B-B14F-4D97-AF65-F5344CB8AC3E}">
        <p14:creationId xmlns:p14="http://schemas.microsoft.com/office/powerpoint/2010/main" val="320101746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486229C-5C56-46D3-8AF7-8CB2C6C5FD7A}" type="slidenum">
              <a:rPr lang="en-US" smtClean="0"/>
              <a:t>96</a:t>
            </a:fld>
            <a:endParaRPr lang="en-US" dirty="0"/>
          </a:p>
        </p:txBody>
      </p:sp>
    </p:spTree>
    <p:extLst>
      <p:ext uri="{BB962C8B-B14F-4D97-AF65-F5344CB8AC3E}">
        <p14:creationId xmlns:p14="http://schemas.microsoft.com/office/powerpoint/2010/main" val="231113976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486229C-5C56-46D3-8AF7-8CB2C6C5FD7A}" type="slidenum">
              <a:rPr lang="en-US" smtClean="0"/>
              <a:t>97</a:t>
            </a:fld>
            <a:endParaRPr lang="en-US" dirty="0"/>
          </a:p>
        </p:txBody>
      </p:sp>
    </p:spTree>
    <p:extLst>
      <p:ext uri="{BB962C8B-B14F-4D97-AF65-F5344CB8AC3E}">
        <p14:creationId xmlns:p14="http://schemas.microsoft.com/office/powerpoint/2010/main" val="342732434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486229C-5C56-46D3-8AF7-8CB2C6C5FD7A}" type="slidenum">
              <a:rPr lang="en-US" smtClean="0"/>
              <a:t>98</a:t>
            </a:fld>
            <a:endParaRPr lang="en-US" dirty="0"/>
          </a:p>
        </p:txBody>
      </p:sp>
    </p:spTree>
    <p:extLst>
      <p:ext uri="{BB962C8B-B14F-4D97-AF65-F5344CB8AC3E}">
        <p14:creationId xmlns:p14="http://schemas.microsoft.com/office/powerpoint/2010/main" val="52845447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486229C-5C56-46D3-8AF7-8CB2C6C5FD7A}" type="slidenum">
              <a:rPr lang="en-US" smtClean="0"/>
              <a:t>101</a:t>
            </a:fld>
            <a:endParaRPr lang="en-US" dirty="0"/>
          </a:p>
        </p:txBody>
      </p:sp>
    </p:spTree>
    <p:extLst>
      <p:ext uri="{BB962C8B-B14F-4D97-AF65-F5344CB8AC3E}">
        <p14:creationId xmlns:p14="http://schemas.microsoft.com/office/powerpoint/2010/main" val="168825925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486229C-5C56-46D3-8AF7-8CB2C6C5FD7A}" type="slidenum">
              <a:rPr lang="en-US" smtClean="0"/>
              <a:t>104</a:t>
            </a:fld>
            <a:endParaRPr lang="en-US" dirty="0"/>
          </a:p>
        </p:txBody>
      </p:sp>
    </p:spTree>
    <p:extLst>
      <p:ext uri="{BB962C8B-B14F-4D97-AF65-F5344CB8AC3E}">
        <p14:creationId xmlns:p14="http://schemas.microsoft.com/office/powerpoint/2010/main" val="7947247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486229C-5C56-46D3-8AF7-8CB2C6C5FD7A}" type="slidenum">
              <a:rPr lang="en-US" smtClean="0"/>
              <a:t>105</a:t>
            </a:fld>
            <a:endParaRPr lang="en-US" dirty="0"/>
          </a:p>
        </p:txBody>
      </p:sp>
    </p:spTree>
    <p:extLst>
      <p:ext uri="{BB962C8B-B14F-4D97-AF65-F5344CB8AC3E}">
        <p14:creationId xmlns:p14="http://schemas.microsoft.com/office/powerpoint/2010/main" val="10379433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start by breaking down each of the terms in the title. To understand the sliding window model, we first have to understand the streaming model of computation, in which elements of an underlying data set S, arrive sequentially and the goal is to evaluate or approximate some given function on this dataset, using space sublinear in S. In the sliding window model, only the W most recent updates form the underlying data set</a:t>
            </a:r>
          </a:p>
        </p:txBody>
      </p:sp>
      <p:sp>
        <p:nvSpPr>
          <p:cNvPr id="4" name="Slide Number Placeholder 3"/>
          <p:cNvSpPr>
            <a:spLocks noGrp="1"/>
          </p:cNvSpPr>
          <p:nvPr>
            <p:ph type="sldNum" sz="quarter" idx="5"/>
          </p:nvPr>
        </p:nvSpPr>
        <p:spPr/>
        <p:txBody>
          <a:bodyPr/>
          <a:lstStyle/>
          <a:p>
            <a:fld id="{3486229C-5C56-46D3-8AF7-8CB2C6C5FD7A}" type="slidenum">
              <a:rPr lang="en-US" smtClean="0"/>
              <a:t>8</a:t>
            </a:fld>
            <a:endParaRPr lang="en-US"/>
          </a:p>
        </p:txBody>
      </p:sp>
    </p:spTree>
    <p:extLst>
      <p:ext uri="{BB962C8B-B14F-4D97-AF65-F5344CB8AC3E}">
        <p14:creationId xmlns:p14="http://schemas.microsoft.com/office/powerpoint/2010/main" val="76736207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226E65-ADC9-4F29-BA00-34B3E2F9B8F0}" type="slidenum">
              <a:rPr lang="en-US" smtClean="0"/>
              <a:t>106</a:t>
            </a:fld>
            <a:endParaRPr lang="en-US"/>
          </a:p>
        </p:txBody>
      </p:sp>
    </p:spTree>
    <p:extLst>
      <p:ext uri="{BB962C8B-B14F-4D97-AF65-F5344CB8AC3E}">
        <p14:creationId xmlns:p14="http://schemas.microsoft.com/office/powerpoint/2010/main" val="150271533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226E65-ADC9-4F29-BA00-34B3E2F9B8F0}" type="slidenum">
              <a:rPr lang="en-US" smtClean="0"/>
              <a:t>107</a:t>
            </a:fld>
            <a:endParaRPr lang="en-US"/>
          </a:p>
        </p:txBody>
      </p:sp>
    </p:spTree>
    <p:extLst>
      <p:ext uri="{BB962C8B-B14F-4D97-AF65-F5344CB8AC3E}">
        <p14:creationId xmlns:p14="http://schemas.microsoft.com/office/powerpoint/2010/main" val="228435399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226E65-ADC9-4F29-BA00-34B3E2F9B8F0}" type="slidenum">
              <a:rPr lang="en-US" smtClean="0"/>
              <a:t>108</a:t>
            </a:fld>
            <a:endParaRPr lang="en-US"/>
          </a:p>
        </p:txBody>
      </p:sp>
    </p:spTree>
    <p:extLst>
      <p:ext uri="{BB962C8B-B14F-4D97-AF65-F5344CB8AC3E}">
        <p14:creationId xmlns:p14="http://schemas.microsoft.com/office/powerpoint/2010/main" val="241976935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226E65-ADC9-4F29-BA00-34B3E2F9B8F0}" type="slidenum">
              <a:rPr lang="en-US" smtClean="0"/>
              <a:t>109</a:t>
            </a:fld>
            <a:endParaRPr lang="en-US"/>
          </a:p>
        </p:txBody>
      </p:sp>
    </p:spTree>
    <p:extLst>
      <p:ext uri="{BB962C8B-B14F-4D97-AF65-F5344CB8AC3E}">
        <p14:creationId xmlns:p14="http://schemas.microsoft.com/office/powerpoint/2010/main" val="318654971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226E65-ADC9-4F29-BA00-34B3E2F9B8F0}" type="slidenum">
              <a:rPr lang="en-US" smtClean="0"/>
              <a:t>110</a:t>
            </a:fld>
            <a:endParaRPr lang="en-US"/>
          </a:p>
        </p:txBody>
      </p:sp>
    </p:spTree>
    <p:extLst>
      <p:ext uri="{BB962C8B-B14F-4D97-AF65-F5344CB8AC3E}">
        <p14:creationId xmlns:p14="http://schemas.microsoft.com/office/powerpoint/2010/main" val="125934887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486229C-5C56-46D3-8AF7-8CB2C6C5FD7A}" type="slidenum">
              <a:rPr lang="en-US" smtClean="0"/>
              <a:t>111</a:t>
            </a:fld>
            <a:endParaRPr lang="en-US" dirty="0"/>
          </a:p>
        </p:txBody>
      </p:sp>
    </p:spTree>
    <p:extLst>
      <p:ext uri="{BB962C8B-B14F-4D97-AF65-F5344CB8AC3E}">
        <p14:creationId xmlns:p14="http://schemas.microsoft.com/office/powerpoint/2010/main" val="235772284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226E65-ADC9-4F29-BA00-34B3E2F9B8F0}" type="slidenum">
              <a:rPr lang="en-US" smtClean="0"/>
              <a:t>112</a:t>
            </a:fld>
            <a:endParaRPr lang="en-US"/>
          </a:p>
        </p:txBody>
      </p:sp>
    </p:spTree>
    <p:extLst>
      <p:ext uri="{BB962C8B-B14F-4D97-AF65-F5344CB8AC3E}">
        <p14:creationId xmlns:p14="http://schemas.microsoft.com/office/powerpoint/2010/main" val="94651136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226E65-ADC9-4F29-BA00-34B3E2F9B8F0}" type="slidenum">
              <a:rPr lang="en-US" smtClean="0"/>
              <a:t>113</a:t>
            </a:fld>
            <a:endParaRPr lang="en-US"/>
          </a:p>
        </p:txBody>
      </p:sp>
    </p:spTree>
    <p:extLst>
      <p:ext uri="{BB962C8B-B14F-4D97-AF65-F5344CB8AC3E}">
        <p14:creationId xmlns:p14="http://schemas.microsoft.com/office/powerpoint/2010/main" val="184371690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226E65-ADC9-4F29-BA00-34B3E2F9B8F0}" type="slidenum">
              <a:rPr lang="en-US" smtClean="0"/>
              <a:t>114</a:t>
            </a:fld>
            <a:endParaRPr lang="en-US"/>
          </a:p>
        </p:txBody>
      </p:sp>
    </p:spTree>
    <p:extLst>
      <p:ext uri="{BB962C8B-B14F-4D97-AF65-F5344CB8AC3E}">
        <p14:creationId xmlns:p14="http://schemas.microsoft.com/office/powerpoint/2010/main" val="157022875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226E65-ADC9-4F29-BA00-34B3E2F9B8F0}" type="slidenum">
              <a:rPr lang="en-US" smtClean="0"/>
              <a:t>115</a:t>
            </a:fld>
            <a:endParaRPr lang="en-US"/>
          </a:p>
        </p:txBody>
      </p:sp>
    </p:spTree>
    <p:extLst>
      <p:ext uri="{BB962C8B-B14F-4D97-AF65-F5344CB8AC3E}">
        <p14:creationId xmlns:p14="http://schemas.microsoft.com/office/powerpoint/2010/main" val="10140316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start by breaking down each of the terms in the title. To understand the sliding window model, we first have to understand the streaming model of computation, in which elements of an underlying data set S, arrive sequentially and the goal is to evaluate or approximate some given function on this dataset, using space sublinear in S. In the sliding window model, only the W most recent updates form the underlying data set</a:t>
            </a:r>
          </a:p>
        </p:txBody>
      </p:sp>
      <p:sp>
        <p:nvSpPr>
          <p:cNvPr id="4" name="Slide Number Placeholder 3"/>
          <p:cNvSpPr>
            <a:spLocks noGrp="1"/>
          </p:cNvSpPr>
          <p:nvPr>
            <p:ph type="sldNum" sz="quarter" idx="5"/>
          </p:nvPr>
        </p:nvSpPr>
        <p:spPr/>
        <p:txBody>
          <a:bodyPr/>
          <a:lstStyle/>
          <a:p>
            <a:fld id="{3486229C-5C56-46D3-8AF7-8CB2C6C5FD7A}" type="slidenum">
              <a:rPr lang="en-US" smtClean="0"/>
              <a:t>9</a:t>
            </a:fld>
            <a:endParaRPr lang="en-US"/>
          </a:p>
        </p:txBody>
      </p:sp>
    </p:spTree>
    <p:extLst>
      <p:ext uri="{BB962C8B-B14F-4D97-AF65-F5344CB8AC3E}">
        <p14:creationId xmlns:p14="http://schemas.microsoft.com/office/powerpoint/2010/main" val="16181071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226E65-ADC9-4F29-BA00-34B3E2F9B8F0}" type="slidenum">
              <a:rPr lang="en-US" smtClean="0"/>
              <a:t>116</a:t>
            </a:fld>
            <a:endParaRPr lang="en-US"/>
          </a:p>
        </p:txBody>
      </p:sp>
    </p:spTree>
    <p:extLst>
      <p:ext uri="{BB962C8B-B14F-4D97-AF65-F5344CB8AC3E}">
        <p14:creationId xmlns:p14="http://schemas.microsoft.com/office/powerpoint/2010/main" val="253365477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226E65-ADC9-4F29-BA00-34B3E2F9B8F0}" type="slidenum">
              <a:rPr lang="en-US" smtClean="0"/>
              <a:t>117</a:t>
            </a:fld>
            <a:endParaRPr lang="en-US"/>
          </a:p>
        </p:txBody>
      </p:sp>
    </p:spTree>
    <p:extLst>
      <p:ext uri="{BB962C8B-B14F-4D97-AF65-F5344CB8AC3E}">
        <p14:creationId xmlns:p14="http://schemas.microsoft.com/office/powerpoint/2010/main" val="408287123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226E65-ADC9-4F29-BA00-34B3E2F9B8F0}" type="slidenum">
              <a:rPr lang="en-US" smtClean="0"/>
              <a:t>118</a:t>
            </a:fld>
            <a:endParaRPr lang="en-US"/>
          </a:p>
        </p:txBody>
      </p:sp>
    </p:spTree>
    <p:extLst>
      <p:ext uri="{BB962C8B-B14F-4D97-AF65-F5344CB8AC3E}">
        <p14:creationId xmlns:p14="http://schemas.microsoft.com/office/powerpoint/2010/main" val="300012933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226E65-ADC9-4F29-BA00-34B3E2F9B8F0}" type="slidenum">
              <a:rPr lang="en-US" smtClean="0"/>
              <a:t>119</a:t>
            </a:fld>
            <a:endParaRPr lang="en-US"/>
          </a:p>
        </p:txBody>
      </p:sp>
    </p:spTree>
    <p:extLst>
      <p:ext uri="{BB962C8B-B14F-4D97-AF65-F5344CB8AC3E}">
        <p14:creationId xmlns:p14="http://schemas.microsoft.com/office/powerpoint/2010/main" val="138313722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226E65-ADC9-4F29-BA00-34B3E2F9B8F0}" type="slidenum">
              <a:rPr lang="en-US" smtClean="0"/>
              <a:t>120</a:t>
            </a:fld>
            <a:endParaRPr lang="en-US"/>
          </a:p>
        </p:txBody>
      </p:sp>
    </p:spTree>
    <p:extLst>
      <p:ext uri="{BB962C8B-B14F-4D97-AF65-F5344CB8AC3E}">
        <p14:creationId xmlns:p14="http://schemas.microsoft.com/office/powerpoint/2010/main" val="324824372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226E65-ADC9-4F29-BA00-34B3E2F9B8F0}" type="slidenum">
              <a:rPr lang="en-US" smtClean="0"/>
              <a:t>121</a:t>
            </a:fld>
            <a:endParaRPr lang="en-US"/>
          </a:p>
        </p:txBody>
      </p:sp>
    </p:spTree>
    <p:extLst>
      <p:ext uri="{BB962C8B-B14F-4D97-AF65-F5344CB8AC3E}">
        <p14:creationId xmlns:p14="http://schemas.microsoft.com/office/powerpoint/2010/main" val="287419308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dirty="0">
                <a:solidFill>
                  <a:srgbClr val="0070C0"/>
                </a:solidFill>
              </a:rPr>
              <a:t>[DworkMcSherryNissimSmith06]</a:t>
            </a:r>
            <a:r>
              <a:rPr lang="en-US" dirty="0"/>
              <a:t> </a:t>
            </a:r>
          </a:p>
        </p:txBody>
      </p:sp>
      <p:sp>
        <p:nvSpPr>
          <p:cNvPr id="4" name="Slide Number Placeholder 3"/>
          <p:cNvSpPr>
            <a:spLocks noGrp="1"/>
          </p:cNvSpPr>
          <p:nvPr>
            <p:ph type="sldNum" sz="quarter" idx="5"/>
          </p:nvPr>
        </p:nvSpPr>
        <p:spPr/>
        <p:txBody>
          <a:bodyPr/>
          <a:lstStyle/>
          <a:p>
            <a:fld id="{E2226E65-ADC9-4F29-BA00-34B3E2F9B8F0}" type="slidenum">
              <a:rPr lang="en-US" smtClean="0"/>
              <a:t>122</a:t>
            </a:fld>
            <a:endParaRPr lang="en-US"/>
          </a:p>
        </p:txBody>
      </p:sp>
    </p:spTree>
    <p:extLst>
      <p:ext uri="{BB962C8B-B14F-4D97-AF65-F5344CB8AC3E}">
        <p14:creationId xmlns:p14="http://schemas.microsoft.com/office/powerpoint/2010/main" val="302954983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dirty="0">
                <a:solidFill>
                  <a:srgbClr val="0070C0"/>
                </a:solidFill>
              </a:rPr>
              <a:t>[DworkMcSherryNissimSmith06]</a:t>
            </a:r>
            <a:r>
              <a:rPr lang="en-US" dirty="0"/>
              <a:t> </a:t>
            </a:r>
          </a:p>
        </p:txBody>
      </p:sp>
      <p:sp>
        <p:nvSpPr>
          <p:cNvPr id="4" name="Slide Number Placeholder 3"/>
          <p:cNvSpPr>
            <a:spLocks noGrp="1"/>
          </p:cNvSpPr>
          <p:nvPr>
            <p:ph type="sldNum" sz="quarter" idx="5"/>
          </p:nvPr>
        </p:nvSpPr>
        <p:spPr/>
        <p:txBody>
          <a:bodyPr/>
          <a:lstStyle/>
          <a:p>
            <a:fld id="{E2226E65-ADC9-4F29-BA00-34B3E2F9B8F0}" type="slidenum">
              <a:rPr lang="en-US" smtClean="0"/>
              <a:t>123</a:t>
            </a:fld>
            <a:endParaRPr lang="en-US"/>
          </a:p>
        </p:txBody>
      </p:sp>
    </p:spTree>
    <p:extLst>
      <p:ext uri="{BB962C8B-B14F-4D97-AF65-F5344CB8AC3E}">
        <p14:creationId xmlns:p14="http://schemas.microsoft.com/office/powerpoint/2010/main" val="8586513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start by breaking down each of the terms in the title. To understand the sliding window model, we first have to understand the streaming model of computation, in which elements of an underlying data set S, arrive sequentially and the goal is to evaluate or approximate some given function on this dataset, using space sublinear in S. In the sliding window model, only the W most recent updates form the underlying data set</a:t>
            </a:r>
          </a:p>
        </p:txBody>
      </p:sp>
      <p:sp>
        <p:nvSpPr>
          <p:cNvPr id="4" name="Slide Number Placeholder 3"/>
          <p:cNvSpPr>
            <a:spLocks noGrp="1"/>
          </p:cNvSpPr>
          <p:nvPr>
            <p:ph type="sldNum" sz="quarter" idx="5"/>
          </p:nvPr>
        </p:nvSpPr>
        <p:spPr/>
        <p:txBody>
          <a:bodyPr/>
          <a:lstStyle/>
          <a:p>
            <a:fld id="{3486229C-5C56-46D3-8AF7-8CB2C6C5FD7A}" type="slidenum">
              <a:rPr lang="en-US" smtClean="0"/>
              <a:t>10</a:t>
            </a:fld>
            <a:endParaRPr lang="en-US"/>
          </a:p>
        </p:txBody>
      </p:sp>
    </p:spTree>
    <p:extLst>
      <p:ext uri="{BB962C8B-B14F-4D97-AF65-F5344CB8AC3E}">
        <p14:creationId xmlns:p14="http://schemas.microsoft.com/office/powerpoint/2010/main" val="27342162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start by breaking down each of the terms in the title. To understand the sliding window model, we first have to understand the streaming model of computation, in which elements of an underlying data set S, arrive sequentially and the goal is to evaluate or approximate some given function on this dataset, using space sublinear in S. In the sliding window model, only the W most recent updates form the underlying data set</a:t>
            </a:r>
          </a:p>
        </p:txBody>
      </p:sp>
      <p:sp>
        <p:nvSpPr>
          <p:cNvPr id="4" name="Slide Number Placeholder 3"/>
          <p:cNvSpPr>
            <a:spLocks noGrp="1"/>
          </p:cNvSpPr>
          <p:nvPr>
            <p:ph type="sldNum" sz="quarter" idx="5"/>
          </p:nvPr>
        </p:nvSpPr>
        <p:spPr/>
        <p:txBody>
          <a:bodyPr/>
          <a:lstStyle/>
          <a:p>
            <a:fld id="{3486229C-5C56-46D3-8AF7-8CB2C6C5FD7A}" type="slidenum">
              <a:rPr lang="en-US" smtClean="0"/>
              <a:t>11</a:t>
            </a:fld>
            <a:endParaRPr lang="en-US"/>
          </a:p>
        </p:txBody>
      </p:sp>
    </p:spTree>
    <p:extLst>
      <p:ext uri="{BB962C8B-B14F-4D97-AF65-F5344CB8AC3E}">
        <p14:creationId xmlns:p14="http://schemas.microsoft.com/office/powerpoint/2010/main" val="5751039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start by breaking down each of the terms in the title. To understand the sliding window model, we first have to understand the streaming model of computation, in which elements of an underlying data set S, arrive sequentially and the goal is to evaluate or approximate some given function on this dataset, using space sublinear in S. In the sliding window model, only the W most recent updates form the underlying data set</a:t>
            </a:r>
          </a:p>
        </p:txBody>
      </p:sp>
      <p:sp>
        <p:nvSpPr>
          <p:cNvPr id="4" name="Slide Number Placeholder 3"/>
          <p:cNvSpPr>
            <a:spLocks noGrp="1"/>
          </p:cNvSpPr>
          <p:nvPr>
            <p:ph type="sldNum" sz="quarter" idx="5"/>
          </p:nvPr>
        </p:nvSpPr>
        <p:spPr/>
        <p:txBody>
          <a:bodyPr/>
          <a:lstStyle/>
          <a:p>
            <a:fld id="{3486229C-5C56-46D3-8AF7-8CB2C6C5FD7A}" type="slidenum">
              <a:rPr lang="en-US" smtClean="0"/>
              <a:t>12</a:t>
            </a:fld>
            <a:endParaRPr lang="en-US"/>
          </a:p>
        </p:txBody>
      </p:sp>
    </p:spTree>
    <p:extLst>
      <p:ext uri="{BB962C8B-B14F-4D97-AF65-F5344CB8AC3E}">
        <p14:creationId xmlns:p14="http://schemas.microsoft.com/office/powerpoint/2010/main" val="42594613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sliding window model emphasizes recent data and thus is appropriate for settings that are time sensitive. </a:t>
            </a:r>
          </a:p>
        </p:txBody>
      </p:sp>
      <p:sp>
        <p:nvSpPr>
          <p:cNvPr id="4" name="Slide Number Placeholder 3"/>
          <p:cNvSpPr>
            <a:spLocks noGrp="1"/>
          </p:cNvSpPr>
          <p:nvPr>
            <p:ph type="sldNum" sz="quarter" idx="5"/>
          </p:nvPr>
        </p:nvSpPr>
        <p:spPr/>
        <p:txBody>
          <a:bodyPr/>
          <a:lstStyle/>
          <a:p>
            <a:fld id="{3486229C-5C56-46D3-8AF7-8CB2C6C5FD7A}" type="slidenum">
              <a:rPr lang="en-US" smtClean="0"/>
              <a:t>15</a:t>
            </a:fld>
            <a:endParaRPr lang="en-US"/>
          </a:p>
        </p:txBody>
      </p:sp>
    </p:spTree>
    <p:extLst>
      <p:ext uri="{BB962C8B-B14F-4D97-AF65-F5344CB8AC3E}">
        <p14:creationId xmlns:p14="http://schemas.microsoft.com/office/powerpoint/2010/main" val="6977465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B28FAF-6BC4-5E21-F1B1-8B355F9E65D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189F2BC-3CA0-4097-0079-4A33AE127DF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6FFDA2E-798F-B58A-56A8-F21D304D8449}"/>
              </a:ext>
            </a:extLst>
          </p:cNvPr>
          <p:cNvSpPr>
            <a:spLocks noGrp="1"/>
          </p:cNvSpPr>
          <p:nvPr>
            <p:ph type="dt" sz="half" idx="10"/>
          </p:nvPr>
        </p:nvSpPr>
        <p:spPr/>
        <p:txBody>
          <a:bodyPr/>
          <a:lstStyle/>
          <a:p>
            <a:fld id="{E7976B3B-001D-4C46-8FED-9904A3CB65D9}" type="datetimeFigureOut">
              <a:rPr lang="en-US" smtClean="0"/>
              <a:t>11/1/2023</a:t>
            </a:fld>
            <a:endParaRPr lang="en-US"/>
          </a:p>
        </p:txBody>
      </p:sp>
      <p:sp>
        <p:nvSpPr>
          <p:cNvPr id="5" name="Footer Placeholder 4">
            <a:extLst>
              <a:ext uri="{FF2B5EF4-FFF2-40B4-BE49-F238E27FC236}">
                <a16:creationId xmlns:a16="http://schemas.microsoft.com/office/drawing/2014/main" id="{DDC03989-4660-E087-2146-3046F4B380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526A751-C0D6-E529-B8FE-DA1431A4D24B}"/>
              </a:ext>
            </a:extLst>
          </p:cNvPr>
          <p:cNvSpPr>
            <a:spLocks noGrp="1"/>
          </p:cNvSpPr>
          <p:nvPr>
            <p:ph type="sldNum" sz="quarter" idx="12"/>
          </p:nvPr>
        </p:nvSpPr>
        <p:spPr/>
        <p:txBody>
          <a:bodyPr/>
          <a:lstStyle/>
          <a:p>
            <a:fld id="{FAC9080A-9E45-4F3F-9575-9AE69B951B89}" type="slidenum">
              <a:rPr lang="en-US" smtClean="0"/>
              <a:t>‹#›</a:t>
            </a:fld>
            <a:endParaRPr lang="en-US"/>
          </a:p>
        </p:txBody>
      </p:sp>
    </p:spTree>
    <p:extLst>
      <p:ext uri="{BB962C8B-B14F-4D97-AF65-F5344CB8AC3E}">
        <p14:creationId xmlns:p14="http://schemas.microsoft.com/office/powerpoint/2010/main" val="35802621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D87A24-D897-8970-F72E-E283DBFC382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5797463-E0E5-2B7F-DD5B-E380422C31E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597C58A-6154-389F-41A5-7ED155193B96}"/>
              </a:ext>
            </a:extLst>
          </p:cNvPr>
          <p:cNvSpPr>
            <a:spLocks noGrp="1"/>
          </p:cNvSpPr>
          <p:nvPr>
            <p:ph type="dt" sz="half" idx="10"/>
          </p:nvPr>
        </p:nvSpPr>
        <p:spPr/>
        <p:txBody>
          <a:bodyPr/>
          <a:lstStyle/>
          <a:p>
            <a:fld id="{E7976B3B-001D-4C46-8FED-9904A3CB65D9}" type="datetimeFigureOut">
              <a:rPr lang="en-US" smtClean="0"/>
              <a:t>11/1/2023</a:t>
            </a:fld>
            <a:endParaRPr lang="en-US"/>
          </a:p>
        </p:txBody>
      </p:sp>
      <p:sp>
        <p:nvSpPr>
          <p:cNvPr id="5" name="Footer Placeholder 4">
            <a:extLst>
              <a:ext uri="{FF2B5EF4-FFF2-40B4-BE49-F238E27FC236}">
                <a16:creationId xmlns:a16="http://schemas.microsoft.com/office/drawing/2014/main" id="{9E72B13E-B4C8-4C4A-6DCF-A156FA33A21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542796B-E4C9-F885-28B2-7B4D11CA3D88}"/>
              </a:ext>
            </a:extLst>
          </p:cNvPr>
          <p:cNvSpPr>
            <a:spLocks noGrp="1"/>
          </p:cNvSpPr>
          <p:nvPr>
            <p:ph type="sldNum" sz="quarter" idx="12"/>
          </p:nvPr>
        </p:nvSpPr>
        <p:spPr/>
        <p:txBody>
          <a:bodyPr/>
          <a:lstStyle/>
          <a:p>
            <a:fld id="{FAC9080A-9E45-4F3F-9575-9AE69B951B89}" type="slidenum">
              <a:rPr lang="en-US" smtClean="0"/>
              <a:t>‹#›</a:t>
            </a:fld>
            <a:endParaRPr lang="en-US"/>
          </a:p>
        </p:txBody>
      </p:sp>
    </p:spTree>
    <p:extLst>
      <p:ext uri="{BB962C8B-B14F-4D97-AF65-F5344CB8AC3E}">
        <p14:creationId xmlns:p14="http://schemas.microsoft.com/office/powerpoint/2010/main" val="35843476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3780387-78C6-83AE-2D0D-9ABD236F0E1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F360AD0-D842-701C-6CAF-00A9B17A186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92EB2A2-5301-3501-0E47-3F683A053861}"/>
              </a:ext>
            </a:extLst>
          </p:cNvPr>
          <p:cNvSpPr>
            <a:spLocks noGrp="1"/>
          </p:cNvSpPr>
          <p:nvPr>
            <p:ph type="dt" sz="half" idx="10"/>
          </p:nvPr>
        </p:nvSpPr>
        <p:spPr/>
        <p:txBody>
          <a:bodyPr/>
          <a:lstStyle/>
          <a:p>
            <a:fld id="{E7976B3B-001D-4C46-8FED-9904A3CB65D9}" type="datetimeFigureOut">
              <a:rPr lang="en-US" smtClean="0"/>
              <a:t>11/1/2023</a:t>
            </a:fld>
            <a:endParaRPr lang="en-US"/>
          </a:p>
        </p:txBody>
      </p:sp>
      <p:sp>
        <p:nvSpPr>
          <p:cNvPr id="5" name="Footer Placeholder 4">
            <a:extLst>
              <a:ext uri="{FF2B5EF4-FFF2-40B4-BE49-F238E27FC236}">
                <a16:creationId xmlns:a16="http://schemas.microsoft.com/office/drawing/2014/main" id="{7D0D31FC-E282-1B4C-2E3B-E25738D03C6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5C0EB6B-2CF1-A1C5-F6CF-5D783A17FA64}"/>
              </a:ext>
            </a:extLst>
          </p:cNvPr>
          <p:cNvSpPr>
            <a:spLocks noGrp="1"/>
          </p:cNvSpPr>
          <p:nvPr>
            <p:ph type="sldNum" sz="quarter" idx="12"/>
          </p:nvPr>
        </p:nvSpPr>
        <p:spPr/>
        <p:txBody>
          <a:bodyPr/>
          <a:lstStyle/>
          <a:p>
            <a:fld id="{FAC9080A-9E45-4F3F-9575-9AE69B951B89}" type="slidenum">
              <a:rPr lang="en-US" smtClean="0"/>
              <a:t>‹#›</a:t>
            </a:fld>
            <a:endParaRPr lang="en-US"/>
          </a:p>
        </p:txBody>
      </p:sp>
    </p:spTree>
    <p:extLst>
      <p:ext uri="{BB962C8B-B14F-4D97-AF65-F5344CB8AC3E}">
        <p14:creationId xmlns:p14="http://schemas.microsoft.com/office/powerpoint/2010/main" val="28127029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74E7FA-2CD6-4068-D550-8D32BBA1C7D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C0D2A53-CC51-A3C1-7205-DAECD557375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E9D184-8989-A001-F779-F65FF0E1BBFA}"/>
              </a:ext>
            </a:extLst>
          </p:cNvPr>
          <p:cNvSpPr>
            <a:spLocks noGrp="1"/>
          </p:cNvSpPr>
          <p:nvPr>
            <p:ph type="dt" sz="half" idx="10"/>
          </p:nvPr>
        </p:nvSpPr>
        <p:spPr/>
        <p:txBody>
          <a:bodyPr/>
          <a:lstStyle/>
          <a:p>
            <a:fld id="{E7976B3B-001D-4C46-8FED-9904A3CB65D9}" type="datetimeFigureOut">
              <a:rPr lang="en-US" smtClean="0"/>
              <a:t>11/1/2023</a:t>
            </a:fld>
            <a:endParaRPr lang="en-US"/>
          </a:p>
        </p:txBody>
      </p:sp>
      <p:sp>
        <p:nvSpPr>
          <p:cNvPr id="5" name="Footer Placeholder 4">
            <a:extLst>
              <a:ext uri="{FF2B5EF4-FFF2-40B4-BE49-F238E27FC236}">
                <a16:creationId xmlns:a16="http://schemas.microsoft.com/office/drawing/2014/main" id="{CF3FB1AC-6BB0-2787-DDA6-D2759D5171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EDC9BF-BCBD-0809-8CDE-B64F9A9ED546}"/>
              </a:ext>
            </a:extLst>
          </p:cNvPr>
          <p:cNvSpPr>
            <a:spLocks noGrp="1"/>
          </p:cNvSpPr>
          <p:nvPr>
            <p:ph type="sldNum" sz="quarter" idx="12"/>
          </p:nvPr>
        </p:nvSpPr>
        <p:spPr/>
        <p:txBody>
          <a:bodyPr/>
          <a:lstStyle/>
          <a:p>
            <a:fld id="{FAC9080A-9E45-4F3F-9575-9AE69B951B89}" type="slidenum">
              <a:rPr lang="en-US" smtClean="0"/>
              <a:t>‹#›</a:t>
            </a:fld>
            <a:endParaRPr lang="en-US"/>
          </a:p>
        </p:txBody>
      </p:sp>
    </p:spTree>
    <p:extLst>
      <p:ext uri="{BB962C8B-B14F-4D97-AF65-F5344CB8AC3E}">
        <p14:creationId xmlns:p14="http://schemas.microsoft.com/office/powerpoint/2010/main" val="26586920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25512-0464-630E-D76D-93681F07285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1D37555-CC60-EFA0-DB7B-8784050B483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FA9FF2A-01EA-A9DC-AF69-9EEC3C69CD0F}"/>
              </a:ext>
            </a:extLst>
          </p:cNvPr>
          <p:cNvSpPr>
            <a:spLocks noGrp="1"/>
          </p:cNvSpPr>
          <p:nvPr>
            <p:ph type="dt" sz="half" idx="10"/>
          </p:nvPr>
        </p:nvSpPr>
        <p:spPr/>
        <p:txBody>
          <a:bodyPr/>
          <a:lstStyle/>
          <a:p>
            <a:fld id="{E7976B3B-001D-4C46-8FED-9904A3CB65D9}" type="datetimeFigureOut">
              <a:rPr lang="en-US" smtClean="0"/>
              <a:t>11/1/2023</a:t>
            </a:fld>
            <a:endParaRPr lang="en-US"/>
          </a:p>
        </p:txBody>
      </p:sp>
      <p:sp>
        <p:nvSpPr>
          <p:cNvPr id="5" name="Footer Placeholder 4">
            <a:extLst>
              <a:ext uri="{FF2B5EF4-FFF2-40B4-BE49-F238E27FC236}">
                <a16:creationId xmlns:a16="http://schemas.microsoft.com/office/drawing/2014/main" id="{1F9C7CE6-81BE-FD79-ADD0-7311A7DC1BC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CA5D00-13CB-5D44-75E5-3830B84E41CE}"/>
              </a:ext>
            </a:extLst>
          </p:cNvPr>
          <p:cNvSpPr>
            <a:spLocks noGrp="1"/>
          </p:cNvSpPr>
          <p:nvPr>
            <p:ph type="sldNum" sz="quarter" idx="12"/>
          </p:nvPr>
        </p:nvSpPr>
        <p:spPr/>
        <p:txBody>
          <a:bodyPr/>
          <a:lstStyle/>
          <a:p>
            <a:fld id="{FAC9080A-9E45-4F3F-9575-9AE69B951B89}" type="slidenum">
              <a:rPr lang="en-US" smtClean="0"/>
              <a:t>‹#›</a:t>
            </a:fld>
            <a:endParaRPr lang="en-US"/>
          </a:p>
        </p:txBody>
      </p:sp>
    </p:spTree>
    <p:extLst>
      <p:ext uri="{BB962C8B-B14F-4D97-AF65-F5344CB8AC3E}">
        <p14:creationId xmlns:p14="http://schemas.microsoft.com/office/powerpoint/2010/main" val="34572226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5402CB-A3C7-9023-0D40-039AF76AA79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5F1F932-B343-D2C3-2A37-C5E7ED7BB36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020552A-734C-A683-F83A-31B4D5F21CB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1231DDB-9ED5-24BD-EDFC-D97B42C39309}"/>
              </a:ext>
            </a:extLst>
          </p:cNvPr>
          <p:cNvSpPr>
            <a:spLocks noGrp="1"/>
          </p:cNvSpPr>
          <p:nvPr>
            <p:ph type="dt" sz="half" idx="10"/>
          </p:nvPr>
        </p:nvSpPr>
        <p:spPr/>
        <p:txBody>
          <a:bodyPr/>
          <a:lstStyle/>
          <a:p>
            <a:fld id="{E7976B3B-001D-4C46-8FED-9904A3CB65D9}" type="datetimeFigureOut">
              <a:rPr lang="en-US" smtClean="0"/>
              <a:t>11/1/2023</a:t>
            </a:fld>
            <a:endParaRPr lang="en-US"/>
          </a:p>
        </p:txBody>
      </p:sp>
      <p:sp>
        <p:nvSpPr>
          <p:cNvPr id="6" name="Footer Placeholder 5">
            <a:extLst>
              <a:ext uri="{FF2B5EF4-FFF2-40B4-BE49-F238E27FC236}">
                <a16:creationId xmlns:a16="http://schemas.microsoft.com/office/drawing/2014/main" id="{D1DF4F8D-CA19-CC5B-BEE4-F684D5AA3D1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D0BD4F8-FBB9-5991-7207-D422F171599A}"/>
              </a:ext>
            </a:extLst>
          </p:cNvPr>
          <p:cNvSpPr>
            <a:spLocks noGrp="1"/>
          </p:cNvSpPr>
          <p:nvPr>
            <p:ph type="sldNum" sz="quarter" idx="12"/>
          </p:nvPr>
        </p:nvSpPr>
        <p:spPr/>
        <p:txBody>
          <a:bodyPr/>
          <a:lstStyle/>
          <a:p>
            <a:fld id="{FAC9080A-9E45-4F3F-9575-9AE69B951B89}" type="slidenum">
              <a:rPr lang="en-US" smtClean="0"/>
              <a:t>‹#›</a:t>
            </a:fld>
            <a:endParaRPr lang="en-US"/>
          </a:p>
        </p:txBody>
      </p:sp>
    </p:spTree>
    <p:extLst>
      <p:ext uri="{BB962C8B-B14F-4D97-AF65-F5344CB8AC3E}">
        <p14:creationId xmlns:p14="http://schemas.microsoft.com/office/powerpoint/2010/main" val="16866782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B90E20-11EA-8CDA-AF0B-8B76C9B29EE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FD2BE18-30A8-DCE3-CB39-9C7D1995F8D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B4EAAEB-ACDA-7C5B-BC2A-8DC7091249A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471FFE6-90CD-E876-2DC7-DD50C1271F3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811B26E-10DF-1B23-5555-73BD8ABB8A3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9CB7196-516C-8A1F-F61C-494623F7A633}"/>
              </a:ext>
            </a:extLst>
          </p:cNvPr>
          <p:cNvSpPr>
            <a:spLocks noGrp="1"/>
          </p:cNvSpPr>
          <p:nvPr>
            <p:ph type="dt" sz="half" idx="10"/>
          </p:nvPr>
        </p:nvSpPr>
        <p:spPr/>
        <p:txBody>
          <a:bodyPr/>
          <a:lstStyle/>
          <a:p>
            <a:fld id="{E7976B3B-001D-4C46-8FED-9904A3CB65D9}" type="datetimeFigureOut">
              <a:rPr lang="en-US" smtClean="0"/>
              <a:t>11/1/2023</a:t>
            </a:fld>
            <a:endParaRPr lang="en-US"/>
          </a:p>
        </p:txBody>
      </p:sp>
      <p:sp>
        <p:nvSpPr>
          <p:cNvPr id="8" name="Footer Placeholder 7">
            <a:extLst>
              <a:ext uri="{FF2B5EF4-FFF2-40B4-BE49-F238E27FC236}">
                <a16:creationId xmlns:a16="http://schemas.microsoft.com/office/drawing/2014/main" id="{8E7D369B-E9FA-2B29-EF61-7B24FAE286E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34BEE28-3C2A-A4FD-DA8F-DB5CF913BF12}"/>
              </a:ext>
            </a:extLst>
          </p:cNvPr>
          <p:cNvSpPr>
            <a:spLocks noGrp="1"/>
          </p:cNvSpPr>
          <p:nvPr>
            <p:ph type="sldNum" sz="quarter" idx="12"/>
          </p:nvPr>
        </p:nvSpPr>
        <p:spPr/>
        <p:txBody>
          <a:bodyPr/>
          <a:lstStyle/>
          <a:p>
            <a:fld id="{FAC9080A-9E45-4F3F-9575-9AE69B951B89}" type="slidenum">
              <a:rPr lang="en-US" smtClean="0"/>
              <a:t>‹#›</a:t>
            </a:fld>
            <a:endParaRPr lang="en-US"/>
          </a:p>
        </p:txBody>
      </p:sp>
    </p:spTree>
    <p:extLst>
      <p:ext uri="{BB962C8B-B14F-4D97-AF65-F5344CB8AC3E}">
        <p14:creationId xmlns:p14="http://schemas.microsoft.com/office/powerpoint/2010/main" val="24674451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A38006-63BC-E861-D4A8-01FC0EA22C0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166B124-4977-CCE4-786E-CCA297B251A7}"/>
              </a:ext>
            </a:extLst>
          </p:cNvPr>
          <p:cNvSpPr>
            <a:spLocks noGrp="1"/>
          </p:cNvSpPr>
          <p:nvPr>
            <p:ph type="dt" sz="half" idx="10"/>
          </p:nvPr>
        </p:nvSpPr>
        <p:spPr/>
        <p:txBody>
          <a:bodyPr/>
          <a:lstStyle/>
          <a:p>
            <a:fld id="{E7976B3B-001D-4C46-8FED-9904A3CB65D9}" type="datetimeFigureOut">
              <a:rPr lang="en-US" smtClean="0"/>
              <a:t>11/1/2023</a:t>
            </a:fld>
            <a:endParaRPr lang="en-US"/>
          </a:p>
        </p:txBody>
      </p:sp>
      <p:sp>
        <p:nvSpPr>
          <p:cNvPr id="4" name="Footer Placeholder 3">
            <a:extLst>
              <a:ext uri="{FF2B5EF4-FFF2-40B4-BE49-F238E27FC236}">
                <a16:creationId xmlns:a16="http://schemas.microsoft.com/office/drawing/2014/main" id="{0E17BE50-54ED-2E4B-DED5-851CE07512D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B988D3E-E9CA-ACF7-858F-24E80B3CE7CB}"/>
              </a:ext>
            </a:extLst>
          </p:cNvPr>
          <p:cNvSpPr>
            <a:spLocks noGrp="1"/>
          </p:cNvSpPr>
          <p:nvPr>
            <p:ph type="sldNum" sz="quarter" idx="12"/>
          </p:nvPr>
        </p:nvSpPr>
        <p:spPr/>
        <p:txBody>
          <a:bodyPr/>
          <a:lstStyle/>
          <a:p>
            <a:fld id="{FAC9080A-9E45-4F3F-9575-9AE69B951B89}" type="slidenum">
              <a:rPr lang="en-US" smtClean="0"/>
              <a:t>‹#›</a:t>
            </a:fld>
            <a:endParaRPr lang="en-US"/>
          </a:p>
        </p:txBody>
      </p:sp>
    </p:spTree>
    <p:extLst>
      <p:ext uri="{BB962C8B-B14F-4D97-AF65-F5344CB8AC3E}">
        <p14:creationId xmlns:p14="http://schemas.microsoft.com/office/powerpoint/2010/main" val="25970660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C3B98CD-268C-BE16-2435-53B63250E266}"/>
              </a:ext>
            </a:extLst>
          </p:cNvPr>
          <p:cNvSpPr>
            <a:spLocks noGrp="1"/>
          </p:cNvSpPr>
          <p:nvPr>
            <p:ph type="dt" sz="half" idx="10"/>
          </p:nvPr>
        </p:nvSpPr>
        <p:spPr/>
        <p:txBody>
          <a:bodyPr/>
          <a:lstStyle/>
          <a:p>
            <a:fld id="{E7976B3B-001D-4C46-8FED-9904A3CB65D9}" type="datetimeFigureOut">
              <a:rPr lang="en-US" smtClean="0"/>
              <a:t>11/1/2023</a:t>
            </a:fld>
            <a:endParaRPr lang="en-US"/>
          </a:p>
        </p:txBody>
      </p:sp>
      <p:sp>
        <p:nvSpPr>
          <p:cNvPr id="3" name="Footer Placeholder 2">
            <a:extLst>
              <a:ext uri="{FF2B5EF4-FFF2-40B4-BE49-F238E27FC236}">
                <a16:creationId xmlns:a16="http://schemas.microsoft.com/office/drawing/2014/main" id="{4C012E45-8C92-79AE-D31C-74DD94C0C02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F7C5F53-A1CB-66DB-2B6E-4B1FE91493E6}"/>
              </a:ext>
            </a:extLst>
          </p:cNvPr>
          <p:cNvSpPr>
            <a:spLocks noGrp="1"/>
          </p:cNvSpPr>
          <p:nvPr>
            <p:ph type="sldNum" sz="quarter" idx="12"/>
          </p:nvPr>
        </p:nvSpPr>
        <p:spPr/>
        <p:txBody>
          <a:bodyPr/>
          <a:lstStyle/>
          <a:p>
            <a:fld id="{FAC9080A-9E45-4F3F-9575-9AE69B951B89}" type="slidenum">
              <a:rPr lang="en-US" smtClean="0"/>
              <a:t>‹#›</a:t>
            </a:fld>
            <a:endParaRPr lang="en-US"/>
          </a:p>
        </p:txBody>
      </p:sp>
    </p:spTree>
    <p:extLst>
      <p:ext uri="{BB962C8B-B14F-4D97-AF65-F5344CB8AC3E}">
        <p14:creationId xmlns:p14="http://schemas.microsoft.com/office/powerpoint/2010/main" val="14470885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4EE51E-4291-0102-D77B-A1B003923E3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452016D-49B3-0B03-EA65-51DB26A4A1F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415474C-2428-6340-F4F8-9B2B6C85D19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3F22966-050E-AAD5-689A-8F16A97DE454}"/>
              </a:ext>
            </a:extLst>
          </p:cNvPr>
          <p:cNvSpPr>
            <a:spLocks noGrp="1"/>
          </p:cNvSpPr>
          <p:nvPr>
            <p:ph type="dt" sz="half" idx="10"/>
          </p:nvPr>
        </p:nvSpPr>
        <p:spPr/>
        <p:txBody>
          <a:bodyPr/>
          <a:lstStyle/>
          <a:p>
            <a:fld id="{E7976B3B-001D-4C46-8FED-9904A3CB65D9}" type="datetimeFigureOut">
              <a:rPr lang="en-US" smtClean="0"/>
              <a:t>11/1/2023</a:t>
            </a:fld>
            <a:endParaRPr lang="en-US"/>
          </a:p>
        </p:txBody>
      </p:sp>
      <p:sp>
        <p:nvSpPr>
          <p:cNvPr id="6" name="Footer Placeholder 5">
            <a:extLst>
              <a:ext uri="{FF2B5EF4-FFF2-40B4-BE49-F238E27FC236}">
                <a16:creationId xmlns:a16="http://schemas.microsoft.com/office/drawing/2014/main" id="{EA491D39-4D87-CE36-B81C-7BE884BF674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D1C3207-ED8A-D650-2447-905CAF8F9538}"/>
              </a:ext>
            </a:extLst>
          </p:cNvPr>
          <p:cNvSpPr>
            <a:spLocks noGrp="1"/>
          </p:cNvSpPr>
          <p:nvPr>
            <p:ph type="sldNum" sz="quarter" idx="12"/>
          </p:nvPr>
        </p:nvSpPr>
        <p:spPr/>
        <p:txBody>
          <a:bodyPr/>
          <a:lstStyle/>
          <a:p>
            <a:fld id="{FAC9080A-9E45-4F3F-9575-9AE69B951B89}" type="slidenum">
              <a:rPr lang="en-US" smtClean="0"/>
              <a:t>‹#›</a:t>
            </a:fld>
            <a:endParaRPr lang="en-US"/>
          </a:p>
        </p:txBody>
      </p:sp>
    </p:spTree>
    <p:extLst>
      <p:ext uri="{BB962C8B-B14F-4D97-AF65-F5344CB8AC3E}">
        <p14:creationId xmlns:p14="http://schemas.microsoft.com/office/powerpoint/2010/main" val="30905310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1912BB-37C0-FBED-4374-474786BA512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FA152EA-58C9-9275-8B33-957D49E6239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20222D0-5FED-52FD-6307-9E35992ABBC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2BA3A25-716A-1EE6-7B6F-DFFB6725053D}"/>
              </a:ext>
            </a:extLst>
          </p:cNvPr>
          <p:cNvSpPr>
            <a:spLocks noGrp="1"/>
          </p:cNvSpPr>
          <p:nvPr>
            <p:ph type="dt" sz="half" idx="10"/>
          </p:nvPr>
        </p:nvSpPr>
        <p:spPr/>
        <p:txBody>
          <a:bodyPr/>
          <a:lstStyle/>
          <a:p>
            <a:fld id="{E7976B3B-001D-4C46-8FED-9904A3CB65D9}" type="datetimeFigureOut">
              <a:rPr lang="en-US" smtClean="0"/>
              <a:t>11/1/2023</a:t>
            </a:fld>
            <a:endParaRPr lang="en-US"/>
          </a:p>
        </p:txBody>
      </p:sp>
      <p:sp>
        <p:nvSpPr>
          <p:cNvPr id="6" name="Footer Placeholder 5">
            <a:extLst>
              <a:ext uri="{FF2B5EF4-FFF2-40B4-BE49-F238E27FC236}">
                <a16:creationId xmlns:a16="http://schemas.microsoft.com/office/drawing/2014/main" id="{B17365D0-C9C4-4E0E-CC8A-BA406984958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471C5E5-A346-1FB8-295B-5DD7F0D5A45C}"/>
              </a:ext>
            </a:extLst>
          </p:cNvPr>
          <p:cNvSpPr>
            <a:spLocks noGrp="1"/>
          </p:cNvSpPr>
          <p:nvPr>
            <p:ph type="sldNum" sz="quarter" idx="12"/>
          </p:nvPr>
        </p:nvSpPr>
        <p:spPr/>
        <p:txBody>
          <a:bodyPr/>
          <a:lstStyle/>
          <a:p>
            <a:fld id="{FAC9080A-9E45-4F3F-9575-9AE69B951B89}" type="slidenum">
              <a:rPr lang="en-US" smtClean="0"/>
              <a:t>‹#›</a:t>
            </a:fld>
            <a:endParaRPr lang="en-US"/>
          </a:p>
        </p:txBody>
      </p:sp>
    </p:spTree>
    <p:extLst>
      <p:ext uri="{BB962C8B-B14F-4D97-AF65-F5344CB8AC3E}">
        <p14:creationId xmlns:p14="http://schemas.microsoft.com/office/powerpoint/2010/main" val="33435365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8E2D51E-16E9-DA7E-3BCF-CF94A19FD83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22D83E9-94E6-9E43-35EB-30C7A055715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0C757D1-DCC1-14BF-3BC5-52BDA438CC3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7976B3B-001D-4C46-8FED-9904A3CB65D9}" type="datetimeFigureOut">
              <a:rPr lang="en-US" smtClean="0"/>
              <a:t>11/1/2023</a:t>
            </a:fld>
            <a:endParaRPr lang="en-US"/>
          </a:p>
        </p:txBody>
      </p:sp>
      <p:sp>
        <p:nvSpPr>
          <p:cNvPr id="5" name="Footer Placeholder 4">
            <a:extLst>
              <a:ext uri="{FF2B5EF4-FFF2-40B4-BE49-F238E27FC236}">
                <a16:creationId xmlns:a16="http://schemas.microsoft.com/office/drawing/2014/main" id="{6974CBA9-D2EB-81A9-965A-EDDB11E1C75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F7C81C3-67B6-2DAC-CC5D-F13E7DE8E1D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AC9080A-9E45-4F3F-9575-9AE69B951B89}" type="slidenum">
              <a:rPr lang="en-US" smtClean="0"/>
              <a:t>‹#›</a:t>
            </a:fld>
            <a:endParaRPr lang="en-US"/>
          </a:p>
        </p:txBody>
      </p:sp>
    </p:spTree>
    <p:extLst>
      <p:ext uri="{BB962C8B-B14F-4D97-AF65-F5344CB8AC3E}">
        <p14:creationId xmlns:p14="http://schemas.microsoft.com/office/powerpoint/2010/main" val="415386247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65.png"/><Relationship Id="rId7" Type="http://schemas.openxmlformats.org/officeDocument/2006/relationships/image" Target="../media/image300.png"/><Relationship Id="rId2" Type="http://schemas.openxmlformats.org/officeDocument/2006/relationships/image" Target="../media/image64.png"/><Relationship Id="rId1" Type="http://schemas.openxmlformats.org/officeDocument/2006/relationships/slideLayout" Target="../slideLayouts/slideLayout2.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media/image290.png"/></Relationships>
</file>

<file path=ppt/slides/_rels/slide10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102.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image" Target="../media/image170.png"/><Relationship Id="rId1" Type="http://schemas.openxmlformats.org/officeDocument/2006/relationships/slideLayout" Target="../slideLayouts/slideLayout2.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media/image190.png"/></Relationships>
</file>

<file path=ppt/slides/_rels/slide10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10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73.png"/><Relationship Id="rId4" Type="http://schemas.openxmlformats.org/officeDocument/2006/relationships/image" Target="../media/image72.png"/></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77.gif"/></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78.jpg"/><Relationship Id="rId2" Type="http://schemas.openxmlformats.org/officeDocument/2006/relationships/notesSlide" Target="../notesSlides/notesSlide50.xml"/><Relationship Id="rId1" Type="http://schemas.openxmlformats.org/officeDocument/2006/relationships/slideLayout" Target="../slideLayouts/slideLayout2.xml"/><Relationship Id="rId5" Type="http://schemas.openxmlformats.org/officeDocument/2006/relationships/image" Target="../media/image72.png"/><Relationship Id="rId4" Type="http://schemas.openxmlformats.org/officeDocument/2006/relationships/image" Target="../media/image71.png"/></Relationships>
</file>

<file path=ppt/slides/_rels/slide117.xml.rels><?xml version="1.0" encoding="UTF-8" standalone="yes"?>
<Relationships xmlns="http://schemas.openxmlformats.org/package/2006/relationships"><Relationship Id="rId3" Type="http://schemas.openxmlformats.org/officeDocument/2006/relationships/image" Target="../media/image78.jpg"/><Relationship Id="rId2" Type="http://schemas.openxmlformats.org/officeDocument/2006/relationships/notesSlide" Target="../notesSlides/notesSlide51.xml"/><Relationship Id="rId1" Type="http://schemas.openxmlformats.org/officeDocument/2006/relationships/slideLayout" Target="../slideLayouts/slideLayout2.xml"/><Relationship Id="rId5" Type="http://schemas.openxmlformats.org/officeDocument/2006/relationships/image" Target="../media/image72.png"/><Relationship Id="rId4" Type="http://schemas.openxmlformats.org/officeDocument/2006/relationships/image" Target="../media/image71.png"/></Relationships>
</file>

<file path=ppt/slides/_rels/slide11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52.xml"/><Relationship Id="rId1" Type="http://schemas.openxmlformats.org/officeDocument/2006/relationships/slideLayout" Target="../slideLayouts/slideLayout2.xml"/><Relationship Id="rId5" Type="http://schemas.openxmlformats.org/officeDocument/2006/relationships/image" Target="../media/image79.jpg"/><Relationship Id="rId4" Type="http://schemas.openxmlformats.org/officeDocument/2006/relationships/image" Target="../media/image72.png"/></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78.jpg"/><Relationship Id="rId2" Type="http://schemas.openxmlformats.org/officeDocument/2006/relationships/notesSlide" Target="../notesSlides/notesSlide54.xml"/><Relationship Id="rId1" Type="http://schemas.openxmlformats.org/officeDocument/2006/relationships/slideLayout" Target="../slideLayouts/slideLayout2.xml"/><Relationship Id="rId5" Type="http://schemas.openxmlformats.org/officeDocument/2006/relationships/image" Target="../media/image79.jpg"/><Relationship Id="rId4" Type="http://schemas.openxmlformats.org/officeDocument/2006/relationships/image" Target="../media/image71.png"/></Relationships>
</file>

<file path=ppt/slides/_rels/slide121.xml.rels><?xml version="1.0" encoding="UTF-8" standalone="yes"?>
<Relationships xmlns="http://schemas.openxmlformats.org/package/2006/relationships"><Relationship Id="rId3" Type="http://schemas.openxmlformats.org/officeDocument/2006/relationships/image" Target="../media/image78.jpg"/><Relationship Id="rId7" Type="http://schemas.openxmlformats.org/officeDocument/2006/relationships/image" Target="../media/image80.png"/><Relationship Id="rId2" Type="http://schemas.openxmlformats.org/officeDocument/2006/relationships/notesSlide" Target="../notesSlides/notesSlide55.xml"/><Relationship Id="rId1" Type="http://schemas.openxmlformats.org/officeDocument/2006/relationships/slideLayout" Target="../slideLayouts/slideLayout2.xml"/><Relationship Id="rId6" Type="http://schemas.openxmlformats.org/officeDocument/2006/relationships/image" Target="../media/image72.png"/><Relationship Id="rId5" Type="http://schemas.openxmlformats.org/officeDocument/2006/relationships/image" Target="../media/image79.jpg"/><Relationship Id="rId4" Type="http://schemas.openxmlformats.org/officeDocument/2006/relationships/image" Target="../media/image71.png"/></Relationships>
</file>

<file path=ppt/slides/_rels/slide122.xml.rels><?xml version="1.0" encoding="UTF-8" standalone="yes"?>
<Relationships xmlns="http://schemas.openxmlformats.org/package/2006/relationships"><Relationship Id="rId8" Type="http://schemas.openxmlformats.org/officeDocument/2006/relationships/image" Target="../media/image79.jpg"/><Relationship Id="rId3" Type="http://schemas.openxmlformats.org/officeDocument/2006/relationships/image" Target="../media/image281.png"/><Relationship Id="rId7" Type="http://schemas.openxmlformats.org/officeDocument/2006/relationships/image" Target="../media/image78.jpg"/><Relationship Id="rId2" Type="http://schemas.openxmlformats.org/officeDocument/2006/relationships/notesSlide" Target="../notesSlides/notesSlide56.xml"/><Relationship Id="rId1" Type="http://schemas.openxmlformats.org/officeDocument/2006/relationships/slideLayout" Target="../slideLayouts/slideLayout2.xml"/><Relationship Id="rId6" Type="http://schemas.openxmlformats.org/officeDocument/2006/relationships/image" Target="../media/image890.png"/><Relationship Id="rId5" Type="http://schemas.openxmlformats.org/officeDocument/2006/relationships/image" Target="NULL"/><Relationship Id="rId10" Type="http://schemas.openxmlformats.org/officeDocument/2006/relationships/image" Target="../media/image82.png"/><Relationship Id="rId9" Type="http://schemas.openxmlformats.org/officeDocument/2006/relationships/image" Target="../media/image81.jpg"/></Relationships>
</file>

<file path=ppt/slides/_rels/slide123.xml.rels><?xml version="1.0" encoding="UTF-8" standalone="yes"?>
<Relationships xmlns="http://schemas.openxmlformats.org/package/2006/relationships"><Relationship Id="rId8" Type="http://schemas.openxmlformats.org/officeDocument/2006/relationships/image" Target="../media/image79.jpg"/><Relationship Id="rId3" Type="http://schemas.openxmlformats.org/officeDocument/2006/relationships/image" Target="../media/image78.jpg"/><Relationship Id="rId7" Type="http://schemas.openxmlformats.org/officeDocument/2006/relationships/image" Target="../media/image71.png"/><Relationship Id="rId2" Type="http://schemas.openxmlformats.org/officeDocument/2006/relationships/notesSlide" Target="../notesSlides/notesSlide57.xml"/><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NULL"/><Relationship Id="rId4" Type="http://schemas.openxmlformats.org/officeDocument/2006/relationships/image" Target="../media/image281.png"/><Relationship Id="rId9" Type="http://schemas.openxmlformats.org/officeDocument/2006/relationships/image" Target="../media/image80.png"/></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4.jpg"/><Relationship Id="rId5" Type="http://schemas.openxmlformats.org/officeDocument/2006/relationships/image" Target="../media/image13.png"/><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26.jpg"/><Relationship Id="rId4" Type="http://schemas.openxmlformats.org/officeDocument/2006/relationships/image" Target="../media/image2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26.jpg"/><Relationship Id="rId4" Type="http://schemas.openxmlformats.org/officeDocument/2006/relationships/image" Target="../media/image25.png"/></Relationships>
</file>

<file path=ppt/slides/_rels/slide4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26.jpg"/><Relationship Id="rId4" Type="http://schemas.openxmlformats.org/officeDocument/2006/relationships/image" Target="../media/image25.png"/></Relationships>
</file>

<file path=ppt/slides/_rels/slide4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26.jpg"/><Relationship Id="rId4" Type="http://schemas.openxmlformats.org/officeDocument/2006/relationships/image" Target="../media/image25.png"/></Relationships>
</file>

<file path=ppt/slides/_rels/slide4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5.png"/></Relationships>
</file>

<file path=ppt/slides/_rels/slide4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4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8.png"/><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4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6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90.png"/><Relationship Id="rId7" Type="http://schemas.openxmlformats.org/officeDocument/2006/relationships/image" Target="../media/image14.png"/><Relationship Id="rId2" Type="http://schemas.openxmlformats.org/officeDocument/2006/relationships/image" Target="../media/image110.png"/><Relationship Id="rId1" Type="http://schemas.openxmlformats.org/officeDocument/2006/relationships/slideLayout" Target="../slideLayouts/slideLayout2.xml"/><Relationship Id="rId6" Type="http://schemas.openxmlformats.org/officeDocument/2006/relationships/image" Target="../media/image130.png"/><Relationship Id="rId5" Type="http://schemas.openxmlformats.org/officeDocument/2006/relationships/image" Target="../media/image120.png"/><Relationship Id="rId4" Type="http://schemas.openxmlformats.org/officeDocument/2006/relationships/image" Target="../media/image100.png"/></Relationships>
</file>

<file path=ppt/slides/_rels/slide65.xml.rels><?xml version="1.0" encoding="UTF-8" standalone="yes"?>
<Relationships xmlns="http://schemas.openxmlformats.org/package/2006/relationships"><Relationship Id="rId8" Type="http://schemas.openxmlformats.org/officeDocument/2006/relationships/image" Target="NULL"/><Relationship Id="rId13" Type="http://schemas.openxmlformats.org/officeDocument/2006/relationships/image" Target="NULL"/><Relationship Id="rId3" Type="http://schemas.openxmlformats.org/officeDocument/2006/relationships/image" Target="../media/image300.png"/><Relationship Id="rId7" Type="http://schemas.openxmlformats.org/officeDocument/2006/relationships/image" Target="../media/image330.png"/><Relationship Id="rId2" Type="http://schemas.openxmlformats.org/officeDocument/2006/relationships/image" Target="../media/image240.png"/><Relationship Id="rId1" Type="http://schemas.openxmlformats.org/officeDocument/2006/relationships/slideLayout" Target="../slideLayouts/slideLayout2.xml"/><Relationship Id="rId6" Type="http://schemas.openxmlformats.org/officeDocument/2006/relationships/image" Target="NULL"/><Relationship Id="rId11" Type="http://schemas.openxmlformats.org/officeDocument/2006/relationships/image" Target="NULL"/><Relationship Id="rId5" Type="http://schemas.openxmlformats.org/officeDocument/2006/relationships/image" Target="../media/image320.png"/><Relationship Id="rId10" Type="http://schemas.openxmlformats.org/officeDocument/2006/relationships/image" Target="NULL"/><Relationship Id="rId4" Type="http://schemas.openxmlformats.org/officeDocument/2006/relationships/image" Target="../media/image311.png"/><Relationship Id="rId9" Type="http://schemas.openxmlformats.org/officeDocument/2006/relationships/image" Target="../media/image310.png"/></Relationships>
</file>

<file path=ppt/slides/_rels/slide6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68.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53.jpe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8" Type="http://schemas.openxmlformats.org/officeDocument/2006/relationships/image" Target="NULL"/><Relationship Id="rId13" Type="http://schemas.openxmlformats.org/officeDocument/2006/relationships/image" Target="NULL"/><Relationship Id="rId3" Type="http://schemas.openxmlformats.org/officeDocument/2006/relationships/image" Target="../media/image300.png"/><Relationship Id="rId7" Type="http://schemas.openxmlformats.org/officeDocument/2006/relationships/image" Target="../media/image330.png"/><Relationship Id="rId2" Type="http://schemas.openxmlformats.org/officeDocument/2006/relationships/image" Target="../media/image240.png"/><Relationship Id="rId1" Type="http://schemas.openxmlformats.org/officeDocument/2006/relationships/slideLayout" Target="../slideLayouts/slideLayout2.xml"/><Relationship Id="rId6" Type="http://schemas.openxmlformats.org/officeDocument/2006/relationships/image" Target="NULL"/><Relationship Id="rId11" Type="http://schemas.openxmlformats.org/officeDocument/2006/relationships/image" Target="NULL"/><Relationship Id="rId5" Type="http://schemas.openxmlformats.org/officeDocument/2006/relationships/image" Target="../media/image320.png"/><Relationship Id="rId10" Type="http://schemas.openxmlformats.org/officeDocument/2006/relationships/image" Target="NULL"/><Relationship Id="rId4" Type="http://schemas.openxmlformats.org/officeDocument/2006/relationships/image" Target="../media/image311.png"/><Relationship Id="rId9" Type="http://schemas.openxmlformats.org/officeDocument/2006/relationships/image" Target="../media/image310.png"/></Relationships>
</file>

<file path=ppt/slides/_rels/slide72.xml.rels><?xml version="1.0" encoding="UTF-8" standalone="yes"?>
<Relationships xmlns="http://schemas.openxmlformats.org/package/2006/relationships"><Relationship Id="rId8" Type="http://schemas.openxmlformats.org/officeDocument/2006/relationships/image" Target="NULL"/><Relationship Id="rId13" Type="http://schemas.openxmlformats.org/officeDocument/2006/relationships/image" Target="NULL"/><Relationship Id="rId3" Type="http://schemas.openxmlformats.org/officeDocument/2006/relationships/image" Target="../media/image300.png"/><Relationship Id="rId7" Type="http://schemas.openxmlformats.org/officeDocument/2006/relationships/image" Target="../media/image330.png"/><Relationship Id="rId2" Type="http://schemas.openxmlformats.org/officeDocument/2006/relationships/image" Target="../media/image152.png"/><Relationship Id="rId1" Type="http://schemas.openxmlformats.org/officeDocument/2006/relationships/slideLayout" Target="../slideLayouts/slideLayout2.xml"/><Relationship Id="rId6" Type="http://schemas.openxmlformats.org/officeDocument/2006/relationships/image" Target="NULL"/><Relationship Id="rId11" Type="http://schemas.openxmlformats.org/officeDocument/2006/relationships/image" Target="NULL"/><Relationship Id="rId5" Type="http://schemas.openxmlformats.org/officeDocument/2006/relationships/image" Target="../media/image320.png"/><Relationship Id="rId10" Type="http://schemas.openxmlformats.org/officeDocument/2006/relationships/image" Target="NULL"/><Relationship Id="rId4" Type="http://schemas.openxmlformats.org/officeDocument/2006/relationships/image" Target="../media/image311.png"/><Relationship Id="rId9" Type="http://schemas.openxmlformats.org/officeDocument/2006/relationships/image" Target="../media/image310.png"/></Relationships>
</file>

<file path=ppt/slides/_rels/slide73.xml.rels><?xml version="1.0" encoding="UTF-8" standalone="yes"?>
<Relationships xmlns="http://schemas.openxmlformats.org/package/2006/relationships"><Relationship Id="rId8" Type="http://schemas.openxmlformats.org/officeDocument/2006/relationships/image" Target="NULL"/><Relationship Id="rId13" Type="http://schemas.openxmlformats.org/officeDocument/2006/relationships/image" Target="NULL"/><Relationship Id="rId3" Type="http://schemas.openxmlformats.org/officeDocument/2006/relationships/image" Target="../media/image300.png"/><Relationship Id="rId7" Type="http://schemas.openxmlformats.org/officeDocument/2006/relationships/image" Target="../media/image330.png"/><Relationship Id="rId2" Type="http://schemas.openxmlformats.org/officeDocument/2006/relationships/image" Target="../media/image161.png"/><Relationship Id="rId1" Type="http://schemas.openxmlformats.org/officeDocument/2006/relationships/slideLayout" Target="../slideLayouts/slideLayout2.xml"/><Relationship Id="rId6" Type="http://schemas.openxmlformats.org/officeDocument/2006/relationships/image" Target="NULL"/><Relationship Id="rId11" Type="http://schemas.openxmlformats.org/officeDocument/2006/relationships/image" Target="NULL"/><Relationship Id="rId5" Type="http://schemas.openxmlformats.org/officeDocument/2006/relationships/image" Target="../media/image320.png"/><Relationship Id="rId10" Type="http://schemas.openxmlformats.org/officeDocument/2006/relationships/image" Target="NULL"/><Relationship Id="rId4" Type="http://schemas.openxmlformats.org/officeDocument/2006/relationships/image" Target="../media/image311.png"/><Relationship Id="rId9" Type="http://schemas.openxmlformats.org/officeDocument/2006/relationships/image" Target="../media/image310.png"/></Relationships>
</file>

<file path=ppt/slides/_rels/slide74.xml.rels><?xml version="1.0" encoding="UTF-8" standalone="yes"?>
<Relationships xmlns="http://schemas.openxmlformats.org/package/2006/relationships"><Relationship Id="rId8" Type="http://schemas.openxmlformats.org/officeDocument/2006/relationships/image" Target="NULL"/><Relationship Id="rId13" Type="http://schemas.openxmlformats.org/officeDocument/2006/relationships/image" Target="NULL"/><Relationship Id="rId3" Type="http://schemas.openxmlformats.org/officeDocument/2006/relationships/image" Target="../media/image300.png"/><Relationship Id="rId7" Type="http://schemas.openxmlformats.org/officeDocument/2006/relationships/image" Target="../media/image330.png"/><Relationship Id="rId2" Type="http://schemas.openxmlformats.org/officeDocument/2006/relationships/image" Target="../media/image171.png"/><Relationship Id="rId1" Type="http://schemas.openxmlformats.org/officeDocument/2006/relationships/slideLayout" Target="../slideLayouts/slideLayout2.xml"/><Relationship Id="rId6" Type="http://schemas.openxmlformats.org/officeDocument/2006/relationships/image" Target="NULL"/><Relationship Id="rId11" Type="http://schemas.openxmlformats.org/officeDocument/2006/relationships/image" Target="NULL"/><Relationship Id="rId5" Type="http://schemas.openxmlformats.org/officeDocument/2006/relationships/image" Target="../media/image320.png"/><Relationship Id="rId10" Type="http://schemas.openxmlformats.org/officeDocument/2006/relationships/image" Target="NULL"/><Relationship Id="rId4" Type="http://schemas.openxmlformats.org/officeDocument/2006/relationships/image" Target="../media/image311.png"/><Relationship Id="rId9" Type="http://schemas.openxmlformats.org/officeDocument/2006/relationships/image" Target="../media/image310.png"/></Relationships>
</file>

<file path=ppt/slides/_rels/slide75.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8" Type="http://schemas.openxmlformats.org/officeDocument/2006/relationships/image" Target="NULL"/><Relationship Id="rId13" Type="http://schemas.openxmlformats.org/officeDocument/2006/relationships/image" Target="NULL"/><Relationship Id="rId3" Type="http://schemas.openxmlformats.org/officeDocument/2006/relationships/image" Target="../media/image300.png"/><Relationship Id="rId7" Type="http://schemas.openxmlformats.org/officeDocument/2006/relationships/image" Target="../media/image330.png"/><Relationship Id="rId2" Type="http://schemas.openxmlformats.org/officeDocument/2006/relationships/image" Target="../media/image191.png"/><Relationship Id="rId1" Type="http://schemas.openxmlformats.org/officeDocument/2006/relationships/slideLayout" Target="../slideLayouts/slideLayout2.xml"/><Relationship Id="rId6" Type="http://schemas.openxmlformats.org/officeDocument/2006/relationships/image" Target="NULL"/><Relationship Id="rId11" Type="http://schemas.openxmlformats.org/officeDocument/2006/relationships/image" Target="NULL"/><Relationship Id="rId5" Type="http://schemas.openxmlformats.org/officeDocument/2006/relationships/image" Target="../media/image320.png"/><Relationship Id="rId10" Type="http://schemas.openxmlformats.org/officeDocument/2006/relationships/image" Target="NULL"/><Relationship Id="rId4" Type="http://schemas.openxmlformats.org/officeDocument/2006/relationships/image" Target="../media/image311.png"/><Relationship Id="rId9" Type="http://schemas.openxmlformats.org/officeDocument/2006/relationships/image" Target="../media/image310.png"/></Relationships>
</file>

<file path=ppt/slides/_rels/slide77.xml.rels><?xml version="1.0" encoding="UTF-8" standalone="yes"?>
<Relationships xmlns="http://schemas.openxmlformats.org/package/2006/relationships"><Relationship Id="rId8" Type="http://schemas.openxmlformats.org/officeDocument/2006/relationships/image" Target="NULL"/><Relationship Id="rId13" Type="http://schemas.openxmlformats.org/officeDocument/2006/relationships/image" Target="NULL"/><Relationship Id="rId3" Type="http://schemas.openxmlformats.org/officeDocument/2006/relationships/image" Target="../media/image300.png"/><Relationship Id="rId7" Type="http://schemas.openxmlformats.org/officeDocument/2006/relationships/image" Target="../media/image330.png"/><Relationship Id="rId2" Type="http://schemas.openxmlformats.org/officeDocument/2006/relationships/image" Target="../media/image201.png"/><Relationship Id="rId1" Type="http://schemas.openxmlformats.org/officeDocument/2006/relationships/slideLayout" Target="../slideLayouts/slideLayout2.xml"/><Relationship Id="rId6" Type="http://schemas.openxmlformats.org/officeDocument/2006/relationships/image" Target="NULL"/><Relationship Id="rId11" Type="http://schemas.openxmlformats.org/officeDocument/2006/relationships/image" Target="NULL"/><Relationship Id="rId5" Type="http://schemas.openxmlformats.org/officeDocument/2006/relationships/image" Target="../media/image320.png"/><Relationship Id="rId10" Type="http://schemas.openxmlformats.org/officeDocument/2006/relationships/image" Target="NULL"/><Relationship Id="rId4" Type="http://schemas.openxmlformats.org/officeDocument/2006/relationships/image" Target="../media/image311.png"/><Relationship Id="rId9" Type="http://schemas.openxmlformats.org/officeDocument/2006/relationships/image" Target="../media/image310.png"/></Relationships>
</file>

<file path=ppt/slides/_rels/slide78.xml.rels><?xml version="1.0" encoding="UTF-8" standalone="yes"?>
<Relationships xmlns="http://schemas.openxmlformats.org/package/2006/relationships"><Relationship Id="rId8" Type="http://schemas.openxmlformats.org/officeDocument/2006/relationships/image" Target="NULL"/><Relationship Id="rId13" Type="http://schemas.openxmlformats.org/officeDocument/2006/relationships/image" Target="NULL"/><Relationship Id="rId3" Type="http://schemas.openxmlformats.org/officeDocument/2006/relationships/image" Target="../media/image300.png"/><Relationship Id="rId7" Type="http://schemas.openxmlformats.org/officeDocument/2006/relationships/image" Target="../media/image330.png"/><Relationship Id="rId2" Type="http://schemas.openxmlformats.org/officeDocument/2006/relationships/image" Target="../media/image211.png"/><Relationship Id="rId1" Type="http://schemas.openxmlformats.org/officeDocument/2006/relationships/slideLayout" Target="../slideLayouts/slideLayout2.xml"/><Relationship Id="rId6" Type="http://schemas.openxmlformats.org/officeDocument/2006/relationships/image" Target="NULL"/><Relationship Id="rId11" Type="http://schemas.openxmlformats.org/officeDocument/2006/relationships/image" Target="NULL"/><Relationship Id="rId5" Type="http://schemas.openxmlformats.org/officeDocument/2006/relationships/image" Target="../media/image320.png"/><Relationship Id="rId10" Type="http://schemas.openxmlformats.org/officeDocument/2006/relationships/image" Target="NULL"/><Relationship Id="rId4" Type="http://schemas.openxmlformats.org/officeDocument/2006/relationships/image" Target="../media/image311.png"/><Relationship Id="rId9" Type="http://schemas.openxmlformats.org/officeDocument/2006/relationships/image" Target="../media/image310.png"/></Relationships>
</file>

<file path=ppt/slides/_rels/slide79.xml.rels><?xml version="1.0" encoding="UTF-8" standalone="yes"?>
<Relationships xmlns="http://schemas.openxmlformats.org/package/2006/relationships"><Relationship Id="rId8" Type="http://schemas.openxmlformats.org/officeDocument/2006/relationships/image" Target="NULL"/><Relationship Id="rId13" Type="http://schemas.openxmlformats.org/officeDocument/2006/relationships/image" Target="NULL"/><Relationship Id="rId3" Type="http://schemas.openxmlformats.org/officeDocument/2006/relationships/image" Target="../media/image300.png"/><Relationship Id="rId7" Type="http://schemas.openxmlformats.org/officeDocument/2006/relationships/image" Target="../media/image330.png"/><Relationship Id="rId2" Type="http://schemas.openxmlformats.org/officeDocument/2006/relationships/image" Target="../media/image220.png"/><Relationship Id="rId1" Type="http://schemas.openxmlformats.org/officeDocument/2006/relationships/slideLayout" Target="../slideLayouts/slideLayout2.xml"/><Relationship Id="rId6" Type="http://schemas.openxmlformats.org/officeDocument/2006/relationships/image" Target="NULL"/><Relationship Id="rId11" Type="http://schemas.openxmlformats.org/officeDocument/2006/relationships/image" Target="NULL"/><Relationship Id="rId5" Type="http://schemas.openxmlformats.org/officeDocument/2006/relationships/image" Target="../media/image320.png"/><Relationship Id="rId10" Type="http://schemas.openxmlformats.org/officeDocument/2006/relationships/image" Target="NULL"/><Relationship Id="rId4" Type="http://schemas.openxmlformats.org/officeDocument/2006/relationships/image" Target="../media/image311.png"/><Relationship Id="rId9" Type="http://schemas.openxmlformats.org/officeDocument/2006/relationships/image" Target="../media/image310.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8" Type="http://schemas.openxmlformats.org/officeDocument/2006/relationships/image" Target="NULL"/><Relationship Id="rId13" Type="http://schemas.openxmlformats.org/officeDocument/2006/relationships/image" Target="NULL"/><Relationship Id="rId3" Type="http://schemas.openxmlformats.org/officeDocument/2006/relationships/image" Target="../media/image300.png"/><Relationship Id="rId7" Type="http://schemas.openxmlformats.org/officeDocument/2006/relationships/image" Target="../media/image330.png"/><Relationship Id="rId2" Type="http://schemas.openxmlformats.org/officeDocument/2006/relationships/image" Target="../media/image230.png"/><Relationship Id="rId1" Type="http://schemas.openxmlformats.org/officeDocument/2006/relationships/slideLayout" Target="../slideLayouts/slideLayout2.xml"/><Relationship Id="rId6" Type="http://schemas.openxmlformats.org/officeDocument/2006/relationships/image" Target="NULL"/><Relationship Id="rId11" Type="http://schemas.openxmlformats.org/officeDocument/2006/relationships/image" Target="NULL"/><Relationship Id="rId5" Type="http://schemas.openxmlformats.org/officeDocument/2006/relationships/image" Target="../media/image320.png"/><Relationship Id="rId10" Type="http://schemas.openxmlformats.org/officeDocument/2006/relationships/image" Target="NULL"/><Relationship Id="rId4" Type="http://schemas.openxmlformats.org/officeDocument/2006/relationships/image" Target="../media/image311.png"/><Relationship Id="rId9" Type="http://schemas.openxmlformats.org/officeDocument/2006/relationships/image" Target="../media/image310.png"/></Relationships>
</file>

<file path=ppt/slides/_rels/slide81.xml.rels><?xml version="1.0" encoding="UTF-8" standalone="yes"?>
<Relationships xmlns="http://schemas.openxmlformats.org/package/2006/relationships"><Relationship Id="rId8" Type="http://schemas.openxmlformats.org/officeDocument/2006/relationships/image" Target="NULL"/><Relationship Id="rId13" Type="http://schemas.openxmlformats.org/officeDocument/2006/relationships/image" Target="NULL"/><Relationship Id="rId3" Type="http://schemas.openxmlformats.org/officeDocument/2006/relationships/image" Target="../media/image300.png"/><Relationship Id="rId7" Type="http://schemas.openxmlformats.org/officeDocument/2006/relationships/image" Target="../media/image330.png"/><Relationship Id="rId12" Type="http://schemas.openxmlformats.org/officeDocument/2006/relationships/image" Target="../media/image55.png"/><Relationship Id="rId2" Type="http://schemas.openxmlformats.org/officeDocument/2006/relationships/image" Target="../media/image200.png"/><Relationship Id="rId1" Type="http://schemas.openxmlformats.org/officeDocument/2006/relationships/slideLayout" Target="../slideLayouts/slideLayout2.xml"/><Relationship Id="rId6" Type="http://schemas.openxmlformats.org/officeDocument/2006/relationships/image" Target="NULL"/><Relationship Id="rId11" Type="http://schemas.openxmlformats.org/officeDocument/2006/relationships/image" Target="NULL"/><Relationship Id="rId5" Type="http://schemas.openxmlformats.org/officeDocument/2006/relationships/image" Target="../media/image320.png"/><Relationship Id="rId10" Type="http://schemas.openxmlformats.org/officeDocument/2006/relationships/image" Target="NULL"/><Relationship Id="rId4" Type="http://schemas.openxmlformats.org/officeDocument/2006/relationships/image" Target="../media/image311.png"/><Relationship Id="rId9" Type="http://schemas.openxmlformats.org/officeDocument/2006/relationships/image" Target="NULL"/></Relationships>
</file>

<file path=ppt/slides/_rels/slide82.xml.rels><?xml version="1.0" encoding="UTF-8" standalone="yes"?>
<Relationships xmlns="http://schemas.openxmlformats.org/package/2006/relationships"><Relationship Id="rId8" Type="http://schemas.openxmlformats.org/officeDocument/2006/relationships/image" Target="NULL"/><Relationship Id="rId13" Type="http://schemas.openxmlformats.org/officeDocument/2006/relationships/image" Target="NULL"/><Relationship Id="rId3" Type="http://schemas.openxmlformats.org/officeDocument/2006/relationships/image" Target="../media/image300.png"/><Relationship Id="rId7" Type="http://schemas.openxmlformats.org/officeDocument/2006/relationships/image" Target="../media/image330.png"/><Relationship Id="rId2" Type="http://schemas.openxmlformats.org/officeDocument/2006/relationships/image" Target="../media/image250.png"/><Relationship Id="rId1" Type="http://schemas.openxmlformats.org/officeDocument/2006/relationships/slideLayout" Target="../slideLayouts/slideLayout2.xml"/><Relationship Id="rId6" Type="http://schemas.openxmlformats.org/officeDocument/2006/relationships/image" Target="NULL"/><Relationship Id="rId11" Type="http://schemas.openxmlformats.org/officeDocument/2006/relationships/image" Target="NULL"/><Relationship Id="rId5" Type="http://schemas.openxmlformats.org/officeDocument/2006/relationships/image" Target="../media/image320.png"/><Relationship Id="rId10" Type="http://schemas.openxmlformats.org/officeDocument/2006/relationships/image" Target="NULL"/><Relationship Id="rId4" Type="http://schemas.openxmlformats.org/officeDocument/2006/relationships/image" Target="../media/image311.png"/><Relationship Id="rId9" Type="http://schemas.openxmlformats.org/officeDocument/2006/relationships/image" Target="NULL"/></Relationships>
</file>

<file path=ppt/slides/_rels/slide83.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image" Target="../media/image260.png"/><Relationship Id="rId1" Type="http://schemas.openxmlformats.org/officeDocument/2006/relationships/slideLayout" Target="../slideLayouts/slideLayout2.xml"/><Relationship Id="rId4" Type="http://schemas.openxmlformats.org/officeDocument/2006/relationships/image" Target="../media/image280.png"/></Relationships>
</file>

<file path=ppt/slides/_rels/slide84.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image" Target="../media/image260.png"/><Relationship Id="rId1" Type="http://schemas.openxmlformats.org/officeDocument/2006/relationships/slideLayout" Target="../slideLayouts/slideLayout2.xml"/><Relationship Id="rId5" Type="http://schemas.openxmlformats.org/officeDocument/2006/relationships/image" Target="../media/image280.png"/><Relationship Id="rId4" Type="http://schemas.openxmlformats.org/officeDocument/2006/relationships/image" Target="../media/image291.png"/></Relationships>
</file>

<file path=ppt/slides/_rels/slide85.xml.rels><?xml version="1.0" encoding="UTF-8" standalone="yes"?>
<Relationships xmlns="http://schemas.openxmlformats.org/package/2006/relationships"><Relationship Id="rId8" Type="http://schemas.openxmlformats.org/officeDocument/2006/relationships/image" Target="NULL"/><Relationship Id="rId13" Type="http://schemas.openxmlformats.org/officeDocument/2006/relationships/image" Target="NULL"/><Relationship Id="rId3" Type="http://schemas.openxmlformats.org/officeDocument/2006/relationships/image" Target="../media/image300.png"/><Relationship Id="rId7" Type="http://schemas.openxmlformats.org/officeDocument/2006/relationships/image" Target="../media/image330.png"/><Relationship Id="rId2" Type="http://schemas.openxmlformats.org/officeDocument/2006/relationships/image" Target="../media/image340.png"/><Relationship Id="rId1" Type="http://schemas.openxmlformats.org/officeDocument/2006/relationships/slideLayout" Target="../slideLayouts/slideLayout2.xml"/><Relationship Id="rId6" Type="http://schemas.openxmlformats.org/officeDocument/2006/relationships/image" Target="NULL"/><Relationship Id="rId11" Type="http://schemas.openxmlformats.org/officeDocument/2006/relationships/image" Target="NULL"/><Relationship Id="rId5" Type="http://schemas.openxmlformats.org/officeDocument/2006/relationships/image" Target="../media/image320.png"/><Relationship Id="rId10" Type="http://schemas.openxmlformats.org/officeDocument/2006/relationships/image" Target="NULL"/><Relationship Id="rId4" Type="http://schemas.openxmlformats.org/officeDocument/2006/relationships/image" Target="../media/image311.png"/><Relationship Id="rId9" Type="http://schemas.openxmlformats.org/officeDocument/2006/relationships/image" Target="NULL"/></Relationships>
</file>

<file path=ppt/slides/_rels/slide86.xml.rels><?xml version="1.0" encoding="UTF-8" standalone="yes"?>
<Relationships xmlns="http://schemas.openxmlformats.org/package/2006/relationships"><Relationship Id="rId3" Type="http://schemas.openxmlformats.org/officeDocument/2006/relationships/image" Target="../media/image350.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350.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360.png"/></Relationships>
</file>

<file path=ppt/slides/_rels/slide88.xml.rels><?xml version="1.0" encoding="UTF-8" standalone="yes"?>
<Relationships xmlns="http://schemas.openxmlformats.org/package/2006/relationships"><Relationship Id="rId3" Type="http://schemas.openxmlformats.org/officeDocument/2006/relationships/image" Target="../media/image350.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370.png"/><Relationship Id="rId4" Type="http://schemas.openxmlformats.org/officeDocument/2006/relationships/image" Target="../media/image360.png"/></Relationships>
</file>

<file path=ppt/slides/_rels/slide89.xml.rels><?xml version="1.0" encoding="UTF-8" standalone="yes"?>
<Relationships xmlns="http://schemas.openxmlformats.org/package/2006/relationships"><Relationship Id="rId3" Type="http://schemas.openxmlformats.org/officeDocument/2006/relationships/image" Target="../media/image380.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370.png"/><Relationship Id="rId4" Type="http://schemas.openxmlformats.org/officeDocument/2006/relationships/image" Target="../media/image360.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8" Type="http://schemas.openxmlformats.org/officeDocument/2006/relationships/image" Target="NULL"/><Relationship Id="rId13" Type="http://schemas.openxmlformats.org/officeDocument/2006/relationships/image" Target="NULL"/><Relationship Id="rId3" Type="http://schemas.openxmlformats.org/officeDocument/2006/relationships/image" Target="../media/image300.png"/><Relationship Id="rId7" Type="http://schemas.openxmlformats.org/officeDocument/2006/relationships/image" Target="../media/image330.png"/><Relationship Id="rId12" Type="http://schemas.openxmlformats.org/officeDocument/2006/relationships/image" Target="../media/image55.png"/><Relationship Id="rId1" Type="http://schemas.openxmlformats.org/officeDocument/2006/relationships/slideLayout" Target="../slideLayouts/slideLayout2.xml"/><Relationship Id="rId6" Type="http://schemas.openxmlformats.org/officeDocument/2006/relationships/image" Target="NULL"/><Relationship Id="rId11" Type="http://schemas.openxmlformats.org/officeDocument/2006/relationships/image" Target="NULL"/><Relationship Id="rId5" Type="http://schemas.openxmlformats.org/officeDocument/2006/relationships/image" Target="../media/image320.png"/><Relationship Id="rId10" Type="http://schemas.openxmlformats.org/officeDocument/2006/relationships/image" Target="NULL"/><Relationship Id="rId4" Type="http://schemas.openxmlformats.org/officeDocument/2006/relationships/image" Target="../media/image311.png"/><Relationship Id="rId9" Type="http://schemas.openxmlformats.org/officeDocument/2006/relationships/image" Target="NULL"/><Relationship Id="rId14" Type="http://schemas.openxmlformats.org/officeDocument/2006/relationships/image" Target="../media/image390.png"/></Relationships>
</file>

<file path=ppt/slides/_rels/slide91.xml.rels><?xml version="1.0" encoding="UTF-8" standalone="yes"?>
<Relationships xmlns="http://schemas.openxmlformats.org/package/2006/relationships"><Relationship Id="rId3" Type="http://schemas.openxmlformats.org/officeDocument/2006/relationships/image" Target="../media/image56.png"/><Relationship Id="rId7" Type="http://schemas.openxmlformats.org/officeDocument/2006/relationships/image" Target="../media/image300.png"/><Relationship Id="rId2" Type="http://schemas.openxmlformats.org/officeDocument/2006/relationships/image" Target="../media/image150.png"/><Relationship Id="rId1" Type="http://schemas.openxmlformats.org/officeDocument/2006/relationships/slideLayout" Target="../slideLayouts/slideLayout2.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media/image290.png"/></Relationships>
</file>

<file path=ppt/slides/_rels/slide92.xml.rels><?xml version="1.0" encoding="UTF-8" standalone="yes"?>
<Relationships xmlns="http://schemas.openxmlformats.org/package/2006/relationships"><Relationship Id="rId3" Type="http://schemas.openxmlformats.org/officeDocument/2006/relationships/image" Target="../media/image410.png"/><Relationship Id="rId7" Type="http://schemas.openxmlformats.org/officeDocument/2006/relationships/image" Target="../media/image300.png"/><Relationship Id="rId2" Type="http://schemas.openxmlformats.org/officeDocument/2006/relationships/image" Target="../media/image150.png"/><Relationship Id="rId1" Type="http://schemas.openxmlformats.org/officeDocument/2006/relationships/slideLayout" Target="../slideLayouts/slideLayout2.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media/image290.png"/></Relationships>
</file>

<file path=ppt/slides/_rels/slide93.xml.rels><?xml version="1.0" encoding="UTF-8" standalone="yes"?>
<Relationships xmlns="http://schemas.openxmlformats.org/package/2006/relationships"><Relationship Id="rId8" Type="http://schemas.openxmlformats.org/officeDocument/2006/relationships/image" Target="../media/image470.png"/><Relationship Id="rId13" Type="http://schemas.openxmlformats.org/officeDocument/2006/relationships/image" Target="../media/image52.png"/><Relationship Id="rId18" Type="http://schemas.openxmlformats.org/officeDocument/2006/relationships/image" Target="../media/image57.png"/><Relationship Id="rId3" Type="http://schemas.openxmlformats.org/officeDocument/2006/relationships/image" Target="../media/image420.png"/><Relationship Id="rId7" Type="http://schemas.openxmlformats.org/officeDocument/2006/relationships/image" Target="../media/image460.png"/><Relationship Id="rId12" Type="http://schemas.openxmlformats.org/officeDocument/2006/relationships/image" Target="../media/image51.png"/><Relationship Id="rId17" Type="http://schemas.openxmlformats.org/officeDocument/2006/relationships/image" Target="../media/image560.png"/><Relationship Id="rId2" Type="http://schemas.openxmlformats.org/officeDocument/2006/relationships/notesSlide" Target="../notesSlides/notesSlide31.xml"/><Relationship Id="rId16" Type="http://schemas.openxmlformats.org/officeDocument/2006/relationships/image" Target="../media/image550.png"/><Relationship Id="rId1" Type="http://schemas.openxmlformats.org/officeDocument/2006/relationships/slideLayout" Target="../slideLayouts/slideLayout2.xml"/><Relationship Id="rId6" Type="http://schemas.openxmlformats.org/officeDocument/2006/relationships/image" Target="../media/image450.png"/><Relationship Id="rId11" Type="http://schemas.openxmlformats.org/officeDocument/2006/relationships/image" Target="../media/image500.png"/><Relationship Id="rId5" Type="http://schemas.openxmlformats.org/officeDocument/2006/relationships/image" Target="../media/image440.png"/><Relationship Id="rId15" Type="http://schemas.openxmlformats.org/officeDocument/2006/relationships/image" Target="../media/image540.png"/><Relationship Id="rId10" Type="http://schemas.openxmlformats.org/officeDocument/2006/relationships/image" Target="../media/image490.png"/><Relationship Id="rId4" Type="http://schemas.openxmlformats.org/officeDocument/2006/relationships/image" Target="../media/image430.png"/><Relationship Id="rId9" Type="http://schemas.openxmlformats.org/officeDocument/2006/relationships/image" Target="../media/image480.png"/><Relationship Id="rId14" Type="http://schemas.openxmlformats.org/officeDocument/2006/relationships/image" Target="../media/image53.png"/></Relationships>
</file>

<file path=ppt/slides/_rels/slide94.xml.rels><?xml version="1.0" encoding="UTF-8" standalone="yes"?>
<Relationships xmlns="http://schemas.openxmlformats.org/package/2006/relationships"><Relationship Id="rId8" Type="http://schemas.openxmlformats.org/officeDocument/2006/relationships/image" Target="../media/image550.png"/><Relationship Id="rId13" Type="http://schemas.openxmlformats.org/officeDocument/2006/relationships/image" Target="../media/image60.png"/><Relationship Id="rId3" Type="http://schemas.openxmlformats.org/officeDocument/2006/relationships/image" Target="../media/image420.png"/><Relationship Id="rId7" Type="http://schemas.openxmlformats.org/officeDocument/2006/relationships/image" Target="../media/image540.png"/><Relationship Id="rId12" Type="http://schemas.openxmlformats.org/officeDocument/2006/relationships/image" Target="../media/image59.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53.png"/><Relationship Id="rId11" Type="http://schemas.openxmlformats.org/officeDocument/2006/relationships/image" Target="../media/image58.png"/><Relationship Id="rId5" Type="http://schemas.openxmlformats.org/officeDocument/2006/relationships/image" Target="../media/image52.png"/><Relationship Id="rId10" Type="http://schemas.openxmlformats.org/officeDocument/2006/relationships/image" Target="../media/image57.png"/><Relationship Id="rId4" Type="http://schemas.openxmlformats.org/officeDocument/2006/relationships/image" Target="../media/image51.png"/><Relationship Id="rId9" Type="http://schemas.openxmlformats.org/officeDocument/2006/relationships/image" Target="../media/image560.png"/><Relationship Id="rId14" Type="http://schemas.openxmlformats.org/officeDocument/2006/relationships/image" Target="../media/image61.png"/></Relationships>
</file>

<file path=ppt/slides/_rels/slide95.xml.rels><?xml version="1.0" encoding="UTF-8" standalone="yes"?>
<Relationships xmlns="http://schemas.openxmlformats.org/package/2006/relationships"><Relationship Id="rId8" Type="http://schemas.openxmlformats.org/officeDocument/2006/relationships/image" Target="../media/image550.png"/><Relationship Id="rId13" Type="http://schemas.openxmlformats.org/officeDocument/2006/relationships/image" Target="../media/image60.png"/><Relationship Id="rId3" Type="http://schemas.openxmlformats.org/officeDocument/2006/relationships/image" Target="../media/image420.png"/><Relationship Id="rId7" Type="http://schemas.openxmlformats.org/officeDocument/2006/relationships/image" Target="../media/image540.png"/><Relationship Id="rId12" Type="http://schemas.openxmlformats.org/officeDocument/2006/relationships/image" Target="../media/image59.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53.png"/><Relationship Id="rId11" Type="http://schemas.openxmlformats.org/officeDocument/2006/relationships/image" Target="../media/image58.png"/><Relationship Id="rId5" Type="http://schemas.openxmlformats.org/officeDocument/2006/relationships/image" Target="../media/image52.png"/><Relationship Id="rId15" Type="http://schemas.openxmlformats.org/officeDocument/2006/relationships/image" Target="../media/image62.png"/><Relationship Id="rId10" Type="http://schemas.openxmlformats.org/officeDocument/2006/relationships/image" Target="../media/image57.png"/><Relationship Id="rId4" Type="http://schemas.openxmlformats.org/officeDocument/2006/relationships/image" Target="../media/image51.png"/><Relationship Id="rId9" Type="http://schemas.openxmlformats.org/officeDocument/2006/relationships/image" Target="../media/image560.png"/><Relationship Id="rId14" Type="http://schemas.openxmlformats.org/officeDocument/2006/relationships/image" Target="../media/image61.png"/></Relationships>
</file>

<file path=ppt/slides/_rels/slide96.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210.png"/></Relationships>
</file>

<file path=ppt/slides/_rels/slide97.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63.png"/><Relationship Id="rId7" Type="http://schemas.openxmlformats.org/officeDocument/2006/relationships/image" Target="../media/image300.png"/><Relationship Id="rId2" Type="http://schemas.openxmlformats.org/officeDocument/2006/relationships/image" Target="../media/image150.png"/><Relationship Id="rId1" Type="http://schemas.openxmlformats.org/officeDocument/2006/relationships/slideLayout" Target="../slideLayouts/slideLayout2.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media/image29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449558-8CBC-D30A-02F3-65EA383A4C4F}"/>
              </a:ext>
            </a:extLst>
          </p:cNvPr>
          <p:cNvSpPr>
            <a:spLocks noGrp="1"/>
          </p:cNvSpPr>
          <p:nvPr>
            <p:ph type="ctrTitle"/>
          </p:nvPr>
        </p:nvSpPr>
        <p:spPr/>
        <p:txBody>
          <a:bodyPr>
            <a:normAutofit fontScale="90000"/>
          </a:bodyPr>
          <a:lstStyle/>
          <a:p>
            <a:r>
              <a:rPr lang="en-US" dirty="0">
                <a:solidFill>
                  <a:srgbClr val="C00000"/>
                </a:solidFill>
              </a:rPr>
              <a:t>CSCE 689: Special Topics in Modern Algorithms for Data Science </a:t>
            </a:r>
          </a:p>
        </p:txBody>
      </p:sp>
      <p:sp>
        <p:nvSpPr>
          <p:cNvPr id="3" name="Subtitle 2">
            <a:extLst>
              <a:ext uri="{FF2B5EF4-FFF2-40B4-BE49-F238E27FC236}">
                <a16:creationId xmlns:a16="http://schemas.microsoft.com/office/drawing/2014/main" id="{89802CB3-FC8E-C393-0D77-33E8A17F6B16}"/>
              </a:ext>
            </a:extLst>
          </p:cNvPr>
          <p:cNvSpPr>
            <a:spLocks noGrp="1"/>
          </p:cNvSpPr>
          <p:nvPr>
            <p:ph type="subTitle" idx="1"/>
          </p:nvPr>
        </p:nvSpPr>
        <p:spPr>
          <a:xfrm>
            <a:off x="1524000" y="3602037"/>
            <a:ext cx="9144000" cy="2789797"/>
          </a:xfrm>
        </p:spPr>
        <p:txBody>
          <a:bodyPr>
            <a:normAutofit/>
          </a:bodyPr>
          <a:lstStyle/>
          <a:p>
            <a:r>
              <a:rPr lang="en-US" sz="3600" dirty="0"/>
              <a:t>Lecture 26</a:t>
            </a:r>
          </a:p>
          <a:p>
            <a:endParaRPr lang="en-US" sz="3600" dirty="0"/>
          </a:p>
          <a:p>
            <a:r>
              <a:rPr lang="en-US" sz="2800" dirty="0"/>
              <a:t>Samson Zhou</a:t>
            </a:r>
          </a:p>
        </p:txBody>
      </p:sp>
    </p:spTree>
    <p:extLst>
      <p:ext uri="{BB962C8B-B14F-4D97-AF65-F5344CB8AC3E}">
        <p14:creationId xmlns:p14="http://schemas.microsoft.com/office/powerpoint/2010/main" val="6421910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rgbClr val="C00000"/>
                </a:solidFill>
              </a:rPr>
              <a:t>Linear Sketch</a:t>
            </a:r>
            <a:endParaRPr lang="en-US" dirty="0"/>
          </a:p>
        </p:txBody>
      </p:sp>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p:txBody>
          <a:bodyPr>
            <a:noAutofit/>
          </a:bodyPr>
          <a:lstStyle/>
          <a:p>
            <a:pPr>
              <a:buClr>
                <a:schemeClr val="tx1"/>
              </a:buClr>
            </a:pPr>
            <a:r>
              <a:rPr lang="en-US" sz="3000" dirty="0"/>
              <a:t>What algorithms have we discussed that fit this framework?</a:t>
            </a:r>
          </a:p>
          <a:p>
            <a:pPr lvl="1">
              <a:buClr>
                <a:schemeClr val="tx1"/>
              </a:buClr>
            </a:pPr>
            <a:r>
              <a:rPr lang="en-US" sz="3000" dirty="0">
                <a:solidFill>
                  <a:srgbClr val="00B050"/>
                </a:solidFill>
              </a:rPr>
              <a:t>YES</a:t>
            </a:r>
            <a:r>
              <a:rPr lang="en-US" sz="3000" dirty="0"/>
              <a:t>: AMS, </a:t>
            </a:r>
            <a:r>
              <a:rPr lang="en-US" sz="3000" dirty="0" err="1"/>
              <a:t>CountSketch</a:t>
            </a:r>
            <a:r>
              <a:rPr lang="en-US" sz="3000" dirty="0"/>
              <a:t>, </a:t>
            </a:r>
            <a:r>
              <a:rPr lang="en-US" sz="3000" dirty="0" err="1"/>
              <a:t>CountMin</a:t>
            </a:r>
            <a:r>
              <a:rPr lang="en-US" sz="3000" dirty="0"/>
              <a:t>, sparse recovery, distinct elements, coreset construction for clustering</a:t>
            </a:r>
          </a:p>
          <a:p>
            <a:pPr lvl="1">
              <a:buClr>
                <a:schemeClr val="tx1"/>
              </a:buClr>
            </a:pPr>
            <a:r>
              <a:rPr lang="en-US" sz="3000" dirty="0">
                <a:solidFill>
                  <a:srgbClr val="FF0000"/>
                </a:solidFill>
              </a:rPr>
              <a:t>NO</a:t>
            </a:r>
            <a:r>
              <a:rPr lang="en-US" sz="3000" dirty="0"/>
              <a:t>: Greedy algorithm for maximal matching, connectivity, bipartiteness, </a:t>
            </a:r>
            <a:r>
              <a:rPr lang="en-US" sz="3000" dirty="0" err="1"/>
              <a:t>MisraGries</a:t>
            </a:r>
            <a:endParaRPr lang="en-US" sz="3000" dirty="0"/>
          </a:p>
          <a:p>
            <a:pPr>
              <a:buClr>
                <a:schemeClr val="tx1"/>
              </a:buClr>
            </a:pPr>
            <a:r>
              <a:rPr lang="en-US" sz="3000" dirty="0"/>
              <a:t>Which of these algorithms work for insertion-deletion streams?</a:t>
            </a:r>
          </a:p>
          <a:p>
            <a:pPr lvl="1">
              <a:buClr>
                <a:schemeClr val="tx1"/>
              </a:buClr>
            </a:pPr>
            <a:r>
              <a:rPr lang="en-US" sz="3000" dirty="0">
                <a:solidFill>
                  <a:srgbClr val="00B050"/>
                </a:solidFill>
              </a:rPr>
              <a:t>YES</a:t>
            </a:r>
            <a:r>
              <a:rPr lang="en-US" sz="3000" dirty="0"/>
              <a:t>: AMS, </a:t>
            </a:r>
            <a:r>
              <a:rPr lang="en-US" sz="3000" dirty="0" err="1"/>
              <a:t>CountSketch</a:t>
            </a:r>
            <a:r>
              <a:rPr lang="en-US" sz="3000" dirty="0"/>
              <a:t>, </a:t>
            </a:r>
            <a:r>
              <a:rPr lang="en-US" sz="3000" dirty="0" err="1"/>
              <a:t>CountMin</a:t>
            </a:r>
            <a:r>
              <a:rPr lang="en-US" sz="3000" dirty="0"/>
              <a:t>, sparse recovery, distinct elements, coreset construction for clustering</a:t>
            </a:r>
          </a:p>
          <a:p>
            <a:pPr lvl="1">
              <a:buClr>
                <a:schemeClr val="tx1"/>
              </a:buClr>
            </a:pPr>
            <a:r>
              <a:rPr lang="en-US" sz="3000" dirty="0">
                <a:solidFill>
                  <a:srgbClr val="FF0000"/>
                </a:solidFill>
              </a:rPr>
              <a:t>NO</a:t>
            </a:r>
            <a:r>
              <a:rPr lang="en-US" sz="3000" dirty="0"/>
              <a:t>: Greedy algorithm for maximal matching, connectivity, bipartiteness, </a:t>
            </a:r>
            <a:r>
              <a:rPr lang="en-US" sz="3000" dirty="0" err="1"/>
              <a:t>MisraGries</a:t>
            </a:r>
            <a:endParaRPr lang="en-US" sz="3000" dirty="0"/>
          </a:p>
        </p:txBody>
      </p:sp>
    </p:spTree>
    <p:extLst>
      <p:ext uri="{BB962C8B-B14F-4D97-AF65-F5344CB8AC3E}">
        <p14:creationId xmlns:p14="http://schemas.microsoft.com/office/powerpoint/2010/main" val="21323814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rgbClr val="C00000"/>
                </a:solidFill>
              </a:rPr>
              <a:t>Subspace Embedding</a:t>
            </a:r>
            <a:endParaRPr lang="en-US" dirty="0"/>
          </a:p>
        </p:txBody>
      </p:sp>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97251281-E2E9-410D-9DDA-112FC4F2414F}"/>
                  </a:ext>
                </a:extLst>
              </p:cNvPr>
              <p:cNvSpPr/>
              <p:nvPr/>
            </p:nvSpPr>
            <p:spPr>
              <a:xfrm>
                <a:off x="3986074" y="3333727"/>
                <a:ext cx="7751103" cy="528991"/>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d>
                        <m:dPr>
                          <m:ctrlPr>
                            <a:rPr lang="en-US" sz="2800" b="0" i="1" smtClean="0">
                              <a:solidFill>
                                <a:srgbClr val="C00000"/>
                              </a:solidFill>
                              <a:latin typeface="Cambria Math" panose="02040503050406030204" pitchFamily="18" charset="0"/>
                            </a:rPr>
                          </m:ctrlPr>
                        </m:dPr>
                        <m:e>
                          <m:r>
                            <a:rPr lang="en-US" sz="2800" b="0" i="1" smtClean="0">
                              <a:solidFill>
                                <a:srgbClr val="C00000"/>
                              </a:solidFill>
                              <a:latin typeface="Cambria Math" panose="02040503050406030204" pitchFamily="18" charset="0"/>
                            </a:rPr>
                            <m:t>1−</m:t>
                          </m:r>
                          <m:r>
                            <a:rPr lang="en-US" sz="2800" b="0" i="1" smtClean="0">
                              <a:solidFill>
                                <a:srgbClr val="C00000"/>
                              </a:solidFill>
                              <a:latin typeface="Cambria Math" panose="02040503050406030204" pitchFamily="18" charset="0"/>
                            </a:rPr>
                            <m:t>𝜀</m:t>
                          </m:r>
                        </m:e>
                      </m:d>
                      <m:sSubSup>
                        <m:sSubSupPr>
                          <m:ctrlPr>
                            <a:rPr lang="en-US" sz="2800" b="0" i="1" smtClean="0">
                              <a:solidFill>
                                <a:srgbClr val="C00000"/>
                              </a:solidFill>
                              <a:latin typeface="Cambria Math" panose="02040503050406030204" pitchFamily="18" charset="0"/>
                            </a:rPr>
                          </m:ctrlPr>
                        </m:sSubSupPr>
                        <m:e>
                          <m:d>
                            <m:dPr>
                              <m:begChr m:val="‖"/>
                              <m:endChr m:val="‖"/>
                              <m:ctrlPr>
                                <a:rPr lang="en-US" sz="2800" b="0" i="1" smtClean="0">
                                  <a:solidFill>
                                    <a:srgbClr val="C00000"/>
                                  </a:solidFill>
                                  <a:latin typeface="Cambria Math" panose="02040503050406030204" pitchFamily="18" charset="0"/>
                                </a:rPr>
                              </m:ctrlPr>
                            </m:dPr>
                            <m:e>
                              <m:r>
                                <a:rPr lang="en-US" sz="2800" b="0" i="1" smtClean="0">
                                  <a:solidFill>
                                    <a:srgbClr val="C00000"/>
                                  </a:solidFill>
                                  <a:latin typeface="Cambria Math" panose="02040503050406030204" pitchFamily="18" charset="0"/>
                                </a:rPr>
                                <m:t>𝐴𝑥</m:t>
                              </m:r>
                            </m:e>
                          </m:d>
                        </m:e>
                        <m:sub>
                          <m:r>
                            <a:rPr lang="en-US" sz="2800" b="0" i="1" smtClean="0">
                              <a:solidFill>
                                <a:srgbClr val="C00000"/>
                              </a:solidFill>
                              <a:latin typeface="Cambria Math" panose="02040503050406030204" pitchFamily="18" charset="0"/>
                            </a:rPr>
                            <m:t>2</m:t>
                          </m:r>
                        </m:sub>
                        <m:sup>
                          <m:r>
                            <a:rPr lang="en-US" sz="2800" b="0" i="1" smtClean="0">
                              <a:solidFill>
                                <a:srgbClr val="C00000"/>
                              </a:solidFill>
                              <a:latin typeface="Cambria Math" panose="02040503050406030204" pitchFamily="18" charset="0"/>
                            </a:rPr>
                            <m:t>2</m:t>
                          </m:r>
                        </m:sup>
                      </m:sSubSup>
                      <m:r>
                        <a:rPr lang="en-US" sz="2800" b="0" i="1" smtClean="0">
                          <a:solidFill>
                            <a:srgbClr val="C00000"/>
                          </a:solidFill>
                          <a:latin typeface="Cambria Math" panose="02040503050406030204" pitchFamily="18" charset="0"/>
                        </a:rPr>
                        <m:t>≤</m:t>
                      </m:r>
                      <m:sSubSup>
                        <m:sSubSupPr>
                          <m:ctrlPr>
                            <a:rPr lang="en-US" sz="2800" b="0" i="1" smtClean="0">
                              <a:solidFill>
                                <a:srgbClr val="C00000"/>
                              </a:solidFill>
                              <a:latin typeface="Cambria Math" panose="02040503050406030204" pitchFamily="18" charset="0"/>
                            </a:rPr>
                          </m:ctrlPr>
                        </m:sSubSupPr>
                        <m:e>
                          <m:d>
                            <m:dPr>
                              <m:begChr m:val="‖"/>
                              <m:endChr m:val="‖"/>
                              <m:ctrlPr>
                                <a:rPr lang="en-US" sz="2800" b="0" i="1" smtClean="0">
                                  <a:solidFill>
                                    <a:srgbClr val="C00000"/>
                                  </a:solidFill>
                                  <a:latin typeface="Cambria Math" panose="02040503050406030204" pitchFamily="18" charset="0"/>
                                </a:rPr>
                              </m:ctrlPr>
                            </m:dPr>
                            <m:e>
                              <m:r>
                                <a:rPr lang="en-US" sz="2800" b="0" i="1" smtClean="0">
                                  <a:solidFill>
                                    <a:srgbClr val="C00000"/>
                                  </a:solidFill>
                                  <a:latin typeface="Cambria Math" panose="02040503050406030204" pitchFamily="18" charset="0"/>
                                </a:rPr>
                                <m:t>𝑀𝑥</m:t>
                              </m:r>
                            </m:e>
                          </m:d>
                        </m:e>
                        <m:sub>
                          <m:r>
                            <a:rPr lang="en-US" sz="2800" b="0" i="1" smtClean="0">
                              <a:solidFill>
                                <a:srgbClr val="C00000"/>
                              </a:solidFill>
                              <a:latin typeface="Cambria Math" panose="02040503050406030204" pitchFamily="18" charset="0"/>
                            </a:rPr>
                            <m:t>2</m:t>
                          </m:r>
                        </m:sub>
                        <m:sup>
                          <m:r>
                            <a:rPr lang="en-US" sz="2800" b="0" i="1" smtClean="0">
                              <a:solidFill>
                                <a:srgbClr val="C00000"/>
                              </a:solidFill>
                              <a:latin typeface="Cambria Math" panose="02040503050406030204" pitchFamily="18" charset="0"/>
                            </a:rPr>
                            <m:t>2</m:t>
                          </m:r>
                        </m:sup>
                      </m:sSubSup>
                      <m:r>
                        <a:rPr lang="en-US" sz="2800" b="0" i="1" smtClean="0">
                          <a:solidFill>
                            <a:srgbClr val="C00000"/>
                          </a:solidFill>
                          <a:latin typeface="Cambria Math" panose="02040503050406030204" pitchFamily="18" charset="0"/>
                        </a:rPr>
                        <m:t>≤</m:t>
                      </m:r>
                      <m:d>
                        <m:dPr>
                          <m:ctrlPr>
                            <a:rPr lang="en-US" sz="2800" b="0" i="1" smtClean="0">
                              <a:solidFill>
                                <a:srgbClr val="C00000"/>
                              </a:solidFill>
                              <a:latin typeface="Cambria Math" panose="02040503050406030204" pitchFamily="18" charset="0"/>
                            </a:rPr>
                          </m:ctrlPr>
                        </m:dPr>
                        <m:e>
                          <m:r>
                            <a:rPr lang="en-US" sz="2800" b="0" i="1" smtClean="0">
                              <a:solidFill>
                                <a:srgbClr val="C00000"/>
                              </a:solidFill>
                              <a:latin typeface="Cambria Math" panose="02040503050406030204" pitchFamily="18" charset="0"/>
                            </a:rPr>
                            <m:t>1+</m:t>
                          </m:r>
                          <m:r>
                            <a:rPr lang="en-US" sz="2800" b="0" i="1" smtClean="0">
                              <a:solidFill>
                                <a:srgbClr val="C00000"/>
                              </a:solidFill>
                              <a:latin typeface="Cambria Math" panose="02040503050406030204" pitchFamily="18" charset="0"/>
                            </a:rPr>
                            <m:t>𝜀</m:t>
                          </m:r>
                        </m:e>
                      </m:d>
                      <m:sSubSup>
                        <m:sSubSupPr>
                          <m:ctrlPr>
                            <a:rPr lang="en-US" sz="2800" b="0" i="1" smtClean="0">
                              <a:solidFill>
                                <a:srgbClr val="C00000"/>
                              </a:solidFill>
                              <a:latin typeface="Cambria Math" panose="02040503050406030204" pitchFamily="18" charset="0"/>
                            </a:rPr>
                          </m:ctrlPr>
                        </m:sSubSupPr>
                        <m:e>
                          <m:d>
                            <m:dPr>
                              <m:begChr m:val="‖"/>
                              <m:endChr m:val="‖"/>
                              <m:ctrlPr>
                                <a:rPr lang="en-US" sz="2800" b="0" i="1" smtClean="0">
                                  <a:solidFill>
                                    <a:srgbClr val="C00000"/>
                                  </a:solidFill>
                                  <a:latin typeface="Cambria Math" panose="02040503050406030204" pitchFamily="18" charset="0"/>
                                </a:rPr>
                              </m:ctrlPr>
                            </m:dPr>
                            <m:e>
                              <m:r>
                                <a:rPr lang="en-US" sz="2800" b="0" i="1" smtClean="0">
                                  <a:solidFill>
                                    <a:srgbClr val="C00000"/>
                                  </a:solidFill>
                                  <a:latin typeface="Cambria Math" panose="02040503050406030204" pitchFamily="18" charset="0"/>
                                </a:rPr>
                                <m:t>𝐴𝑥</m:t>
                              </m:r>
                            </m:e>
                          </m:d>
                        </m:e>
                        <m:sub>
                          <m:r>
                            <a:rPr lang="en-US" sz="2800" b="0" i="1" smtClean="0">
                              <a:solidFill>
                                <a:srgbClr val="C00000"/>
                              </a:solidFill>
                              <a:latin typeface="Cambria Math" panose="02040503050406030204" pitchFamily="18" charset="0"/>
                            </a:rPr>
                            <m:t>2</m:t>
                          </m:r>
                        </m:sub>
                        <m:sup>
                          <m:r>
                            <a:rPr lang="en-US" sz="2800" b="0" i="1" smtClean="0">
                              <a:solidFill>
                                <a:srgbClr val="C00000"/>
                              </a:solidFill>
                              <a:latin typeface="Cambria Math" panose="02040503050406030204" pitchFamily="18" charset="0"/>
                            </a:rPr>
                            <m:t>2</m:t>
                          </m:r>
                        </m:sup>
                      </m:sSubSup>
                    </m:oMath>
                  </m:oMathPara>
                </a14:m>
                <a:endParaRPr lang="en-US" sz="2800" dirty="0"/>
              </a:p>
            </p:txBody>
          </p:sp>
        </mc:Choice>
        <mc:Fallback xmlns="">
          <p:sp>
            <p:nvSpPr>
              <p:cNvPr id="6" name="Rectangle 5">
                <a:extLst>
                  <a:ext uri="{FF2B5EF4-FFF2-40B4-BE49-F238E27FC236}">
                    <a16:creationId xmlns:a16="http://schemas.microsoft.com/office/drawing/2014/main" id="{97251281-E2E9-410D-9DDA-112FC4F2414F}"/>
                  </a:ext>
                </a:extLst>
              </p:cNvPr>
              <p:cNvSpPr>
                <a:spLocks noRot="1" noChangeAspect="1" noMove="1" noResize="1" noEditPoints="1" noAdjustHandles="1" noChangeArrowheads="1" noChangeShapeType="1" noTextEdit="1"/>
              </p:cNvSpPr>
              <p:nvPr/>
            </p:nvSpPr>
            <p:spPr>
              <a:xfrm>
                <a:off x="3986074" y="3333727"/>
                <a:ext cx="7751103" cy="528991"/>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 name="Content Placeholder 2">
                <a:extLst>
                  <a:ext uri="{FF2B5EF4-FFF2-40B4-BE49-F238E27FC236}">
                    <a16:creationId xmlns:a16="http://schemas.microsoft.com/office/drawing/2014/main" id="{7FAFF05D-9B00-4B1A-A888-E353C11CAA78}"/>
                  </a:ext>
                </a:extLst>
              </p:cNvPr>
              <p:cNvSpPr>
                <a:spLocks noGrp="1"/>
              </p:cNvSpPr>
              <p:nvPr>
                <p:ph idx="1"/>
              </p:nvPr>
            </p:nvSpPr>
            <p:spPr>
              <a:xfrm>
                <a:off x="3986074" y="1761480"/>
                <a:ext cx="7367726" cy="4667250"/>
              </a:xfrm>
            </p:spPr>
            <p:txBody>
              <a:bodyPr>
                <a:normAutofit/>
              </a:bodyPr>
              <a:lstStyle/>
              <a:p>
                <a:pPr>
                  <a:buClr>
                    <a:schemeClr val="tx1"/>
                  </a:buClr>
                </a:pPr>
                <a:r>
                  <a:rPr lang="en-US" dirty="0">
                    <a:solidFill>
                      <a:srgbClr val="00B050"/>
                    </a:solidFill>
                  </a:rPr>
                  <a:t>Subspace embedding</a:t>
                </a:r>
                <a:r>
                  <a:rPr lang="en-US" dirty="0"/>
                  <a:t>: Given </a:t>
                </a:r>
                <a14:m>
                  <m:oMath xmlns:m="http://schemas.openxmlformats.org/officeDocument/2006/math">
                    <m:r>
                      <a:rPr lang="en-US" i="1">
                        <a:solidFill>
                          <a:srgbClr val="C00000"/>
                        </a:solidFill>
                        <a:latin typeface="Cambria Math" panose="02040503050406030204" pitchFamily="18" charset="0"/>
                      </a:rPr>
                      <m:t>𝜀</m:t>
                    </m:r>
                    <m:r>
                      <a:rPr lang="en-US" i="1">
                        <a:solidFill>
                          <a:srgbClr val="C00000"/>
                        </a:solidFill>
                        <a:latin typeface="Cambria Math" panose="02040503050406030204" pitchFamily="18" charset="0"/>
                      </a:rPr>
                      <m:t>&gt;0</m:t>
                    </m:r>
                  </m:oMath>
                </a14:m>
                <a:r>
                  <a:rPr lang="en-US" dirty="0"/>
                  <a:t> and </a:t>
                </a:r>
                <a14:m>
                  <m:oMath xmlns:m="http://schemas.openxmlformats.org/officeDocument/2006/math">
                    <m:r>
                      <a:rPr lang="en-US" i="1">
                        <a:solidFill>
                          <a:srgbClr val="C00000"/>
                        </a:solidFill>
                        <a:latin typeface="Cambria Math" panose="02040503050406030204" pitchFamily="18" charset="0"/>
                      </a:rPr>
                      <m:t>𝐴</m:t>
                    </m:r>
                    <m:r>
                      <a:rPr lang="en-US" i="1">
                        <a:solidFill>
                          <a:srgbClr val="C00000"/>
                        </a:solidFill>
                        <a:latin typeface="Cambria Math" panose="02040503050406030204" pitchFamily="18" charset="0"/>
                      </a:rPr>
                      <m:t>∈</m:t>
                    </m:r>
                    <m:sSup>
                      <m:sSupPr>
                        <m:ctrlPr>
                          <a:rPr lang="en-US" i="1">
                            <a:solidFill>
                              <a:srgbClr val="C00000"/>
                            </a:solidFill>
                            <a:latin typeface="Cambria Math" panose="02040503050406030204" pitchFamily="18" charset="0"/>
                          </a:rPr>
                        </m:ctrlPr>
                      </m:sSupPr>
                      <m:e>
                        <m:r>
                          <a:rPr lang="en-US" i="1">
                            <a:solidFill>
                              <a:srgbClr val="C00000"/>
                            </a:solidFill>
                            <a:latin typeface="Cambria Math" panose="02040503050406030204" pitchFamily="18" charset="0"/>
                          </a:rPr>
                          <m:t>𝑅</m:t>
                        </m:r>
                      </m:e>
                      <m:sup>
                        <m:r>
                          <a:rPr lang="en-US" i="1">
                            <a:solidFill>
                              <a:srgbClr val="C00000"/>
                            </a:solidFill>
                            <a:latin typeface="Cambria Math" panose="02040503050406030204" pitchFamily="18" charset="0"/>
                          </a:rPr>
                          <m:t>𝑛</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𝑑</m:t>
                        </m:r>
                      </m:sup>
                    </m:sSup>
                  </m:oMath>
                </a14:m>
                <a:r>
                  <a:rPr lang="en-US" dirty="0"/>
                  <a:t>, find matrix </a:t>
                </a:r>
                <a14:m>
                  <m:oMath xmlns:m="http://schemas.openxmlformats.org/officeDocument/2006/math">
                    <m:r>
                      <a:rPr lang="en-US" i="1">
                        <a:solidFill>
                          <a:srgbClr val="C00000"/>
                        </a:solidFill>
                        <a:latin typeface="Cambria Math" panose="02040503050406030204" pitchFamily="18" charset="0"/>
                      </a:rPr>
                      <m:t>𝑀</m:t>
                    </m:r>
                    <m:r>
                      <a:rPr lang="en-US" i="1">
                        <a:solidFill>
                          <a:srgbClr val="C00000"/>
                        </a:solidFill>
                        <a:latin typeface="Cambria Math" panose="02040503050406030204" pitchFamily="18" charset="0"/>
                      </a:rPr>
                      <m:t>∈</m:t>
                    </m:r>
                    <m:sSup>
                      <m:sSupPr>
                        <m:ctrlPr>
                          <a:rPr lang="en-US" i="1">
                            <a:solidFill>
                              <a:srgbClr val="C00000"/>
                            </a:solidFill>
                            <a:latin typeface="Cambria Math" panose="02040503050406030204" pitchFamily="18" charset="0"/>
                          </a:rPr>
                        </m:ctrlPr>
                      </m:sSupPr>
                      <m:e>
                        <m:r>
                          <a:rPr lang="en-US" i="1">
                            <a:solidFill>
                              <a:srgbClr val="C00000"/>
                            </a:solidFill>
                            <a:latin typeface="Cambria Math" panose="02040503050406030204" pitchFamily="18" charset="0"/>
                          </a:rPr>
                          <m:t>𝑅</m:t>
                        </m:r>
                      </m:e>
                      <m:sup>
                        <m:r>
                          <a:rPr lang="en-US" i="1">
                            <a:solidFill>
                              <a:srgbClr val="C00000"/>
                            </a:solidFill>
                            <a:latin typeface="Cambria Math" panose="02040503050406030204" pitchFamily="18" charset="0"/>
                          </a:rPr>
                          <m:t>𝑚</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𝑑</m:t>
                        </m:r>
                      </m:sup>
                    </m:sSup>
                  </m:oMath>
                </a14:m>
                <a:r>
                  <a:rPr lang="en-US" dirty="0"/>
                  <a:t> with </a:t>
                </a:r>
                <a14:m>
                  <m:oMath xmlns:m="http://schemas.openxmlformats.org/officeDocument/2006/math">
                    <m:r>
                      <a:rPr lang="en-US" i="1">
                        <a:solidFill>
                          <a:srgbClr val="C00000"/>
                        </a:solidFill>
                        <a:latin typeface="Cambria Math" panose="02040503050406030204" pitchFamily="18" charset="0"/>
                      </a:rPr>
                      <m:t>𝑚</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𝑛</m:t>
                    </m:r>
                  </m:oMath>
                </a14:m>
                <a:r>
                  <a:rPr lang="en-US" dirty="0"/>
                  <a:t>, such that for </a:t>
                </a:r>
                <a:r>
                  <a:rPr lang="en-US" i="1" dirty="0">
                    <a:solidFill>
                      <a:srgbClr val="7030A0"/>
                    </a:solidFill>
                  </a:rPr>
                  <a:t>every</a:t>
                </a:r>
                <a:r>
                  <a:rPr lang="en-US" i="1" dirty="0"/>
                  <a:t> </a:t>
                </a:r>
                <a14:m>
                  <m:oMath xmlns:m="http://schemas.openxmlformats.org/officeDocument/2006/math">
                    <m:r>
                      <a:rPr lang="en-US" i="1">
                        <a:solidFill>
                          <a:srgbClr val="C00000"/>
                        </a:solidFill>
                        <a:latin typeface="Cambria Math" panose="02040503050406030204" pitchFamily="18" charset="0"/>
                      </a:rPr>
                      <m:t>𝑥</m:t>
                    </m:r>
                    <m:r>
                      <a:rPr lang="en-US" i="1">
                        <a:solidFill>
                          <a:srgbClr val="C00000"/>
                        </a:solidFill>
                        <a:latin typeface="Cambria Math" panose="02040503050406030204" pitchFamily="18" charset="0"/>
                      </a:rPr>
                      <m:t>∈</m:t>
                    </m:r>
                    <m:sSup>
                      <m:sSupPr>
                        <m:ctrlPr>
                          <a:rPr lang="en-US" i="1">
                            <a:solidFill>
                              <a:srgbClr val="C00000"/>
                            </a:solidFill>
                            <a:latin typeface="Cambria Math" panose="02040503050406030204" pitchFamily="18" charset="0"/>
                          </a:rPr>
                        </m:ctrlPr>
                      </m:sSupPr>
                      <m:e>
                        <m:r>
                          <a:rPr lang="en-US" i="1">
                            <a:solidFill>
                              <a:srgbClr val="C00000"/>
                            </a:solidFill>
                            <a:latin typeface="Cambria Math" panose="02040503050406030204" pitchFamily="18" charset="0"/>
                          </a:rPr>
                          <m:t>ℝ</m:t>
                        </m:r>
                      </m:e>
                      <m:sup>
                        <m:r>
                          <a:rPr lang="en-US" i="1">
                            <a:solidFill>
                              <a:srgbClr val="C00000"/>
                            </a:solidFill>
                            <a:latin typeface="Cambria Math" panose="02040503050406030204" pitchFamily="18" charset="0"/>
                          </a:rPr>
                          <m:t>𝑑</m:t>
                        </m:r>
                      </m:sup>
                    </m:sSup>
                  </m:oMath>
                </a14:m>
                <a:r>
                  <a:rPr lang="en-US" dirty="0"/>
                  <a:t>,</a:t>
                </a:r>
              </a:p>
              <a:p>
                <a:pPr>
                  <a:buClr>
                    <a:schemeClr val="tx1"/>
                  </a:buClr>
                </a:pPr>
                <a:endParaRPr lang="en-US" dirty="0"/>
              </a:p>
              <a:p>
                <a:endParaRPr lang="en-US" dirty="0"/>
              </a:p>
              <a:p>
                <a:endParaRPr lang="en-US" dirty="0"/>
              </a:p>
              <a:p>
                <a:r>
                  <a:rPr lang="en-US" dirty="0"/>
                  <a:t>Recall: </a:t>
                </a:r>
                <a14:m>
                  <m:oMath xmlns:m="http://schemas.openxmlformats.org/officeDocument/2006/math">
                    <m:sSubSup>
                      <m:sSubSupPr>
                        <m:ctrlPr>
                          <a:rPr lang="en-US" sz="2800" b="0" i="1" smtClean="0">
                            <a:solidFill>
                              <a:srgbClr val="C00000"/>
                            </a:solidFill>
                            <a:latin typeface="Cambria Math" panose="02040503050406030204" pitchFamily="18" charset="0"/>
                          </a:rPr>
                        </m:ctrlPr>
                      </m:sSubSupPr>
                      <m:e>
                        <m:d>
                          <m:dPr>
                            <m:begChr m:val="‖"/>
                            <m:endChr m:val="‖"/>
                            <m:ctrlPr>
                              <a:rPr lang="en-US" sz="2800" i="1">
                                <a:solidFill>
                                  <a:srgbClr val="C00000"/>
                                </a:solidFill>
                                <a:latin typeface="Cambria Math" panose="02040503050406030204" pitchFamily="18" charset="0"/>
                              </a:rPr>
                            </m:ctrlPr>
                          </m:dPr>
                          <m:e>
                            <m:r>
                              <a:rPr lang="en-US" sz="2800" b="0" i="1" smtClean="0">
                                <a:solidFill>
                                  <a:srgbClr val="C00000"/>
                                </a:solidFill>
                                <a:latin typeface="Cambria Math" panose="02040503050406030204" pitchFamily="18" charset="0"/>
                              </a:rPr>
                              <m:t>𝐴</m:t>
                            </m:r>
                            <m:r>
                              <a:rPr lang="en-US" sz="2800" i="1">
                                <a:solidFill>
                                  <a:srgbClr val="C00000"/>
                                </a:solidFill>
                                <a:latin typeface="Cambria Math" panose="02040503050406030204" pitchFamily="18" charset="0"/>
                              </a:rPr>
                              <m:t>𝑥</m:t>
                            </m:r>
                          </m:e>
                        </m:d>
                      </m:e>
                      <m:sub>
                        <m:r>
                          <a:rPr lang="en-US" sz="2800" i="1">
                            <a:solidFill>
                              <a:srgbClr val="C00000"/>
                            </a:solidFill>
                            <a:latin typeface="Cambria Math" panose="02040503050406030204" pitchFamily="18" charset="0"/>
                          </a:rPr>
                          <m:t>2</m:t>
                        </m:r>
                      </m:sub>
                      <m:sup>
                        <m:r>
                          <a:rPr lang="en-US" sz="2800" b="0" i="1" smtClean="0">
                            <a:solidFill>
                              <a:srgbClr val="C00000"/>
                            </a:solidFill>
                            <a:latin typeface="Cambria Math" panose="02040503050406030204" pitchFamily="18" charset="0"/>
                          </a:rPr>
                          <m:t>2</m:t>
                        </m:r>
                      </m:sup>
                    </m:sSubSup>
                    <m:r>
                      <a:rPr lang="en-US" sz="2800" b="0" i="1" smtClean="0">
                        <a:solidFill>
                          <a:srgbClr val="C00000"/>
                        </a:solidFill>
                        <a:latin typeface="Cambria Math" panose="02040503050406030204" pitchFamily="18" charset="0"/>
                      </a:rPr>
                      <m:t>=</m:t>
                    </m:r>
                    <m:sSup>
                      <m:sSupPr>
                        <m:ctrlPr>
                          <a:rPr lang="en-US" sz="2800" b="0" i="1" smtClean="0">
                            <a:solidFill>
                              <a:srgbClr val="C00000"/>
                            </a:solidFill>
                            <a:latin typeface="Cambria Math" panose="02040503050406030204" pitchFamily="18" charset="0"/>
                          </a:rPr>
                        </m:ctrlPr>
                      </m:sSupPr>
                      <m:e>
                        <m:d>
                          <m:dPr>
                            <m:begChr m:val="⟨"/>
                            <m:endChr m:val="⟩"/>
                            <m:ctrlPr>
                              <a:rPr lang="en-US" sz="2800" i="1">
                                <a:solidFill>
                                  <a:srgbClr val="C00000"/>
                                </a:solidFill>
                                <a:latin typeface="Cambria Math" panose="02040503050406030204" pitchFamily="18" charset="0"/>
                              </a:rPr>
                            </m:ctrlPr>
                          </m:dPr>
                          <m:e>
                            <m:sSub>
                              <m:sSubPr>
                                <m:ctrlPr>
                                  <a:rPr lang="en-US" sz="2800" i="1">
                                    <a:solidFill>
                                      <a:srgbClr val="C00000"/>
                                    </a:solidFill>
                                    <a:latin typeface="Cambria Math" panose="02040503050406030204" pitchFamily="18" charset="0"/>
                                  </a:rPr>
                                </m:ctrlPr>
                              </m:sSubPr>
                              <m:e>
                                <m:r>
                                  <a:rPr lang="en-US" sz="2800" i="1">
                                    <a:solidFill>
                                      <a:srgbClr val="C00000"/>
                                    </a:solidFill>
                                    <a:latin typeface="Cambria Math" panose="02040503050406030204" pitchFamily="18" charset="0"/>
                                  </a:rPr>
                                  <m:t>𝑎</m:t>
                                </m:r>
                              </m:e>
                              <m:sub>
                                <m:r>
                                  <a:rPr lang="en-US" sz="2800" b="0" i="1" smtClean="0">
                                    <a:solidFill>
                                      <a:srgbClr val="C00000"/>
                                    </a:solidFill>
                                    <a:latin typeface="Cambria Math" panose="02040503050406030204" pitchFamily="18" charset="0"/>
                                  </a:rPr>
                                  <m:t>1</m:t>
                                </m:r>
                              </m:sub>
                            </m:sSub>
                            <m:r>
                              <a:rPr lang="en-US" sz="2800" i="1">
                                <a:solidFill>
                                  <a:srgbClr val="C00000"/>
                                </a:solidFill>
                                <a:latin typeface="Cambria Math" panose="02040503050406030204" pitchFamily="18" charset="0"/>
                              </a:rPr>
                              <m:t>, </m:t>
                            </m:r>
                            <m:r>
                              <a:rPr lang="en-US" sz="2800" i="1">
                                <a:solidFill>
                                  <a:srgbClr val="C00000"/>
                                </a:solidFill>
                                <a:latin typeface="Cambria Math" panose="02040503050406030204" pitchFamily="18" charset="0"/>
                              </a:rPr>
                              <m:t>𝑥</m:t>
                            </m:r>
                          </m:e>
                        </m:d>
                      </m:e>
                      <m:sup>
                        <m:r>
                          <a:rPr lang="en-US" sz="2800" b="0" i="1" smtClean="0">
                            <a:solidFill>
                              <a:srgbClr val="C00000"/>
                            </a:solidFill>
                            <a:latin typeface="Cambria Math" panose="02040503050406030204" pitchFamily="18" charset="0"/>
                          </a:rPr>
                          <m:t>2</m:t>
                        </m:r>
                      </m:sup>
                    </m:sSup>
                    <m:r>
                      <a:rPr lang="en-US" sz="2800" b="0" i="1" smtClean="0">
                        <a:solidFill>
                          <a:srgbClr val="C00000"/>
                        </a:solidFill>
                        <a:latin typeface="Cambria Math" panose="02040503050406030204" pitchFamily="18" charset="0"/>
                      </a:rPr>
                      <m:t>+…+</m:t>
                    </m:r>
                    <m:sSup>
                      <m:sSupPr>
                        <m:ctrlPr>
                          <a:rPr lang="en-US" sz="2800" b="0" i="1" smtClean="0">
                            <a:solidFill>
                              <a:srgbClr val="C00000"/>
                            </a:solidFill>
                            <a:latin typeface="Cambria Math" panose="02040503050406030204" pitchFamily="18" charset="0"/>
                          </a:rPr>
                        </m:ctrlPr>
                      </m:sSupPr>
                      <m:e>
                        <m:d>
                          <m:dPr>
                            <m:begChr m:val="⟨"/>
                            <m:endChr m:val="⟩"/>
                            <m:ctrlPr>
                              <a:rPr lang="en-US" sz="2800" b="0" i="1" smtClean="0">
                                <a:solidFill>
                                  <a:srgbClr val="C00000"/>
                                </a:solidFill>
                                <a:latin typeface="Cambria Math" panose="02040503050406030204" pitchFamily="18" charset="0"/>
                              </a:rPr>
                            </m:ctrlPr>
                          </m:dPr>
                          <m:e>
                            <m:sSub>
                              <m:sSubPr>
                                <m:ctrlPr>
                                  <a:rPr lang="en-US" sz="2800" i="1">
                                    <a:solidFill>
                                      <a:srgbClr val="C00000"/>
                                    </a:solidFill>
                                    <a:latin typeface="Cambria Math" panose="02040503050406030204" pitchFamily="18" charset="0"/>
                                  </a:rPr>
                                </m:ctrlPr>
                              </m:sSubPr>
                              <m:e>
                                <m:r>
                                  <a:rPr lang="en-US" sz="2800" i="1">
                                    <a:solidFill>
                                      <a:srgbClr val="C00000"/>
                                    </a:solidFill>
                                    <a:latin typeface="Cambria Math" panose="02040503050406030204" pitchFamily="18" charset="0"/>
                                  </a:rPr>
                                  <m:t>𝑎</m:t>
                                </m:r>
                              </m:e>
                              <m:sub>
                                <m:r>
                                  <a:rPr lang="en-US" sz="2800" b="0" i="1" smtClean="0">
                                    <a:solidFill>
                                      <a:srgbClr val="C00000"/>
                                    </a:solidFill>
                                    <a:latin typeface="Cambria Math" panose="02040503050406030204" pitchFamily="18" charset="0"/>
                                  </a:rPr>
                                  <m:t>𝑛</m:t>
                                </m:r>
                              </m:sub>
                            </m:sSub>
                            <m:r>
                              <a:rPr lang="en-US" sz="2800" i="1">
                                <a:solidFill>
                                  <a:srgbClr val="C00000"/>
                                </a:solidFill>
                                <a:latin typeface="Cambria Math" panose="02040503050406030204" pitchFamily="18" charset="0"/>
                              </a:rPr>
                              <m:t>, </m:t>
                            </m:r>
                            <m:r>
                              <a:rPr lang="en-US" sz="2800" i="1">
                                <a:solidFill>
                                  <a:srgbClr val="C00000"/>
                                </a:solidFill>
                                <a:latin typeface="Cambria Math" panose="02040503050406030204" pitchFamily="18" charset="0"/>
                              </a:rPr>
                              <m:t>𝑥</m:t>
                            </m:r>
                          </m:e>
                        </m:d>
                      </m:e>
                      <m:sup>
                        <m:r>
                          <a:rPr lang="en-US" sz="2800" b="0" i="1" smtClean="0">
                            <a:solidFill>
                              <a:srgbClr val="C00000"/>
                            </a:solidFill>
                            <a:latin typeface="Cambria Math" panose="02040503050406030204" pitchFamily="18" charset="0"/>
                          </a:rPr>
                          <m:t>2</m:t>
                        </m:r>
                      </m:sup>
                    </m:sSup>
                  </m:oMath>
                </a14:m>
                <a:endParaRPr lang="en-US" dirty="0"/>
              </a:p>
            </p:txBody>
          </p:sp>
        </mc:Choice>
        <mc:Fallback>
          <p:sp>
            <p:nvSpPr>
              <p:cNvPr id="8" name="Content Placeholder 2">
                <a:extLst>
                  <a:ext uri="{FF2B5EF4-FFF2-40B4-BE49-F238E27FC236}">
                    <a16:creationId xmlns:a16="http://schemas.microsoft.com/office/drawing/2014/main" id="{7FAFF05D-9B00-4B1A-A888-E353C11CAA78}"/>
                  </a:ext>
                </a:extLst>
              </p:cNvPr>
              <p:cNvSpPr>
                <a:spLocks noGrp="1" noRot="1" noChangeAspect="1" noMove="1" noResize="1" noEditPoints="1" noAdjustHandles="1" noChangeArrowheads="1" noChangeShapeType="1" noTextEdit="1"/>
              </p:cNvSpPr>
              <p:nvPr>
                <p:ph idx="1"/>
              </p:nvPr>
            </p:nvSpPr>
            <p:spPr>
              <a:xfrm>
                <a:off x="3986074" y="1761480"/>
                <a:ext cx="7367726" cy="4667250"/>
              </a:xfrm>
              <a:blipFill>
                <a:blip r:embed="rId3"/>
                <a:stretch>
                  <a:fillRect l="-1489" t="-2219" r="-1572"/>
                </a:stretch>
              </a:blipFill>
            </p:spPr>
            <p:txBody>
              <a:bodyPr/>
              <a:lstStyle/>
              <a:p>
                <a:r>
                  <a:rPr lang="en-US">
                    <a:noFill/>
                  </a:rPr>
                  <a:t> </a:t>
                </a:r>
              </a:p>
            </p:txBody>
          </p:sp>
        </mc:Fallback>
      </mc:AlternateContent>
      <p:sp>
        <p:nvSpPr>
          <p:cNvPr id="5" name="Rectangle 4">
            <a:extLst>
              <a:ext uri="{FF2B5EF4-FFF2-40B4-BE49-F238E27FC236}">
                <a16:creationId xmlns:a16="http://schemas.microsoft.com/office/drawing/2014/main" id="{7EB5C823-3983-4C5C-83E7-D8CC0D6C92B7}"/>
              </a:ext>
            </a:extLst>
          </p:cNvPr>
          <p:cNvSpPr/>
          <p:nvPr/>
        </p:nvSpPr>
        <p:spPr>
          <a:xfrm>
            <a:off x="872024" y="1923279"/>
            <a:ext cx="2067907" cy="3572110"/>
          </a:xfrm>
          <a:prstGeom prst="rect">
            <a:avLst/>
          </a:prstGeom>
          <a:noFill/>
          <a:ln w="571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14E514E6-5229-4F78-A599-0383CCCB4707}"/>
                  </a:ext>
                </a:extLst>
              </p:cNvPr>
              <p:cNvSpPr/>
              <p:nvPr/>
            </p:nvSpPr>
            <p:spPr>
              <a:xfrm>
                <a:off x="1813072" y="5697736"/>
                <a:ext cx="394210" cy="40011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000" b="0" i="1" smtClean="0">
                          <a:solidFill>
                            <a:srgbClr val="C00000"/>
                          </a:solidFill>
                          <a:latin typeface="Cambria Math" panose="02040503050406030204" pitchFamily="18" charset="0"/>
                        </a:rPr>
                        <m:t>𝑑</m:t>
                      </m:r>
                    </m:oMath>
                  </m:oMathPara>
                </a14:m>
                <a:endParaRPr lang="en-US" dirty="0">
                  <a:solidFill>
                    <a:srgbClr val="C00000"/>
                  </a:solidFill>
                </a:endParaRPr>
              </a:p>
            </p:txBody>
          </p:sp>
        </mc:Choice>
        <mc:Fallback xmlns="">
          <p:sp>
            <p:nvSpPr>
              <p:cNvPr id="7" name="Rectangle 6">
                <a:extLst>
                  <a:ext uri="{FF2B5EF4-FFF2-40B4-BE49-F238E27FC236}">
                    <a16:creationId xmlns:a16="http://schemas.microsoft.com/office/drawing/2014/main" id="{14E514E6-5229-4F78-A599-0383CCCB4707}"/>
                  </a:ext>
                </a:extLst>
              </p:cNvPr>
              <p:cNvSpPr>
                <a:spLocks noRot="1" noChangeAspect="1" noMove="1" noResize="1" noEditPoints="1" noAdjustHandles="1" noChangeArrowheads="1" noChangeShapeType="1" noTextEdit="1"/>
              </p:cNvSpPr>
              <p:nvPr/>
            </p:nvSpPr>
            <p:spPr>
              <a:xfrm>
                <a:off x="1813072" y="5697736"/>
                <a:ext cx="394210" cy="400110"/>
              </a:xfrm>
              <a:prstGeom prst="rect">
                <a:avLst/>
              </a:prstGeom>
              <a:blipFill>
                <a:blip r:embed="rId4"/>
                <a:stretch>
                  <a:fillRect/>
                </a:stretch>
              </a:blipFill>
            </p:spPr>
            <p:txBody>
              <a:bodyPr/>
              <a:lstStyle/>
              <a:p>
                <a:r>
                  <a:rPr lang="en-US">
                    <a:noFill/>
                  </a:rPr>
                  <a:t> </a:t>
                </a:r>
              </a:p>
            </p:txBody>
          </p:sp>
        </mc:Fallback>
      </mc:AlternateContent>
      <p:sp>
        <p:nvSpPr>
          <p:cNvPr id="9" name="Rectangle 8">
            <a:extLst>
              <a:ext uri="{FF2B5EF4-FFF2-40B4-BE49-F238E27FC236}">
                <a16:creationId xmlns:a16="http://schemas.microsoft.com/office/drawing/2014/main" id="{43A87E7B-2884-4F34-B0C4-46A53A4636B2}"/>
              </a:ext>
            </a:extLst>
          </p:cNvPr>
          <p:cNvSpPr/>
          <p:nvPr/>
        </p:nvSpPr>
        <p:spPr>
          <a:xfrm>
            <a:off x="3158299" y="1926823"/>
            <a:ext cx="398585" cy="2032729"/>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AC5F12C4-F816-4AA2-8782-D3DA88268FA1}"/>
                  </a:ext>
                </a:extLst>
              </p:cNvPr>
              <p:cNvSpPr/>
              <p:nvPr/>
            </p:nvSpPr>
            <p:spPr>
              <a:xfrm>
                <a:off x="1739494" y="2753865"/>
                <a:ext cx="541367"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i="1" smtClean="0">
                          <a:solidFill>
                            <a:srgbClr val="C00000"/>
                          </a:solidFill>
                          <a:latin typeface="Cambria Math" panose="02040503050406030204" pitchFamily="18" charset="0"/>
                        </a:rPr>
                        <m:t>𝐴</m:t>
                      </m:r>
                    </m:oMath>
                  </m:oMathPara>
                </a14:m>
                <a:endParaRPr lang="en-US" dirty="0">
                  <a:solidFill>
                    <a:srgbClr val="C00000"/>
                  </a:solidFill>
                </a:endParaRPr>
              </a:p>
            </p:txBody>
          </p:sp>
        </mc:Choice>
        <mc:Fallback xmlns="">
          <p:sp>
            <p:nvSpPr>
              <p:cNvPr id="10" name="Rectangle 9">
                <a:extLst>
                  <a:ext uri="{FF2B5EF4-FFF2-40B4-BE49-F238E27FC236}">
                    <a16:creationId xmlns:a16="http://schemas.microsoft.com/office/drawing/2014/main" id="{AC5F12C4-F816-4AA2-8782-D3DA88268FA1}"/>
                  </a:ext>
                </a:extLst>
              </p:cNvPr>
              <p:cNvSpPr>
                <a:spLocks noRot="1" noChangeAspect="1" noMove="1" noResize="1" noEditPoints="1" noAdjustHandles="1" noChangeArrowheads="1" noChangeShapeType="1" noTextEdit="1"/>
              </p:cNvSpPr>
              <p:nvPr/>
            </p:nvSpPr>
            <p:spPr>
              <a:xfrm>
                <a:off x="1739494" y="2753865"/>
                <a:ext cx="541367" cy="584775"/>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31A32533-50D8-4742-900A-C968A0A10E0A}"/>
                  </a:ext>
                </a:extLst>
              </p:cNvPr>
              <p:cNvSpPr/>
              <p:nvPr/>
            </p:nvSpPr>
            <p:spPr>
              <a:xfrm>
                <a:off x="3148331" y="2748952"/>
                <a:ext cx="367985" cy="58477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3200" i="1" smtClean="0">
                          <a:solidFill>
                            <a:srgbClr val="C00000"/>
                          </a:solidFill>
                          <a:latin typeface="Cambria Math" panose="02040503050406030204" pitchFamily="18" charset="0"/>
                        </a:rPr>
                        <m:t>𝑥</m:t>
                      </m:r>
                    </m:oMath>
                  </m:oMathPara>
                </a14:m>
                <a:endParaRPr lang="en-US" sz="3200" dirty="0">
                  <a:solidFill>
                    <a:srgbClr val="C00000"/>
                  </a:solidFill>
                </a:endParaRPr>
              </a:p>
            </p:txBody>
          </p:sp>
        </mc:Choice>
        <mc:Fallback xmlns="">
          <p:sp>
            <p:nvSpPr>
              <p:cNvPr id="11" name="Rectangle 10">
                <a:extLst>
                  <a:ext uri="{FF2B5EF4-FFF2-40B4-BE49-F238E27FC236}">
                    <a16:creationId xmlns:a16="http://schemas.microsoft.com/office/drawing/2014/main" id="{31A32533-50D8-4742-900A-C968A0A10E0A}"/>
                  </a:ext>
                </a:extLst>
              </p:cNvPr>
              <p:cNvSpPr>
                <a:spLocks noRot="1" noChangeAspect="1" noMove="1" noResize="1" noEditPoints="1" noAdjustHandles="1" noChangeArrowheads="1" noChangeShapeType="1" noTextEdit="1"/>
              </p:cNvSpPr>
              <p:nvPr/>
            </p:nvSpPr>
            <p:spPr>
              <a:xfrm>
                <a:off x="3148331" y="2748952"/>
                <a:ext cx="367985" cy="584775"/>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E4964515-E984-474F-BDF9-110412973156}"/>
                  </a:ext>
                </a:extLst>
              </p:cNvPr>
              <p:cNvSpPr/>
              <p:nvPr/>
            </p:nvSpPr>
            <p:spPr>
              <a:xfrm>
                <a:off x="305260" y="3156778"/>
                <a:ext cx="37459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solidFill>
                            <a:srgbClr val="C00000"/>
                          </a:solidFill>
                          <a:latin typeface="Cambria Math" panose="02040503050406030204" pitchFamily="18" charset="0"/>
                        </a:rPr>
                        <m:t>𝑛</m:t>
                      </m:r>
                    </m:oMath>
                  </m:oMathPara>
                </a14:m>
                <a:endParaRPr lang="en-US" dirty="0">
                  <a:solidFill>
                    <a:srgbClr val="C00000"/>
                  </a:solidFill>
                </a:endParaRPr>
              </a:p>
            </p:txBody>
          </p:sp>
        </mc:Choice>
        <mc:Fallback xmlns="">
          <p:sp>
            <p:nvSpPr>
              <p:cNvPr id="12" name="Rectangle 11">
                <a:extLst>
                  <a:ext uri="{FF2B5EF4-FFF2-40B4-BE49-F238E27FC236}">
                    <a16:creationId xmlns:a16="http://schemas.microsoft.com/office/drawing/2014/main" id="{E4964515-E984-474F-BDF9-110412973156}"/>
                  </a:ext>
                </a:extLst>
              </p:cNvPr>
              <p:cNvSpPr>
                <a:spLocks noRot="1" noChangeAspect="1" noMove="1" noResize="1" noEditPoints="1" noAdjustHandles="1" noChangeArrowheads="1" noChangeShapeType="1" noTextEdit="1"/>
              </p:cNvSpPr>
              <p:nvPr/>
            </p:nvSpPr>
            <p:spPr>
              <a:xfrm>
                <a:off x="305260" y="3156778"/>
                <a:ext cx="374590" cy="369332"/>
              </a:xfrm>
              <a:prstGeom prst="rect">
                <a:avLst/>
              </a:prstGeom>
              <a:blipFill>
                <a:blip r:embed="rId7"/>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48817804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rgbClr val="C00000"/>
                </a:solidFill>
              </a:rPr>
              <a:t>Subspace Embedding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p:txBody>
              <a:bodyPr>
                <a:normAutofit/>
              </a:bodyPr>
              <a:lstStyle/>
              <a:p>
                <a:pPr>
                  <a:buClr>
                    <a:schemeClr val="tx1"/>
                  </a:buClr>
                </a:pPr>
                <a:r>
                  <a:rPr lang="en-US" sz="3200" dirty="0">
                    <a:solidFill>
                      <a:srgbClr val="00B050"/>
                    </a:solidFill>
                  </a:rPr>
                  <a:t>Subspace embedding</a:t>
                </a:r>
                <a:r>
                  <a:rPr lang="en-US" sz="3200" dirty="0"/>
                  <a:t>: Given </a:t>
                </a:r>
                <a14:m>
                  <m:oMath xmlns:m="http://schemas.openxmlformats.org/officeDocument/2006/math">
                    <m:r>
                      <a:rPr lang="en-US" sz="3200" i="1">
                        <a:solidFill>
                          <a:srgbClr val="C00000"/>
                        </a:solidFill>
                        <a:latin typeface="Cambria Math" panose="02040503050406030204" pitchFamily="18" charset="0"/>
                      </a:rPr>
                      <m:t>𝜀</m:t>
                    </m:r>
                    <m:r>
                      <a:rPr lang="en-US" sz="3200" i="1">
                        <a:solidFill>
                          <a:srgbClr val="C00000"/>
                        </a:solidFill>
                        <a:latin typeface="Cambria Math" panose="02040503050406030204" pitchFamily="18" charset="0"/>
                      </a:rPr>
                      <m:t>&gt;0</m:t>
                    </m:r>
                  </m:oMath>
                </a14:m>
                <a:r>
                  <a:rPr lang="en-US" sz="3200" dirty="0"/>
                  <a:t> and </a:t>
                </a:r>
                <a14:m>
                  <m:oMath xmlns:m="http://schemas.openxmlformats.org/officeDocument/2006/math">
                    <m:r>
                      <a:rPr lang="en-US" sz="3200" i="1">
                        <a:solidFill>
                          <a:srgbClr val="C00000"/>
                        </a:solidFill>
                        <a:latin typeface="Cambria Math" panose="02040503050406030204" pitchFamily="18" charset="0"/>
                      </a:rPr>
                      <m:t>𝐴</m:t>
                    </m:r>
                    <m:r>
                      <a:rPr lang="en-US" sz="3200" i="1">
                        <a:solidFill>
                          <a:srgbClr val="C00000"/>
                        </a:solidFill>
                        <a:latin typeface="Cambria Math" panose="02040503050406030204" pitchFamily="18" charset="0"/>
                      </a:rPr>
                      <m:t>∈</m:t>
                    </m:r>
                    <m:sSup>
                      <m:sSupPr>
                        <m:ctrlPr>
                          <a:rPr lang="en-US" sz="3200" i="1">
                            <a:solidFill>
                              <a:srgbClr val="C00000"/>
                            </a:solidFill>
                            <a:latin typeface="Cambria Math" panose="02040503050406030204" pitchFamily="18" charset="0"/>
                          </a:rPr>
                        </m:ctrlPr>
                      </m:sSupPr>
                      <m:e>
                        <m:r>
                          <a:rPr lang="en-US" sz="3200" i="1">
                            <a:solidFill>
                              <a:srgbClr val="C00000"/>
                            </a:solidFill>
                            <a:latin typeface="Cambria Math" panose="02040503050406030204" pitchFamily="18" charset="0"/>
                          </a:rPr>
                          <m:t>𝑅</m:t>
                        </m:r>
                      </m:e>
                      <m:sup>
                        <m:r>
                          <a:rPr lang="en-US" sz="3200" i="1">
                            <a:solidFill>
                              <a:srgbClr val="C00000"/>
                            </a:solidFill>
                            <a:latin typeface="Cambria Math" panose="02040503050406030204" pitchFamily="18" charset="0"/>
                          </a:rPr>
                          <m:t>𝑛</m:t>
                        </m:r>
                        <m:r>
                          <a:rPr lang="en-US" sz="3200" i="1">
                            <a:solidFill>
                              <a:srgbClr val="C00000"/>
                            </a:solidFill>
                            <a:latin typeface="Cambria Math" panose="02040503050406030204" pitchFamily="18" charset="0"/>
                          </a:rPr>
                          <m:t>×</m:t>
                        </m:r>
                        <m:r>
                          <a:rPr lang="en-US" sz="3200" i="1">
                            <a:solidFill>
                              <a:srgbClr val="C00000"/>
                            </a:solidFill>
                            <a:latin typeface="Cambria Math" panose="02040503050406030204" pitchFamily="18" charset="0"/>
                          </a:rPr>
                          <m:t>𝑑</m:t>
                        </m:r>
                      </m:sup>
                    </m:sSup>
                  </m:oMath>
                </a14:m>
                <a:r>
                  <a:rPr lang="en-US" sz="3200" dirty="0"/>
                  <a:t>, find matrix </a:t>
                </a:r>
                <a14:m>
                  <m:oMath xmlns:m="http://schemas.openxmlformats.org/officeDocument/2006/math">
                    <m:r>
                      <a:rPr lang="en-US" sz="3200" i="1">
                        <a:solidFill>
                          <a:srgbClr val="C00000"/>
                        </a:solidFill>
                        <a:latin typeface="Cambria Math" panose="02040503050406030204" pitchFamily="18" charset="0"/>
                      </a:rPr>
                      <m:t>𝑀</m:t>
                    </m:r>
                    <m:r>
                      <a:rPr lang="en-US" sz="3200" i="1">
                        <a:solidFill>
                          <a:srgbClr val="C00000"/>
                        </a:solidFill>
                        <a:latin typeface="Cambria Math" panose="02040503050406030204" pitchFamily="18" charset="0"/>
                      </a:rPr>
                      <m:t>∈</m:t>
                    </m:r>
                    <m:sSup>
                      <m:sSupPr>
                        <m:ctrlPr>
                          <a:rPr lang="en-US" sz="3200" i="1">
                            <a:solidFill>
                              <a:srgbClr val="C00000"/>
                            </a:solidFill>
                            <a:latin typeface="Cambria Math" panose="02040503050406030204" pitchFamily="18" charset="0"/>
                          </a:rPr>
                        </m:ctrlPr>
                      </m:sSupPr>
                      <m:e>
                        <m:r>
                          <a:rPr lang="en-US" sz="3200" i="1">
                            <a:solidFill>
                              <a:srgbClr val="C00000"/>
                            </a:solidFill>
                            <a:latin typeface="Cambria Math" panose="02040503050406030204" pitchFamily="18" charset="0"/>
                          </a:rPr>
                          <m:t>𝑅</m:t>
                        </m:r>
                      </m:e>
                      <m:sup>
                        <m:r>
                          <a:rPr lang="en-US" sz="3200" i="1">
                            <a:solidFill>
                              <a:srgbClr val="C00000"/>
                            </a:solidFill>
                            <a:latin typeface="Cambria Math" panose="02040503050406030204" pitchFamily="18" charset="0"/>
                          </a:rPr>
                          <m:t>𝑚</m:t>
                        </m:r>
                        <m:r>
                          <a:rPr lang="en-US" sz="3200" i="1">
                            <a:solidFill>
                              <a:srgbClr val="C00000"/>
                            </a:solidFill>
                            <a:latin typeface="Cambria Math" panose="02040503050406030204" pitchFamily="18" charset="0"/>
                          </a:rPr>
                          <m:t>×</m:t>
                        </m:r>
                        <m:r>
                          <a:rPr lang="en-US" sz="3200" i="1">
                            <a:solidFill>
                              <a:srgbClr val="C00000"/>
                            </a:solidFill>
                            <a:latin typeface="Cambria Math" panose="02040503050406030204" pitchFamily="18" charset="0"/>
                          </a:rPr>
                          <m:t>𝑑</m:t>
                        </m:r>
                      </m:sup>
                    </m:sSup>
                  </m:oMath>
                </a14:m>
                <a:r>
                  <a:rPr lang="en-US" sz="3200" dirty="0"/>
                  <a:t> with </a:t>
                </a:r>
                <a14:m>
                  <m:oMath xmlns:m="http://schemas.openxmlformats.org/officeDocument/2006/math">
                    <m:r>
                      <a:rPr lang="en-US" sz="3200" i="1">
                        <a:solidFill>
                          <a:srgbClr val="C00000"/>
                        </a:solidFill>
                        <a:latin typeface="Cambria Math" panose="02040503050406030204" pitchFamily="18" charset="0"/>
                      </a:rPr>
                      <m:t>𝑚</m:t>
                    </m:r>
                    <m:r>
                      <a:rPr lang="en-US" sz="3200" i="1">
                        <a:solidFill>
                          <a:srgbClr val="C00000"/>
                        </a:solidFill>
                        <a:latin typeface="Cambria Math" panose="02040503050406030204" pitchFamily="18" charset="0"/>
                      </a:rPr>
                      <m:t>≪</m:t>
                    </m:r>
                    <m:r>
                      <a:rPr lang="en-US" sz="3200" i="1">
                        <a:solidFill>
                          <a:srgbClr val="C00000"/>
                        </a:solidFill>
                        <a:latin typeface="Cambria Math" panose="02040503050406030204" pitchFamily="18" charset="0"/>
                      </a:rPr>
                      <m:t>𝑛</m:t>
                    </m:r>
                  </m:oMath>
                </a14:m>
                <a:r>
                  <a:rPr lang="en-US" sz="3200" dirty="0"/>
                  <a:t>, such that for </a:t>
                </a:r>
                <a:r>
                  <a:rPr lang="en-US" sz="3200" i="1" dirty="0">
                    <a:solidFill>
                      <a:srgbClr val="7030A0"/>
                    </a:solidFill>
                  </a:rPr>
                  <a:t>every</a:t>
                </a:r>
                <a:r>
                  <a:rPr lang="en-US" sz="3200" i="1" dirty="0"/>
                  <a:t> </a:t>
                </a:r>
                <a14:m>
                  <m:oMath xmlns:m="http://schemas.openxmlformats.org/officeDocument/2006/math">
                    <m:r>
                      <a:rPr lang="en-US" sz="3200" i="1">
                        <a:solidFill>
                          <a:srgbClr val="C00000"/>
                        </a:solidFill>
                        <a:latin typeface="Cambria Math" panose="02040503050406030204" pitchFamily="18" charset="0"/>
                      </a:rPr>
                      <m:t>𝑥</m:t>
                    </m:r>
                    <m:r>
                      <a:rPr lang="en-US" sz="3200" i="1">
                        <a:solidFill>
                          <a:srgbClr val="C00000"/>
                        </a:solidFill>
                        <a:latin typeface="Cambria Math" panose="02040503050406030204" pitchFamily="18" charset="0"/>
                      </a:rPr>
                      <m:t>∈</m:t>
                    </m:r>
                    <m:sSup>
                      <m:sSupPr>
                        <m:ctrlPr>
                          <a:rPr lang="en-US" sz="3200" i="1">
                            <a:solidFill>
                              <a:srgbClr val="C00000"/>
                            </a:solidFill>
                            <a:latin typeface="Cambria Math" panose="02040503050406030204" pitchFamily="18" charset="0"/>
                          </a:rPr>
                        </m:ctrlPr>
                      </m:sSupPr>
                      <m:e>
                        <m:r>
                          <a:rPr lang="en-US" sz="3200" i="1">
                            <a:solidFill>
                              <a:srgbClr val="C00000"/>
                            </a:solidFill>
                            <a:latin typeface="Cambria Math" panose="02040503050406030204" pitchFamily="18" charset="0"/>
                          </a:rPr>
                          <m:t>ℝ</m:t>
                        </m:r>
                      </m:e>
                      <m:sup>
                        <m:r>
                          <a:rPr lang="en-US" sz="3200" i="1">
                            <a:solidFill>
                              <a:srgbClr val="C00000"/>
                            </a:solidFill>
                            <a:latin typeface="Cambria Math" panose="02040503050406030204" pitchFamily="18" charset="0"/>
                          </a:rPr>
                          <m:t>𝑑</m:t>
                        </m:r>
                      </m:sup>
                    </m:sSup>
                  </m:oMath>
                </a14:m>
                <a:r>
                  <a:rPr lang="en-US" sz="3200" dirty="0"/>
                  <a:t>,</a:t>
                </a:r>
              </a:p>
              <a:p>
                <a:pPr>
                  <a:buClr>
                    <a:schemeClr val="tx1"/>
                  </a:buClr>
                </a:pPr>
                <a:endParaRPr lang="en-US" sz="3200" dirty="0"/>
              </a:p>
              <a:p>
                <a:pPr>
                  <a:buClr>
                    <a:schemeClr val="tx1"/>
                  </a:buClr>
                </a:pPr>
                <a:endParaRPr lang="en-US" sz="3200" dirty="0"/>
              </a:p>
              <a:p>
                <a:pPr>
                  <a:buClr>
                    <a:schemeClr val="tx1"/>
                  </a:buClr>
                </a:pPr>
                <a:r>
                  <a:rPr lang="en-US" sz="3200" dirty="0">
                    <a:solidFill>
                      <a:srgbClr val="00B050"/>
                    </a:solidFill>
                  </a:rPr>
                  <a:t>Question</a:t>
                </a:r>
                <a:r>
                  <a:rPr lang="en-US" sz="3200" dirty="0"/>
                  <a:t>: For a </a:t>
                </a:r>
                <a:r>
                  <a:rPr lang="en-US" sz="3200" i="1" dirty="0">
                    <a:solidFill>
                      <a:srgbClr val="7030A0"/>
                    </a:solidFill>
                  </a:rPr>
                  <a:t>fixed </a:t>
                </a:r>
                <a14:m>
                  <m:oMath xmlns:m="http://schemas.openxmlformats.org/officeDocument/2006/math">
                    <m:r>
                      <a:rPr lang="en-US" sz="3200" i="1" smtClean="0">
                        <a:solidFill>
                          <a:srgbClr val="C00000"/>
                        </a:solidFill>
                        <a:latin typeface="Cambria Math" panose="02040503050406030204" pitchFamily="18" charset="0"/>
                      </a:rPr>
                      <m:t>𝑥</m:t>
                    </m:r>
                    <m:r>
                      <a:rPr lang="en-US" sz="3200" i="1" smtClean="0">
                        <a:solidFill>
                          <a:srgbClr val="C00000"/>
                        </a:solidFill>
                        <a:latin typeface="Cambria Math" panose="02040503050406030204" pitchFamily="18" charset="0"/>
                      </a:rPr>
                      <m:t>∈</m:t>
                    </m:r>
                    <m:sSup>
                      <m:sSupPr>
                        <m:ctrlPr>
                          <a:rPr lang="en-US" sz="3200" i="1">
                            <a:solidFill>
                              <a:srgbClr val="C00000"/>
                            </a:solidFill>
                            <a:latin typeface="Cambria Math" panose="02040503050406030204" pitchFamily="18" charset="0"/>
                          </a:rPr>
                        </m:ctrlPr>
                      </m:sSupPr>
                      <m:e>
                        <m:r>
                          <a:rPr lang="en-US" sz="3200" b="0" i="1" smtClean="0">
                            <a:solidFill>
                              <a:srgbClr val="C00000"/>
                            </a:solidFill>
                            <a:latin typeface="Cambria Math" panose="02040503050406030204" pitchFamily="18" charset="0"/>
                          </a:rPr>
                          <m:t>ℝ</m:t>
                        </m:r>
                      </m:e>
                      <m:sup>
                        <m:r>
                          <a:rPr lang="en-US" sz="3200" i="1">
                            <a:solidFill>
                              <a:srgbClr val="C00000"/>
                            </a:solidFill>
                            <a:latin typeface="Cambria Math" panose="02040503050406030204" pitchFamily="18" charset="0"/>
                          </a:rPr>
                          <m:t>𝑑</m:t>
                        </m:r>
                      </m:sup>
                    </m:sSup>
                  </m:oMath>
                </a14:m>
                <a:r>
                  <a:rPr lang="en-US" sz="3200" dirty="0"/>
                  <a:t>, how would we produce a matrix </a:t>
                </a:r>
                <a14:m>
                  <m:oMath xmlns:m="http://schemas.openxmlformats.org/officeDocument/2006/math">
                    <m:r>
                      <a:rPr lang="en-US" sz="3200" i="1">
                        <a:solidFill>
                          <a:srgbClr val="C00000"/>
                        </a:solidFill>
                        <a:latin typeface="Cambria Math" panose="02040503050406030204" pitchFamily="18" charset="0"/>
                      </a:rPr>
                      <m:t>𝑀</m:t>
                    </m:r>
                  </m:oMath>
                </a14:m>
                <a:r>
                  <a:rPr lang="en-US" sz="3200" dirty="0"/>
                  <a:t> such that</a:t>
                </a:r>
                <a:r>
                  <a:rPr lang="en-US" sz="3200" dirty="0">
                    <a:solidFill>
                      <a:srgbClr val="C00000"/>
                    </a:solidFill>
                  </a:rPr>
                  <a:t> </a:t>
                </a:r>
                <a14:m>
                  <m:oMath xmlns:m="http://schemas.openxmlformats.org/officeDocument/2006/math">
                    <m:sSubSup>
                      <m:sSubSupPr>
                        <m:ctrlPr>
                          <a:rPr lang="en-US" sz="3200" i="1">
                            <a:solidFill>
                              <a:srgbClr val="C00000"/>
                            </a:solidFill>
                            <a:latin typeface="Cambria Math" panose="02040503050406030204" pitchFamily="18" charset="0"/>
                          </a:rPr>
                        </m:ctrlPr>
                      </m:sSubSupPr>
                      <m:e>
                        <m:d>
                          <m:dPr>
                            <m:begChr m:val="‖"/>
                            <m:endChr m:val="‖"/>
                            <m:ctrlPr>
                              <a:rPr lang="en-US" sz="3200" i="1">
                                <a:solidFill>
                                  <a:srgbClr val="C00000"/>
                                </a:solidFill>
                                <a:latin typeface="Cambria Math" panose="02040503050406030204" pitchFamily="18" charset="0"/>
                              </a:rPr>
                            </m:ctrlPr>
                          </m:dPr>
                          <m:e>
                            <m:r>
                              <a:rPr lang="en-US" sz="3200" i="1">
                                <a:solidFill>
                                  <a:srgbClr val="C00000"/>
                                </a:solidFill>
                                <a:latin typeface="Cambria Math" panose="02040503050406030204" pitchFamily="18" charset="0"/>
                              </a:rPr>
                              <m:t>𝑀𝑥</m:t>
                            </m:r>
                          </m:e>
                        </m:d>
                      </m:e>
                      <m:sub>
                        <m:r>
                          <a:rPr lang="en-US" sz="3200" i="1">
                            <a:solidFill>
                              <a:srgbClr val="C00000"/>
                            </a:solidFill>
                            <a:latin typeface="Cambria Math" panose="02040503050406030204" pitchFamily="18" charset="0"/>
                          </a:rPr>
                          <m:t>2</m:t>
                        </m:r>
                      </m:sub>
                      <m:sup>
                        <m:r>
                          <a:rPr lang="en-US" sz="3200" i="1">
                            <a:solidFill>
                              <a:srgbClr val="C00000"/>
                            </a:solidFill>
                            <a:latin typeface="Cambria Math" panose="02040503050406030204" pitchFamily="18" charset="0"/>
                          </a:rPr>
                          <m:t>2</m:t>
                        </m:r>
                      </m:sup>
                    </m:sSubSup>
                    <m:r>
                      <a:rPr lang="en-US" sz="3200" b="0" i="1" smtClean="0">
                        <a:solidFill>
                          <a:srgbClr val="C00000"/>
                        </a:solidFill>
                        <a:latin typeface="Cambria Math" panose="02040503050406030204" pitchFamily="18" charset="0"/>
                      </a:rPr>
                      <m:t>≈</m:t>
                    </m:r>
                    <m:sSubSup>
                      <m:sSubSupPr>
                        <m:ctrlPr>
                          <a:rPr lang="en-US" sz="3200" i="1">
                            <a:solidFill>
                              <a:srgbClr val="C00000"/>
                            </a:solidFill>
                            <a:latin typeface="Cambria Math" panose="02040503050406030204" pitchFamily="18" charset="0"/>
                          </a:rPr>
                        </m:ctrlPr>
                      </m:sSubSupPr>
                      <m:e>
                        <m:d>
                          <m:dPr>
                            <m:begChr m:val="‖"/>
                            <m:endChr m:val="‖"/>
                            <m:ctrlPr>
                              <a:rPr lang="en-US" sz="3200" i="1">
                                <a:solidFill>
                                  <a:srgbClr val="C00000"/>
                                </a:solidFill>
                                <a:latin typeface="Cambria Math" panose="02040503050406030204" pitchFamily="18" charset="0"/>
                              </a:rPr>
                            </m:ctrlPr>
                          </m:dPr>
                          <m:e>
                            <m:r>
                              <a:rPr lang="en-US" sz="3200" i="1">
                                <a:solidFill>
                                  <a:srgbClr val="C00000"/>
                                </a:solidFill>
                                <a:latin typeface="Cambria Math" panose="02040503050406030204" pitchFamily="18" charset="0"/>
                              </a:rPr>
                              <m:t>𝐴𝑥</m:t>
                            </m:r>
                          </m:e>
                        </m:d>
                      </m:e>
                      <m:sub>
                        <m:r>
                          <a:rPr lang="en-US" sz="3200" i="1">
                            <a:solidFill>
                              <a:srgbClr val="C00000"/>
                            </a:solidFill>
                            <a:latin typeface="Cambria Math" panose="02040503050406030204" pitchFamily="18" charset="0"/>
                          </a:rPr>
                          <m:t>2</m:t>
                        </m:r>
                      </m:sub>
                      <m:sup>
                        <m:r>
                          <a:rPr lang="en-US" sz="3200" i="1">
                            <a:solidFill>
                              <a:srgbClr val="C00000"/>
                            </a:solidFill>
                            <a:latin typeface="Cambria Math" panose="02040503050406030204" pitchFamily="18" charset="0"/>
                          </a:rPr>
                          <m:t>2</m:t>
                        </m:r>
                      </m:sup>
                    </m:sSubSup>
                  </m:oMath>
                </a14:m>
                <a:r>
                  <a:rPr lang="en-US" sz="3200" dirty="0"/>
                  <a:t>?</a:t>
                </a:r>
              </a:p>
              <a:p>
                <a:pPr>
                  <a:buClr>
                    <a:schemeClr val="tx1"/>
                  </a:buClr>
                </a:pPr>
                <a:endParaRPr lang="en-US" sz="3200" dirty="0"/>
              </a:p>
            </p:txBody>
          </p:sp>
        </mc:Choice>
        <mc:Fallback xmlns="">
          <p:sp>
            <p:nvSpPr>
              <p:cNvPr id="3" name="Content Placeholder 2">
                <a:extLst>
                  <a:ext uri="{FF2B5EF4-FFF2-40B4-BE49-F238E27FC236}">
                    <a16:creationId xmlns:a16="http://schemas.microsoft.com/office/drawing/2014/main" id="{15255D49-9D60-44DD-910D-2EBD0529DEC9}"/>
                  </a:ext>
                </a:extLst>
              </p:cNvPr>
              <p:cNvSpPr>
                <a:spLocks noGrp="1" noRot="1" noChangeAspect="1" noMove="1" noResize="1" noEditPoints="1" noAdjustHandles="1" noChangeArrowheads="1" noChangeShapeType="1" noTextEdit="1"/>
              </p:cNvSpPr>
              <p:nvPr>
                <p:ph idx="1"/>
              </p:nvPr>
            </p:nvSpPr>
            <p:spPr>
              <a:blipFill>
                <a:blip r:embed="rId3"/>
                <a:stretch>
                  <a:fillRect l="-1333" t="-26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68F973D9-A10D-24AC-7961-010CDC6EB690}"/>
                  </a:ext>
                </a:extLst>
              </p:cNvPr>
              <p:cNvSpPr/>
              <p:nvPr/>
            </p:nvSpPr>
            <p:spPr>
              <a:xfrm>
                <a:off x="2014661" y="2998168"/>
                <a:ext cx="7751103" cy="528991"/>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d>
                        <m:dPr>
                          <m:ctrlPr>
                            <a:rPr lang="en-US" sz="2800" b="0" i="1" smtClean="0">
                              <a:solidFill>
                                <a:srgbClr val="C00000"/>
                              </a:solidFill>
                              <a:latin typeface="Cambria Math" panose="02040503050406030204" pitchFamily="18" charset="0"/>
                            </a:rPr>
                          </m:ctrlPr>
                        </m:dPr>
                        <m:e>
                          <m:r>
                            <a:rPr lang="en-US" sz="2800" b="0" i="1" smtClean="0">
                              <a:solidFill>
                                <a:srgbClr val="C00000"/>
                              </a:solidFill>
                              <a:latin typeface="Cambria Math" panose="02040503050406030204" pitchFamily="18" charset="0"/>
                            </a:rPr>
                            <m:t>1−</m:t>
                          </m:r>
                          <m:r>
                            <a:rPr lang="en-US" sz="2800" b="0" i="1" smtClean="0">
                              <a:solidFill>
                                <a:srgbClr val="C00000"/>
                              </a:solidFill>
                              <a:latin typeface="Cambria Math" panose="02040503050406030204" pitchFamily="18" charset="0"/>
                            </a:rPr>
                            <m:t>𝜀</m:t>
                          </m:r>
                        </m:e>
                      </m:d>
                      <m:sSubSup>
                        <m:sSubSupPr>
                          <m:ctrlPr>
                            <a:rPr lang="en-US" sz="2800" b="0" i="1" smtClean="0">
                              <a:solidFill>
                                <a:srgbClr val="C00000"/>
                              </a:solidFill>
                              <a:latin typeface="Cambria Math" panose="02040503050406030204" pitchFamily="18" charset="0"/>
                            </a:rPr>
                          </m:ctrlPr>
                        </m:sSubSupPr>
                        <m:e>
                          <m:d>
                            <m:dPr>
                              <m:begChr m:val="‖"/>
                              <m:endChr m:val="‖"/>
                              <m:ctrlPr>
                                <a:rPr lang="en-US" sz="2800" b="0" i="1" smtClean="0">
                                  <a:solidFill>
                                    <a:srgbClr val="C00000"/>
                                  </a:solidFill>
                                  <a:latin typeface="Cambria Math" panose="02040503050406030204" pitchFamily="18" charset="0"/>
                                </a:rPr>
                              </m:ctrlPr>
                            </m:dPr>
                            <m:e>
                              <m:r>
                                <a:rPr lang="en-US" sz="2800" b="0" i="1" smtClean="0">
                                  <a:solidFill>
                                    <a:srgbClr val="C00000"/>
                                  </a:solidFill>
                                  <a:latin typeface="Cambria Math" panose="02040503050406030204" pitchFamily="18" charset="0"/>
                                </a:rPr>
                                <m:t>𝐴𝑥</m:t>
                              </m:r>
                            </m:e>
                          </m:d>
                        </m:e>
                        <m:sub>
                          <m:r>
                            <a:rPr lang="en-US" sz="2800" b="0" i="1" smtClean="0">
                              <a:solidFill>
                                <a:srgbClr val="C00000"/>
                              </a:solidFill>
                              <a:latin typeface="Cambria Math" panose="02040503050406030204" pitchFamily="18" charset="0"/>
                            </a:rPr>
                            <m:t>2</m:t>
                          </m:r>
                        </m:sub>
                        <m:sup>
                          <m:r>
                            <a:rPr lang="en-US" sz="2800" b="0" i="1" smtClean="0">
                              <a:solidFill>
                                <a:srgbClr val="C00000"/>
                              </a:solidFill>
                              <a:latin typeface="Cambria Math" panose="02040503050406030204" pitchFamily="18" charset="0"/>
                            </a:rPr>
                            <m:t>2</m:t>
                          </m:r>
                        </m:sup>
                      </m:sSubSup>
                      <m:r>
                        <a:rPr lang="en-US" sz="2800" b="0" i="1" smtClean="0">
                          <a:solidFill>
                            <a:srgbClr val="C00000"/>
                          </a:solidFill>
                          <a:latin typeface="Cambria Math" panose="02040503050406030204" pitchFamily="18" charset="0"/>
                        </a:rPr>
                        <m:t>≤</m:t>
                      </m:r>
                      <m:sSubSup>
                        <m:sSubSupPr>
                          <m:ctrlPr>
                            <a:rPr lang="en-US" sz="2800" b="0" i="1" smtClean="0">
                              <a:solidFill>
                                <a:srgbClr val="C00000"/>
                              </a:solidFill>
                              <a:latin typeface="Cambria Math" panose="02040503050406030204" pitchFamily="18" charset="0"/>
                            </a:rPr>
                          </m:ctrlPr>
                        </m:sSubSupPr>
                        <m:e>
                          <m:d>
                            <m:dPr>
                              <m:begChr m:val="‖"/>
                              <m:endChr m:val="‖"/>
                              <m:ctrlPr>
                                <a:rPr lang="en-US" sz="2800" b="0" i="1" smtClean="0">
                                  <a:solidFill>
                                    <a:srgbClr val="C00000"/>
                                  </a:solidFill>
                                  <a:latin typeface="Cambria Math" panose="02040503050406030204" pitchFamily="18" charset="0"/>
                                </a:rPr>
                              </m:ctrlPr>
                            </m:dPr>
                            <m:e>
                              <m:r>
                                <a:rPr lang="en-US" sz="2800" b="0" i="1" smtClean="0">
                                  <a:solidFill>
                                    <a:srgbClr val="C00000"/>
                                  </a:solidFill>
                                  <a:latin typeface="Cambria Math" panose="02040503050406030204" pitchFamily="18" charset="0"/>
                                </a:rPr>
                                <m:t>𝑀𝑥</m:t>
                              </m:r>
                            </m:e>
                          </m:d>
                        </m:e>
                        <m:sub>
                          <m:r>
                            <a:rPr lang="en-US" sz="2800" b="0" i="1" smtClean="0">
                              <a:solidFill>
                                <a:srgbClr val="C00000"/>
                              </a:solidFill>
                              <a:latin typeface="Cambria Math" panose="02040503050406030204" pitchFamily="18" charset="0"/>
                            </a:rPr>
                            <m:t>2</m:t>
                          </m:r>
                        </m:sub>
                        <m:sup>
                          <m:r>
                            <a:rPr lang="en-US" sz="2800" b="0" i="1" smtClean="0">
                              <a:solidFill>
                                <a:srgbClr val="C00000"/>
                              </a:solidFill>
                              <a:latin typeface="Cambria Math" panose="02040503050406030204" pitchFamily="18" charset="0"/>
                            </a:rPr>
                            <m:t>2</m:t>
                          </m:r>
                        </m:sup>
                      </m:sSubSup>
                      <m:r>
                        <a:rPr lang="en-US" sz="2800" b="0" i="1" smtClean="0">
                          <a:solidFill>
                            <a:srgbClr val="C00000"/>
                          </a:solidFill>
                          <a:latin typeface="Cambria Math" panose="02040503050406030204" pitchFamily="18" charset="0"/>
                        </a:rPr>
                        <m:t>≤</m:t>
                      </m:r>
                      <m:d>
                        <m:dPr>
                          <m:ctrlPr>
                            <a:rPr lang="en-US" sz="2800" b="0" i="1" smtClean="0">
                              <a:solidFill>
                                <a:srgbClr val="C00000"/>
                              </a:solidFill>
                              <a:latin typeface="Cambria Math" panose="02040503050406030204" pitchFamily="18" charset="0"/>
                            </a:rPr>
                          </m:ctrlPr>
                        </m:dPr>
                        <m:e>
                          <m:r>
                            <a:rPr lang="en-US" sz="2800" b="0" i="1" smtClean="0">
                              <a:solidFill>
                                <a:srgbClr val="C00000"/>
                              </a:solidFill>
                              <a:latin typeface="Cambria Math" panose="02040503050406030204" pitchFamily="18" charset="0"/>
                            </a:rPr>
                            <m:t>1+</m:t>
                          </m:r>
                          <m:r>
                            <a:rPr lang="en-US" sz="2800" b="0" i="1" smtClean="0">
                              <a:solidFill>
                                <a:srgbClr val="C00000"/>
                              </a:solidFill>
                              <a:latin typeface="Cambria Math" panose="02040503050406030204" pitchFamily="18" charset="0"/>
                            </a:rPr>
                            <m:t>𝜀</m:t>
                          </m:r>
                        </m:e>
                      </m:d>
                      <m:sSubSup>
                        <m:sSubSupPr>
                          <m:ctrlPr>
                            <a:rPr lang="en-US" sz="2800" b="0" i="1" smtClean="0">
                              <a:solidFill>
                                <a:srgbClr val="C00000"/>
                              </a:solidFill>
                              <a:latin typeface="Cambria Math" panose="02040503050406030204" pitchFamily="18" charset="0"/>
                            </a:rPr>
                          </m:ctrlPr>
                        </m:sSubSupPr>
                        <m:e>
                          <m:d>
                            <m:dPr>
                              <m:begChr m:val="‖"/>
                              <m:endChr m:val="‖"/>
                              <m:ctrlPr>
                                <a:rPr lang="en-US" sz="2800" b="0" i="1" smtClean="0">
                                  <a:solidFill>
                                    <a:srgbClr val="C00000"/>
                                  </a:solidFill>
                                  <a:latin typeface="Cambria Math" panose="02040503050406030204" pitchFamily="18" charset="0"/>
                                </a:rPr>
                              </m:ctrlPr>
                            </m:dPr>
                            <m:e>
                              <m:r>
                                <a:rPr lang="en-US" sz="2800" b="0" i="1" smtClean="0">
                                  <a:solidFill>
                                    <a:srgbClr val="C00000"/>
                                  </a:solidFill>
                                  <a:latin typeface="Cambria Math" panose="02040503050406030204" pitchFamily="18" charset="0"/>
                                </a:rPr>
                                <m:t>𝐴𝑥</m:t>
                              </m:r>
                            </m:e>
                          </m:d>
                        </m:e>
                        <m:sub>
                          <m:r>
                            <a:rPr lang="en-US" sz="2800" b="0" i="1" smtClean="0">
                              <a:solidFill>
                                <a:srgbClr val="C00000"/>
                              </a:solidFill>
                              <a:latin typeface="Cambria Math" panose="02040503050406030204" pitchFamily="18" charset="0"/>
                            </a:rPr>
                            <m:t>2</m:t>
                          </m:r>
                        </m:sub>
                        <m:sup>
                          <m:r>
                            <a:rPr lang="en-US" sz="2800" b="0" i="1" smtClean="0">
                              <a:solidFill>
                                <a:srgbClr val="C00000"/>
                              </a:solidFill>
                              <a:latin typeface="Cambria Math" panose="02040503050406030204" pitchFamily="18" charset="0"/>
                            </a:rPr>
                            <m:t>2</m:t>
                          </m:r>
                        </m:sup>
                      </m:sSubSup>
                    </m:oMath>
                  </m:oMathPara>
                </a14:m>
                <a:endParaRPr lang="en-US" sz="2800" dirty="0"/>
              </a:p>
            </p:txBody>
          </p:sp>
        </mc:Choice>
        <mc:Fallback xmlns="">
          <p:sp>
            <p:nvSpPr>
              <p:cNvPr id="4" name="Rectangle 3">
                <a:extLst>
                  <a:ext uri="{FF2B5EF4-FFF2-40B4-BE49-F238E27FC236}">
                    <a16:creationId xmlns:a16="http://schemas.microsoft.com/office/drawing/2014/main" id="{68F973D9-A10D-24AC-7961-010CDC6EB690}"/>
                  </a:ext>
                </a:extLst>
              </p:cNvPr>
              <p:cNvSpPr>
                <a:spLocks noRot="1" noChangeAspect="1" noMove="1" noResize="1" noEditPoints="1" noAdjustHandles="1" noChangeArrowheads="1" noChangeShapeType="1" noTextEdit="1"/>
              </p:cNvSpPr>
              <p:nvPr/>
            </p:nvSpPr>
            <p:spPr>
              <a:xfrm>
                <a:off x="2014661" y="2998168"/>
                <a:ext cx="7751103" cy="528991"/>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68744002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rgbClr val="C00000"/>
                </a:solidFill>
              </a:rPr>
              <a:t>Leverage Scores</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a:xfrm>
                <a:off x="838200" y="1825625"/>
                <a:ext cx="10515600" cy="1454637"/>
              </a:xfrm>
            </p:spPr>
            <p:txBody>
              <a:bodyPr>
                <a:normAutofit/>
              </a:bodyPr>
              <a:lstStyle/>
              <a:p>
                <a:pPr>
                  <a:buClr>
                    <a:schemeClr val="tx1"/>
                  </a:buClr>
                </a:pPr>
                <a:r>
                  <a:rPr lang="en-US" dirty="0">
                    <a:solidFill>
                      <a:srgbClr val="00B050"/>
                    </a:solidFill>
                  </a:rPr>
                  <a:t>Intuition</a:t>
                </a:r>
                <a:r>
                  <a:rPr lang="en-US" dirty="0"/>
                  <a:t>: how </a:t>
                </a:r>
                <a:r>
                  <a:rPr lang="en-US" i="1" dirty="0">
                    <a:solidFill>
                      <a:srgbClr val="7030A0"/>
                    </a:solidFill>
                  </a:rPr>
                  <a:t>unique</a:t>
                </a:r>
                <a:r>
                  <a:rPr lang="en-US" dirty="0"/>
                  <a:t> a row is (recall importance sampling)</a:t>
                </a:r>
              </a:p>
              <a:p>
                <a14:m>
                  <m:oMath xmlns:m="http://schemas.openxmlformats.org/officeDocument/2006/math">
                    <m:r>
                      <a:rPr lang="en-US" b="0" i="1" smtClean="0">
                        <a:solidFill>
                          <a:schemeClr val="tx1"/>
                        </a:solidFill>
                        <a:latin typeface="Cambria Math" panose="02040503050406030204" pitchFamily="18" charset="0"/>
                      </a:rPr>
                      <m:t> </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ℓ</m:t>
                        </m:r>
                      </m:e>
                      <m:sub>
                        <m:r>
                          <a:rPr lang="en-US" i="1">
                            <a:solidFill>
                              <a:srgbClr val="C00000"/>
                            </a:solidFill>
                            <a:latin typeface="Cambria Math" panose="02040503050406030204" pitchFamily="18" charset="0"/>
                          </a:rPr>
                          <m:t>𝑖</m:t>
                        </m:r>
                      </m:sub>
                    </m:sSub>
                    <m:r>
                      <a:rPr lang="en-US" i="1">
                        <a:solidFill>
                          <a:srgbClr val="C00000"/>
                        </a:solidFill>
                        <a:latin typeface="Cambria Math" panose="02040503050406030204" pitchFamily="18" charset="0"/>
                      </a:rPr>
                      <m:t>=</m:t>
                    </m:r>
                    <m:func>
                      <m:funcPr>
                        <m:ctrlPr>
                          <a:rPr lang="en-US" i="1">
                            <a:solidFill>
                              <a:srgbClr val="C00000"/>
                            </a:solidFill>
                            <a:latin typeface="Cambria Math" panose="02040503050406030204" pitchFamily="18" charset="0"/>
                          </a:rPr>
                        </m:ctrlPr>
                      </m:funcPr>
                      <m:fName>
                        <m:r>
                          <m:rPr>
                            <m:sty m:val="p"/>
                          </m:rPr>
                          <a:rPr lang="en-US">
                            <a:solidFill>
                              <a:srgbClr val="C00000"/>
                            </a:solidFill>
                            <a:latin typeface="Cambria Math" panose="02040503050406030204" pitchFamily="18" charset="0"/>
                          </a:rPr>
                          <m:t>max</m:t>
                        </m:r>
                      </m:fName>
                      <m:e>
                        <m:f>
                          <m:fPr>
                            <m:ctrlPr>
                              <a:rPr lang="en-US" i="1">
                                <a:solidFill>
                                  <a:srgbClr val="C00000"/>
                                </a:solidFill>
                                <a:latin typeface="Cambria Math" panose="02040503050406030204" pitchFamily="18" charset="0"/>
                              </a:rPr>
                            </m:ctrlPr>
                          </m:fPr>
                          <m:num>
                            <m:sSup>
                              <m:sSupPr>
                                <m:ctrlPr>
                                  <a:rPr lang="en-US" i="1">
                                    <a:solidFill>
                                      <a:srgbClr val="C00000"/>
                                    </a:solidFill>
                                    <a:latin typeface="Cambria Math" panose="02040503050406030204" pitchFamily="18" charset="0"/>
                                  </a:rPr>
                                </m:ctrlPr>
                              </m:sSupPr>
                              <m:e>
                                <m:d>
                                  <m:dPr>
                                    <m:begChr m:val="⟨"/>
                                    <m:endChr m:val="⟩"/>
                                    <m:ctrlPr>
                                      <a:rPr lang="en-US" i="1">
                                        <a:solidFill>
                                          <a:srgbClr val="C00000"/>
                                        </a:solidFill>
                                        <a:latin typeface="Cambria Math" panose="02040503050406030204" pitchFamily="18" charset="0"/>
                                      </a:rPr>
                                    </m:ctrlPr>
                                  </m:dPr>
                                  <m:e>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𝑎</m:t>
                                        </m:r>
                                      </m:e>
                                      <m:sub>
                                        <m:r>
                                          <a:rPr lang="en-US" i="1">
                                            <a:solidFill>
                                              <a:srgbClr val="C00000"/>
                                            </a:solidFill>
                                            <a:latin typeface="Cambria Math" panose="02040503050406030204" pitchFamily="18" charset="0"/>
                                          </a:rPr>
                                          <m:t>𝑖</m:t>
                                        </m:r>
                                      </m:sub>
                                    </m:sSub>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𝑥</m:t>
                                    </m:r>
                                  </m:e>
                                </m:d>
                              </m:e>
                              <m:sup>
                                <m:r>
                                  <a:rPr lang="en-US" i="1">
                                    <a:solidFill>
                                      <a:srgbClr val="C00000"/>
                                    </a:solidFill>
                                    <a:latin typeface="Cambria Math" panose="02040503050406030204" pitchFamily="18" charset="0"/>
                                  </a:rPr>
                                  <m:t>2</m:t>
                                </m:r>
                              </m:sup>
                            </m:sSup>
                          </m:num>
                          <m:den>
                            <m:sSubSup>
                              <m:sSubSupPr>
                                <m:ctrlPr>
                                  <a:rPr lang="en-US" i="1">
                                    <a:solidFill>
                                      <a:srgbClr val="C00000"/>
                                    </a:solidFill>
                                    <a:latin typeface="Cambria Math" panose="02040503050406030204" pitchFamily="18" charset="0"/>
                                  </a:rPr>
                                </m:ctrlPr>
                              </m:sSubSupPr>
                              <m:e>
                                <m:d>
                                  <m:dPr>
                                    <m:begChr m:val="‖"/>
                                    <m:endChr m:val="‖"/>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𝐴𝑥</m:t>
                                    </m:r>
                                  </m:e>
                                </m:d>
                              </m:e>
                              <m:sub>
                                <m:r>
                                  <a:rPr lang="en-US" i="1">
                                    <a:solidFill>
                                      <a:srgbClr val="C00000"/>
                                    </a:solidFill>
                                    <a:latin typeface="Cambria Math" panose="02040503050406030204" pitchFamily="18" charset="0"/>
                                  </a:rPr>
                                  <m:t>2</m:t>
                                </m:r>
                              </m:sub>
                              <m:sup>
                                <m:r>
                                  <a:rPr lang="en-US" i="1">
                                    <a:solidFill>
                                      <a:srgbClr val="C00000"/>
                                    </a:solidFill>
                                    <a:latin typeface="Cambria Math" panose="02040503050406030204" pitchFamily="18" charset="0"/>
                                  </a:rPr>
                                  <m:t>2</m:t>
                                </m:r>
                              </m:sup>
                            </m:sSubSup>
                          </m:den>
                        </m:f>
                      </m:e>
                    </m:func>
                  </m:oMath>
                </a14:m>
                <a:r>
                  <a:rPr lang="en-US" dirty="0"/>
                  <a:t> are the </a:t>
                </a:r>
                <a:r>
                  <a:rPr lang="en-US" i="1" dirty="0">
                    <a:solidFill>
                      <a:srgbClr val="00B050"/>
                    </a:solidFill>
                  </a:rPr>
                  <a:t>leverage scores</a:t>
                </a:r>
                <a:r>
                  <a:rPr lang="en-US" dirty="0">
                    <a:solidFill>
                      <a:srgbClr val="00B050"/>
                    </a:solidFill>
                  </a:rPr>
                  <a:t> </a:t>
                </a:r>
                <a:r>
                  <a:rPr lang="en-US" dirty="0"/>
                  <a:t>of </a:t>
                </a:r>
                <a14:m>
                  <m:oMath xmlns:m="http://schemas.openxmlformats.org/officeDocument/2006/math">
                    <m:r>
                      <a:rPr lang="en-US" b="0" i="1" smtClean="0">
                        <a:solidFill>
                          <a:srgbClr val="C00000"/>
                        </a:solidFill>
                        <a:latin typeface="Cambria Math" panose="02040503050406030204" pitchFamily="18" charset="0"/>
                      </a:rPr>
                      <m:t>𝐴</m:t>
                    </m:r>
                  </m:oMath>
                </a14:m>
                <a:r>
                  <a:rPr lang="en-US" dirty="0"/>
                  <a:t> (in this case of row </a:t>
                </a:r>
                <a14:m>
                  <m:oMath xmlns:m="http://schemas.openxmlformats.org/officeDocument/2006/math">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𝑎</m:t>
                        </m:r>
                      </m:e>
                      <m:sub>
                        <m:r>
                          <a:rPr lang="en-US" b="0" i="1" smtClean="0">
                            <a:solidFill>
                              <a:srgbClr val="C00000"/>
                            </a:solidFill>
                            <a:latin typeface="Cambria Math" panose="02040503050406030204" pitchFamily="18" charset="0"/>
                          </a:rPr>
                          <m:t>𝑖</m:t>
                        </m:r>
                      </m:sub>
                    </m:sSub>
                  </m:oMath>
                </a14:m>
                <a:r>
                  <a:rPr lang="en-US" dirty="0"/>
                  <a:t> )</a:t>
                </a:r>
              </a:p>
            </p:txBody>
          </p:sp>
        </mc:Choice>
        <mc:Fallback xmlns="">
          <p:sp>
            <p:nvSpPr>
              <p:cNvPr id="3" name="Content Placeholder 2">
                <a:extLst>
                  <a:ext uri="{FF2B5EF4-FFF2-40B4-BE49-F238E27FC236}">
                    <a16:creationId xmlns:a16="http://schemas.microsoft.com/office/drawing/2014/main" id="{15255D49-9D60-44DD-910D-2EBD0529DEC9}"/>
                  </a:ext>
                </a:extLst>
              </p:cNvPr>
              <p:cNvSpPr>
                <a:spLocks noGrp="1" noRot="1" noChangeAspect="1" noMove="1" noResize="1" noEditPoints="1" noAdjustHandles="1" noChangeArrowheads="1" noChangeShapeType="1" noTextEdit="1"/>
              </p:cNvSpPr>
              <p:nvPr>
                <p:ph idx="1"/>
              </p:nvPr>
            </p:nvSpPr>
            <p:spPr>
              <a:xfrm>
                <a:off x="838200" y="1825625"/>
                <a:ext cx="10515600" cy="1454637"/>
              </a:xfrm>
              <a:blipFill>
                <a:blip r:embed="rId2"/>
                <a:stretch>
                  <a:fillRect l="-1043" t="-6695"/>
                </a:stretch>
              </a:blipFill>
            </p:spPr>
            <p:txBody>
              <a:bodyPr/>
              <a:lstStyle/>
              <a:p>
                <a:r>
                  <a:rPr lang="en-US">
                    <a:noFill/>
                  </a:rPr>
                  <a:t> </a:t>
                </a:r>
              </a:p>
            </p:txBody>
          </p:sp>
        </mc:Fallback>
      </mc:AlternateContent>
      <p:sp>
        <p:nvSpPr>
          <p:cNvPr id="6" name="Rectangle 5">
            <a:extLst>
              <a:ext uri="{FF2B5EF4-FFF2-40B4-BE49-F238E27FC236}">
                <a16:creationId xmlns:a16="http://schemas.microsoft.com/office/drawing/2014/main" id="{ADE29DC0-5F55-4C0F-9250-42464CEC0C31}"/>
              </a:ext>
            </a:extLst>
          </p:cNvPr>
          <p:cNvSpPr/>
          <p:nvPr/>
        </p:nvSpPr>
        <p:spPr>
          <a:xfrm>
            <a:off x="4842217" y="1825625"/>
            <a:ext cx="5700815" cy="584775"/>
          </a:xfrm>
          <a:prstGeom prst="rect">
            <a:avLst/>
          </a:prstGeom>
        </p:spPr>
        <p:txBody>
          <a:bodyPr wrap="square">
            <a:spAutoFit/>
          </a:bodyPr>
          <a:lstStyle/>
          <a:p>
            <a:pPr marL="457200" indent="-457200">
              <a:buFont typeface="Wingdings" panose="05000000000000000000" pitchFamily="2" charset="2"/>
              <a:buChar char="v"/>
            </a:pPr>
            <a:endParaRPr lang="en-US" sz="3200" dirty="0"/>
          </a:p>
        </p:txBody>
      </p:sp>
      <p:sp>
        <p:nvSpPr>
          <p:cNvPr id="11" name="Content Placeholder 2">
            <a:extLst>
              <a:ext uri="{FF2B5EF4-FFF2-40B4-BE49-F238E27FC236}">
                <a16:creationId xmlns:a16="http://schemas.microsoft.com/office/drawing/2014/main" id="{A12F5C8E-D8B7-41FD-90D0-E09DFD78C63A}"/>
              </a:ext>
            </a:extLst>
          </p:cNvPr>
          <p:cNvSpPr txBox="1">
            <a:spLocks/>
          </p:cNvSpPr>
          <p:nvPr/>
        </p:nvSpPr>
        <p:spPr>
          <a:xfrm>
            <a:off x="1160461" y="3429000"/>
            <a:ext cx="830899" cy="10312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1  0</a:t>
            </a:r>
          </a:p>
          <a:p>
            <a:pPr marL="0" indent="0">
              <a:buFont typeface="Arial" panose="020B0604020202020204" pitchFamily="34" charset="0"/>
              <a:buNone/>
            </a:pPr>
            <a:r>
              <a:rPr lang="en-US" dirty="0"/>
              <a:t>1  1</a:t>
            </a:r>
          </a:p>
        </p:txBody>
      </p:sp>
      <p:sp>
        <p:nvSpPr>
          <p:cNvPr id="12" name="Rectangle 11">
            <a:extLst>
              <a:ext uri="{FF2B5EF4-FFF2-40B4-BE49-F238E27FC236}">
                <a16:creationId xmlns:a16="http://schemas.microsoft.com/office/drawing/2014/main" id="{30F5A66E-06E2-49EC-B1D6-6A0DD09DADFE}"/>
              </a:ext>
            </a:extLst>
          </p:cNvPr>
          <p:cNvSpPr/>
          <p:nvPr/>
        </p:nvSpPr>
        <p:spPr>
          <a:xfrm>
            <a:off x="1035596" y="3280262"/>
            <a:ext cx="955764" cy="1179978"/>
          </a:xfrm>
          <a:prstGeom prst="rect">
            <a:avLst/>
          </a:prstGeom>
          <a:noFill/>
          <a:ln w="571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 name="Content Placeholder 2">
                <a:extLst>
                  <a:ext uri="{FF2B5EF4-FFF2-40B4-BE49-F238E27FC236}">
                    <a16:creationId xmlns:a16="http://schemas.microsoft.com/office/drawing/2014/main" id="{0685B05D-1BFE-4096-A89B-DAE623BE9A30}"/>
                  </a:ext>
                </a:extLst>
              </p:cNvPr>
              <p:cNvSpPr txBox="1">
                <a:spLocks/>
              </p:cNvSpPr>
              <p:nvPr/>
            </p:nvSpPr>
            <p:spPr>
              <a:xfrm>
                <a:off x="3346176" y="3280263"/>
                <a:ext cx="7137400" cy="12917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 Take </a:t>
                </a:r>
                <a14:m>
                  <m:oMath xmlns:m="http://schemas.openxmlformats.org/officeDocument/2006/math">
                    <m:r>
                      <a:rPr lang="en-US" b="0" i="1" smtClean="0">
                        <a:solidFill>
                          <a:srgbClr val="C00000"/>
                        </a:solidFill>
                        <a:latin typeface="Cambria Math" panose="02040503050406030204" pitchFamily="18" charset="0"/>
                      </a:rPr>
                      <m:t>𝑥</m:t>
                    </m:r>
                    <m:r>
                      <a:rPr lang="en-US"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(1  −1)</m:t>
                    </m:r>
                  </m:oMath>
                </a14:m>
                <a:r>
                  <a:rPr lang="en-US" dirty="0"/>
                  <a:t> to see that </a:t>
                </a:r>
                <a14:m>
                  <m:oMath xmlns:m="http://schemas.openxmlformats.org/officeDocument/2006/math">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ℓ</m:t>
                        </m:r>
                      </m:e>
                      <m:sub>
                        <m:r>
                          <a:rPr lang="en-US" b="0" i="1" smtClean="0">
                            <a:solidFill>
                              <a:srgbClr val="C00000"/>
                            </a:solidFill>
                            <a:latin typeface="Cambria Math" panose="02040503050406030204" pitchFamily="18" charset="0"/>
                          </a:rPr>
                          <m:t>1</m:t>
                        </m:r>
                      </m:sub>
                    </m:sSub>
                    <m:r>
                      <a:rPr lang="en-US" i="1">
                        <a:solidFill>
                          <a:srgbClr val="C00000"/>
                        </a:solidFill>
                        <a:latin typeface="Cambria Math" panose="02040503050406030204" pitchFamily="18" charset="0"/>
                      </a:rPr>
                      <m:t>=</m:t>
                    </m:r>
                    <m:r>
                      <a:rPr lang="en-US" b="0" i="0" smtClean="0">
                        <a:solidFill>
                          <a:srgbClr val="C00000"/>
                        </a:solidFill>
                        <a:latin typeface="Cambria Math" panose="02040503050406030204" pitchFamily="18" charset="0"/>
                      </a:rPr>
                      <m:t>1</m:t>
                    </m:r>
                  </m:oMath>
                </a14:m>
                <a:endParaRPr lang="en-US" b="0" dirty="0">
                  <a:solidFill>
                    <a:srgbClr val="C00000"/>
                  </a:solidFill>
                </a:endParaRPr>
              </a:p>
              <a:p>
                <a:r>
                  <a:rPr lang="en-US" dirty="0"/>
                  <a:t> Take </a:t>
                </a:r>
                <a14:m>
                  <m:oMath xmlns:m="http://schemas.openxmlformats.org/officeDocument/2006/math">
                    <m:r>
                      <a:rPr lang="en-US" i="1">
                        <a:solidFill>
                          <a:srgbClr val="C00000"/>
                        </a:solidFill>
                        <a:latin typeface="Cambria Math" panose="02040503050406030204" pitchFamily="18" charset="0"/>
                      </a:rPr>
                      <m:t>𝑥</m:t>
                    </m:r>
                    <m:r>
                      <a:rPr lang="en-US" i="1">
                        <a:solidFill>
                          <a:srgbClr val="C00000"/>
                        </a:solidFill>
                        <a:latin typeface="Cambria Math" panose="02040503050406030204" pitchFamily="18" charset="0"/>
                      </a:rPr>
                      <m:t>=(0  1)</m:t>
                    </m:r>
                  </m:oMath>
                </a14:m>
                <a:r>
                  <a:rPr lang="en-US" dirty="0"/>
                  <a:t> to see that </a:t>
                </a:r>
                <a14:m>
                  <m:oMath xmlns:m="http://schemas.openxmlformats.org/officeDocument/2006/math">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ℓ</m:t>
                        </m:r>
                      </m:e>
                      <m:sub>
                        <m:r>
                          <a:rPr lang="en-US" b="0" i="1" smtClean="0">
                            <a:solidFill>
                              <a:srgbClr val="C00000"/>
                            </a:solidFill>
                            <a:latin typeface="Cambria Math" panose="02040503050406030204" pitchFamily="18" charset="0"/>
                          </a:rPr>
                          <m:t>2</m:t>
                        </m:r>
                      </m:sub>
                    </m:sSub>
                    <m:r>
                      <a:rPr lang="en-US" i="1">
                        <a:solidFill>
                          <a:srgbClr val="C00000"/>
                        </a:solidFill>
                        <a:latin typeface="Cambria Math" panose="02040503050406030204" pitchFamily="18" charset="0"/>
                      </a:rPr>
                      <m:t>=</m:t>
                    </m:r>
                    <m:r>
                      <a:rPr lang="en-US">
                        <a:solidFill>
                          <a:srgbClr val="C00000"/>
                        </a:solidFill>
                        <a:latin typeface="Cambria Math" panose="02040503050406030204" pitchFamily="18" charset="0"/>
                      </a:rPr>
                      <m:t>1</m:t>
                    </m:r>
                  </m:oMath>
                </a14:m>
                <a:endParaRPr lang="en-US" dirty="0"/>
              </a:p>
            </p:txBody>
          </p:sp>
        </mc:Choice>
        <mc:Fallback xmlns="">
          <p:sp>
            <p:nvSpPr>
              <p:cNvPr id="13" name="Content Placeholder 2">
                <a:extLst>
                  <a:ext uri="{FF2B5EF4-FFF2-40B4-BE49-F238E27FC236}">
                    <a16:creationId xmlns:a16="http://schemas.microsoft.com/office/drawing/2014/main" id="{0685B05D-1BFE-4096-A89B-DAE623BE9A30}"/>
                  </a:ext>
                </a:extLst>
              </p:cNvPr>
              <p:cNvSpPr txBox="1">
                <a:spLocks noRot="1" noChangeAspect="1" noMove="1" noResize="1" noEditPoints="1" noAdjustHandles="1" noChangeArrowheads="1" noChangeShapeType="1" noTextEdit="1"/>
              </p:cNvSpPr>
              <p:nvPr/>
            </p:nvSpPr>
            <p:spPr>
              <a:xfrm>
                <a:off x="3346176" y="3280263"/>
                <a:ext cx="7137400" cy="1291738"/>
              </a:xfrm>
              <a:prstGeom prst="rect">
                <a:avLst/>
              </a:prstGeom>
              <a:blipFill>
                <a:blip r:embed="rId3"/>
                <a:stretch>
                  <a:fillRect l="-1537" t="-75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10284613-2762-4D9C-ABEE-FF9494F9B140}"/>
                  </a:ext>
                </a:extLst>
              </p:cNvPr>
              <p:cNvSpPr/>
              <p:nvPr/>
            </p:nvSpPr>
            <p:spPr>
              <a:xfrm>
                <a:off x="838200" y="4741397"/>
                <a:ext cx="8747760" cy="545599"/>
              </a:xfrm>
              <a:prstGeom prst="rect">
                <a:avLst/>
              </a:prstGeom>
            </p:spPr>
            <p:txBody>
              <a:bodyPr wrap="square">
                <a:spAutoFit/>
              </a:bodyPr>
              <a:lstStyle/>
              <a:p>
                <a:pPr marL="457200" indent="-457200">
                  <a:buFont typeface="Arial" panose="020B0604020202020204" pitchFamily="34" charset="0"/>
                  <a:buChar char="•"/>
                </a:pPr>
                <a14:m>
                  <m:oMath xmlns:m="http://schemas.openxmlformats.org/officeDocument/2006/math">
                    <m:r>
                      <a:rPr lang="en-US" sz="2800" i="1" smtClean="0">
                        <a:latin typeface="Cambria Math" panose="02040503050406030204" pitchFamily="18" charset="0"/>
                      </a:rPr>
                      <m:t> </m:t>
                    </m:r>
                    <m:sSub>
                      <m:sSubPr>
                        <m:ctrlPr>
                          <a:rPr lang="en-US" sz="2800" i="1">
                            <a:solidFill>
                              <a:srgbClr val="C00000"/>
                            </a:solidFill>
                            <a:latin typeface="Cambria Math" panose="02040503050406030204" pitchFamily="18" charset="0"/>
                          </a:rPr>
                        </m:ctrlPr>
                      </m:sSubPr>
                      <m:e>
                        <m:r>
                          <a:rPr lang="en-US" sz="2800" i="1">
                            <a:solidFill>
                              <a:srgbClr val="C00000"/>
                            </a:solidFill>
                            <a:latin typeface="Cambria Math" panose="02040503050406030204" pitchFamily="18" charset="0"/>
                          </a:rPr>
                          <m:t>ℓ</m:t>
                        </m:r>
                      </m:e>
                      <m:sub>
                        <m:r>
                          <a:rPr lang="en-US" sz="2800" i="1">
                            <a:solidFill>
                              <a:srgbClr val="C00000"/>
                            </a:solidFill>
                            <a:latin typeface="Cambria Math" panose="02040503050406030204" pitchFamily="18" charset="0"/>
                          </a:rPr>
                          <m:t>𝑖</m:t>
                        </m:r>
                      </m:sub>
                    </m:sSub>
                    <m:r>
                      <a:rPr lang="en-US" sz="2800" i="1">
                        <a:solidFill>
                          <a:srgbClr val="C00000"/>
                        </a:solidFill>
                        <a:latin typeface="Cambria Math" panose="02040503050406030204" pitchFamily="18" charset="0"/>
                      </a:rPr>
                      <m:t>=</m:t>
                    </m:r>
                    <m:sSub>
                      <m:sSubPr>
                        <m:ctrlPr>
                          <a:rPr lang="en-US" sz="2800" i="1">
                            <a:solidFill>
                              <a:srgbClr val="C00000"/>
                            </a:solidFill>
                            <a:latin typeface="Cambria Math" panose="02040503050406030204" pitchFamily="18" charset="0"/>
                          </a:rPr>
                        </m:ctrlPr>
                      </m:sSubPr>
                      <m:e>
                        <m:r>
                          <a:rPr lang="en-US" sz="2800" i="1">
                            <a:solidFill>
                              <a:srgbClr val="C00000"/>
                            </a:solidFill>
                            <a:latin typeface="Cambria Math" panose="02040503050406030204" pitchFamily="18" charset="0"/>
                          </a:rPr>
                          <m:t>𝑎</m:t>
                        </m:r>
                      </m:e>
                      <m:sub>
                        <m:r>
                          <a:rPr lang="en-US" sz="2800" i="1">
                            <a:solidFill>
                              <a:srgbClr val="C00000"/>
                            </a:solidFill>
                            <a:latin typeface="Cambria Math" panose="02040503050406030204" pitchFamily="18" charset="0"/>
                          </a:rPr>
                          <m:t>𝑖</m:t>
                        </m:r>
                      </m:sub>
                    </m:sSub>
                    <m:sSup>
                      <m:sSupPr>
                        <m:ctrlPr>
                          <a:rPr lang="en-US" sz="2800" i="1">
                            <a:solidFill>
                              <a:srgbClr val="C00000"/>
                            </a:solidFill>
                            <a:latin typeface="Cambria Math" panose="02040503050406030204" pitchFamily="18" charset="0"/>
                          </a:rPr>
                        </m:ctrlPr>
                      </m:sSupPr>
                      <m:e>
                        <m:d>
                          <m:dPr>
                            <m:ctrlPr>
                              <a:rPr lang="en-US" sz="2800" i="1">
                                <a:solidFill>
                                  <a:srgbClr val="C00000"/>
                                </a:solidFill>
                                <a:latin typeface="Cambria Math" panose="02040503050406030204" pitchFamily="18" charset="0"/>
                              </a:rPr>
                            </m:ctrlPr>
                          </m:dPr>
                          <m:e>
                            <m:sSup>
                              <m:sSupPr>
                                <m:ctrlPr>
                                  <a:rPr lang="en-US" sz="2800" i="1">
                                    <a:solidFill>
                                      <a:srgbClr val="C00000"/>
                                    </a:solidFill>
                                    <a:latin typeface="Cambria Math" panose="02040503050406030204" pitchFamily="18" charset="0"/>
                                  </a:rPr>
                                </m:ctrlPr>
                              </m:sSupPr>
                              <m:e>
                                <m:r>
                                  <a:rPr lang="en-US" sz="2800" i="1">
                                    <a:solidFill>
                                      <a:srgbClr val="C00000"/>
                                    </a:solidFill>
                                    <a:latin typeface="Cambria Math" panose="02040503050406030204" pitchFamily="18" charset="0"/>
                                  </a:rPr>
                                  <m:t>𝐴</m:t>
                                </m:r>
                              </m:e>
                              <m:sup>
                                <m:r>
                                  <a:rPr lang="en-US" sz="2800" i="1">
                                    <a:solidFill>
                                      <a:srgbClr val="C00000"/>
                                    </a:solidFill>
                                    <a:latin typeface="Cambria Math" panose="02040503050406030204" pitchFamily="18" charset="0"/>
                                  </a:rPr>
                                  <m:t>⊤</m:t>
                                </m:r>
                              </m:sup>
                            </m:sSup>
                            <m:r>
                              <a:rPr lang="en-US" sz="2800" i="1">
                                <a:solidFill>
                                  <a:srgbClr val="C00000"/>
                                </a:solidFill>
                                <a:latin typeface="Cambria Math" panose="02040503050406030204" pitchFamily="18" charset="0"/>
                              </a:rPr>
                              <m:t>𝐴</m:t>
                            </m:r>
                          </m:e>
                        </m:d>
                      </m:e>
                      <m:sup>
                        <m:r>
                          <a:rPr lang="en-US" sz="2800" i="1">
                            <a:solidFill>
                              <a:srgbClr val="C00000"/>
                            </a:solidFill>
                            <a:latin typeface="Cambria Math" panose="02040503050406030204" pitchFamily="18" charset="0"/>
                          </a:rPr>
                          <m:t>−1</m:t>
                        </m:r>
                      </m:sup>
                    </m:sSup>
                    <m:sSubSup>
                      <m:sSubSupPr>
                        <m:ctrlPr>
                          <a:rPr lang="en-US" sz="2800" i="1" smtClean="0">
                            <a:solidFill>
                              <a:srgbClr val="C00000"/>
                            </a:solidFill>
                            <a:latin typeface="Cambria Math" panose="02040503050406030204" pitchFamily="18" charset="0"/>
                          </a:rPr>
                        </m:ctrlPr>
                      </m:sSubSupPr>
                      <m:e>
                        <m:r>
                          <a:rPr lang="en-US" sz="2800" i="1">
                            <a:solidFill>
                              <a:srgbClr val="C00000"/>
                            </a:solidFill>
                            <a:latin typeface="Cambria Math" panose="02040503050406030204" pitchFamily="18" charset="0"/>
                          </a:rPr>
                          <m:t>𝑎</m:t>
                        </m:r>
                      </m:e>
                      <m:sub>
                        <m:r>
                          <a:rPr lang="en-US" sz="2800" i="1">
                            <a:solidFill>
                              <a:srgbClr val="C00000"/>
                            </a:solidFill>
                            <a:latin typeface="Cambria Math" panose="02040503050406030204" pitchFamily="18" charset="0"/>
                          </a:rPr>
                          <m:t>𝑖</m:t>
                        </m:r>
                      </m:sub>
                      <m:sup>
                        <m:r>
                          <a:rPr lang="en-US" sz="2800" i="1">
                            <a:solidFill>
                              <a:srgbClr val="C00000"/>
                            </a:solidFill>
                            <a:latin typeface="Cambria Math" panose="02040503050406030204" pitchFamily="18" charset="0"/>
                          </a:rPr>
                          <m:t>⊤</m:t>
                        </m:r>
                      </m:sup>
                    </m:sSubSup>
                  </m:oMath>
                </a14:m>
                <a:r>
                  <a:rPr lang="en-US" sz="2800" i="1" dirty="0">
                    <a:latin typeface="Cambria Math" panose="02040503050406030204" pitchFamily="18" charset="0"/>
                  </a:rPr>
                  <a:t>,  </a:t>
                </a:r>
                <a14:m>
                  <m:oMath xmlns:m="http://schemas.openxmlformats.org/officeDocument/2006/math">
                    <m:r>
                      <a:rPr lang="en-US" sz="2800" b="0" i="1" smtClean="0">
                        <a:solidFill>
                          <a:srgbClr val="C00000"/>
                        </a:solidFill>
                        <a:latin typeface="Cambria Math" panose="02040503050406030204" pitchFamily="18" charset="0"/>
                      </a:rPr>
                      <m:t> </m:t>
                    </m:r>
                    <m:sSub>
                      <m:sSubPr>
                        <m:ctrlPr>
                          <a:rPr lang="en-US" sz="2800" i="1">
                            <a:solidFill>
                              <a:srgbClr val="C00000"/>
                            </a:solidFill>
                            <a:latin typeface="Cambria Math" panose="02040503050406030204" pitchFamily="18" charset="0"/>
                          </a:rPr>
                        </m:ctrlPr>
                      </m:sSubPr>
                      <m:e>
                        <m:r>
                          <a:rPr lang="en-US" sz="2800" i="1">
                            <a:solidFill>
                              <a:srgbClr val="C00000"/>
                            </a:solidFill>
                            <a:latin typeface="Cambria Math" panose="02040503050406030204" pitchFamily="18" charset="0"/>
                          </a:rPr>
                          <m:t>∑ℓ</m:t>
                        </m:r>
                      </m:e>
                      <m:sub>
                        <m:r>
                          <a:rPr lang="en-US" sz="2800" i="1">
                            <a:solidFill>
                              <a:srgbClr val="C00000"/>
                            </a:solidFill>
                            <a:latin typeface="Cambria Math" panose="02040503050406030204" pitchFamily="18" charset="0"/>
                          </a:rPr>
                          <m:t>𝑖</m:t>
                        </m:r>
                      </m:sub>
                    </m:sSub>
                    <m:r>
                      <a:rPr lang="en-US" sz="2800" i="1">
                        <a:solidFill>
                          <a:srgbClr val="C00000"/>
                        </a:solidFill>
                        <a:latin typeface="Cambria Math" panose="02040503050406030204" pitchFamily="18" charset="0"/>
                      </a:rPr>
                      <m:t>=</m:t>
                    </m:r>
                    <m:r>
                      <a:rPr lang="en-US" sz="2800" b="0" i="1" smtClean="0">
                        <a:solidFill>
                          <a:srgbClr val="C00000"/>
                        </a:solidFill>
                        <a:latin typeface="Cambria Math" panose="02040503050406030204" pitchFamily="18" charset="0"/>
                      </a:rPr>
                      <m:t>𝑑</m:t>
                    </m:r>
                  </m:oMath>
                </a14:m>
                <a:endParaRPr lang="en-US" sz="2800" dirty="0"/>
              </a:p>
            </p:txBody>
          </p:sp>
        </mc:Choice>
        <mc:Fallback xmlns="">
          <p:sp>
            <p:nvSpPr>
              <p:cNvPr id="4" name="Rectangle 3">
                <a:extLst>
                  <a:ext uri="{FF2B5EF4-FFF2-40B4-BE49-F238E27FC236}">
                    <a16:creationId xmlns:a16="http://schemas.microsoft.com/office/drawing/2014/main" id="{10284613-2762-4D9C-ABEE-FF9494F9B140}"/>
                  </a:ext>
                </a:extLst>
              </p:cNvPr>
              <p:cNvSpPr>
                <a:spLocks noRot="1" noChangeAspect="1" noMove="1" noResize="1" noEditPoints="1" noAdjustHandles="1" noChangeArrowheads="1" noChangeShapeType="1" noTextEdit="1"/>
              </p:cNvSpPr>
              <p:nvPr/>
            </p:nvSpPr>
            <p:spPr>
              <a:xfrm>
                <a:off x="838200" y="4741397"/>
                <a:ext cx="8747760" cy="545599"/>
              </a:xfrm>
              <a:prstGeom prst="rect">
                <a:avLst/>
              </a:prstGeom>
              <a:blipFill>
                <a:blip r:embed="rId4"/>
                <a:stretch>
                  <a:fillRect t="-11236" b="-28090"/>
                </a:stretch>
              </a:blipFill>
            </p:spPr>
            <p:txBody>
              <a:bodyPr/>
              <a:lstStyle/>
              <a:p>
                <a:r>
                  <a:rPr lang="en-US">
                    <a:noFill/>
                  </a:rPr>
                  <a:t> </a:t>
                </a:r>
              </a:p>
            </p:txBody>
          </p:sp>
        </mc:Fallback>
      </mc:AlternateContent>
      <p:sp>
        <p:nvSpPr>
          <p:cNvPr id="14" name="Rectangle 13">
            <a:extLst>
              <a:ext uri="{FF2B5EF4-FFF2-40B4-BE49-F238E27FC236}">
                <a16:creationId xmlns:a16="http://schemas.microsoft.com/office/drawing/2014/main" id="{A2C6FDC5-9D7A-473F-94F3-314DDF53F4B2}"/>
              </a:ext>
            </a:extLst>
          </p:cNvPr>
          <p:cNvSpPr/>
          <p:nvPr/>
        </p:nvSpPr>
        <p:spPr>
          <a:xfrm>
            <a:off x="6464349" y="4460240"/>
            <a:ext cx="2067907" cy="2219205"/>
          </a:xfrm>
          <a:prstGeom prst="rect">
            <a:avLst/>
          </a:prstGeom>
          <a:noFill/>
          <a:ln w="571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431033BA-0E27-4088-8087-E3359DE04A0E}"/>
                  </a:ext>
                </a:extLst>
              </p:cNvPr>
              <p:cNvSpPr/>
              <p:nvPr/>
            </p:nvSpPr>
            <p:spPr>
              <a:xfrm>
                <a:off x="7309942" y="4863571"/>
                <a:ext cx="541367"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i="1" smtClean="0">
                          <a:solidFill>
                            <a:srgbClr val="C00000"/>
                          </a:solidFill>
                          <a:latin typeface="Cambria Math" panose="02040503050406030204" pitchFamily="18" charset="0"/>
                        </a:rPr>
                        <m:t>𝐴</m:t>
                      </m:r>
                    </m:oMath>
                  </m:oMathPara>
                </a14:m>
                <a:endParaRPr lang="en-US" dirty="0">
                  <a:solidFill>
                    <a:srgbClr val="C00000"/>
                  </a:solidFill>
                </a:endParaRPr>
              </a:p>
            </p:txBody>
          </p:sp>
        </mc:Choice>
        <mc:Fallback xmlns="">
          <p:sp>
            <p:nvSpPr>
              <p:cNvPr id="15" name="Rectangle 14">
                <a:extLst>
                  <a:ext uri="{FF2B5EF4-FFF2-40B4-BE49-F238E27FC236}">
                    <a16:creationId xmlns:a16="http://schemas.microsoft.com/office/drawing/2014/main" id="{431033BA-0E27-4088-8087-E3359DE04A0E}"/>
                  </a:ext>
                </a:extLst>
              </p:cNvPr>
              <p:cNvSpPr>
                <a:spLocks noRot="1" noChangeAspect="1" noMove="1" noResize="1" noEditPoints="1" noAdjustHandles="1" noChangeArrowheads="1" noChangeShapeType="1" noTextEdit="1"/>
              </p:cNvSpPr>
              <p:nvPr/>
            </p:nvSpPr>
            <p:spPr>
              <a:xfrm>
                <a:off x="7309942" y="4863571"/>
                <a:ext cx="541367" cy="584775"/>
              </a:xfrm>
              <a:prstGeom prst="rect">
                <a:avLst/>
              </a:prstGeom>
              <a:blipFill>
                <a:blip r:embed="rId5"/>
                <a:stretch>
                  <a:fillRect/>
                </a:stretch>
              </a:blipFill>
            </p:spPr>
            <p:txBody>
              <a:bodyPr/>
              <a:lstStyle/>
              <a:p>
                <a:r>
                  <a:rPr lang="en-US">
                    <a:noFill/>
                  </a:rPr>
                  <a:t> </a:t>
                </a:r>
              </a:p>
            </p:txBody>
          </p:sp>
        </mc:Fallback>
      </mc:AlternateContent>
      <p:sp>
        <p:nvSpPr>
          <p:cNvPr id="16" name="Rectangle 15">
            <a:extLst>
              <a:ext uri="{FF2B5EF4-FFF2-40B4-BE49-F238E27FC236}">
                <a16:creationId xmlns:a16="http://schemas.microsoft.com/office/drawing/2014/main" id="{EAB99DEF-C71F-4B2E-98CF-1C9ED3B97B1B}"/>
              </a:ext>
            </a:extLst>
          </p:cNvPr>
          <p:cNvSpPr/>
          <p:nvPr/>
        </p:nvSpPr>
        <p:spPr>
          <a:xfrm>
            <a:off x="6464349" y="5766872"/>
            <a:ext cx="2067907" cy="397302"/>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F69AACE4-2015-4991-A968-0A6B86CCE79B}"/>
                  </a:ext>
                </a:extLst>
              </p:cNvPr>
              <p:cNvSpPr/>
              <p:nvPr/>
            </p:nvSpPr>
            <p:spPr>
              <a:xfrm>
                <a:off x="7327191" y="5702509"/>
                <a:ext cx="524118"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𝑎</m:t>
                          </m:r>
                        </m:e>
                        <m:sub>
                          <m:r>
                            <a:rPr lang="en-US" sz="2400" b="0" i="1" smtClean="0">
                              <a:solidFill>
                                <a:srgbClr val="C00000"/>
                              </a:solidFill>
                              <a:latin typeface="Cambria Math" panose="02040503050406030204" pitchFamily="18" charset="0"/>
                            </a:rPr>
                            <m:t>𝑖</m:t>
                          </m:r>
                        </m:sub>
                      </m:sSub>
                    </m:oMath>
                  </m:oMathPara>
                </a14:m>
                <a:endParaRPr lang="en-US" sz="2400" dirty="0">
                  <a:solidFill>
                    <a:srgbClr val="C00000"/>
                  </a:solidFill>
                </a:endParaRPr>
              </a:p>
            </p:txBody>
          </p:sp>
        </mc:Choice>
        <mc:Fallback xmlns="">
          <p:sp>
            <p:nvSpPr>
              <p:cNvPr id="17" name="Rectangle 16">
                <a:extLst>
                  <a:ext uri="{FF2B5EF4-FFF2-40B4-BE49-F238E27FC236}">
                    <a16:creationId xmlns:a16="http://schemas.microsoft.com/office/drawing/2014/main" id="{F69AACE4-2015-4991-A968-0A6B86CCE79B}"/>
                  </a:ext>
                </a:extLst>
              </p:cNvPr>
              <p:cNvSpPr>
                <a:spLocks noRot="1" noChangeAspect="1" noMove="1" noResize="1" noEditPoints="1" noAdjustHandles="1" noChangeArrowheads="1" noChangeShapeType="1" noTextEdit="1"/>
              </p:cNvSpPr>
              <p:nvPr/>
            </p:nvSpPr>
            <p:spPr>
              <a:xfrm>
                <a:off x="7327191" y="5702509"/>
                <a:ext cx="524118" cy="461665"/>
              </a:xfrm>
              <a:prstGeom prst="rect">
                <a:avLst/>
              </a:prstGeom>
              <a:blipFill>
                <a:blip r:embed="rId6"/>
                <a:stretch>
                  <a:fillRect b="-2632"/>
                </a:stretch>
              </a:blipFill>
            </p:spPr>
            <p:txBody>
              <a:bodyPr/>
              <a:lstStyle/>
              <a:p>
                <a:r>
                  <a:rPr lang="en-US">
                    <a:noFill/>
                  </a:rPr>
                  <a:t> </a:t>
                </a:r>
              </a:p>
            </p:txBody>
          </p:sp>
        </mc:Fallback>
      </mc:AlternateContent>
    </p:spTree>
    <p:extLst>
      <p:ext uri="{BB962C8B-B14F-4D97-AF65-F5344CB8AC3E}">
        <p14:creationId xmlns:p14="http://schemas.microsoft.com/office/powerpoint/2010/main" val="194471214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6317F70-4CA1-46E7-7020-06AA71798920}"/>
              </a:ext>
            </a:extLst>
          </p:cNvPr>
          <p:cNvPicPr>
            <a:picLocks noChangeAspect="1"/>
          </p:cNvPicPr>
          <p:nvPr/>
        </p:nvPicPr>
        <p:blipFill>
          <a:blip r:embed="rId2"/>
          <a:stretch>
            <a:fillRect/>
          </a:stretch>
        </p:blipFill>
        <p:spPr>
          <a:xfrm>
            <a:off x="434252" y="2577297"/>
            <a:ext cx="11531505" cy="3795958"/>
          </a:xfrm>
          <a:prstGeom prst="rect">
            <a:avLst/>
          </a:prstGeom>
        </p:spPr>
      </p:pic>
      <p:pic>
        <p:nvPicPr>
          <p:cNvPr id="9" name="Picture 8">
            <a:extLst>
              <a:ext uri="{FF2B5EF4-FFF2-40B4-BE49-F238E27FC236}">
                <a16:creationId xmlns:a16="http://schemas.microsoft.com/office/drawing/2014/main" id="{64AF2E66-9F02-BB6F-F96F-3BAC1F28C6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25448" y="663854"/>
            <a:ext cx="2171700" cy="2105025"/>
          </a:xfrm>
          <a:prstGeom prst="rect">
            <a:avLst/>
          </a:prstGeom>
        </p:spPr>
      </p:pic>
      <p:sp>
        <p:nvSpPr>
          <p:cNvPr id="11" name="TextBox 10">
            <a:extLst>
              <a:ext uri="{FF2B5EF4-FFF2-40B4-BE49-F238E27FC236}">
                <a16:creationId xmlns:a16="http://schemas.microsoft.com/office/drawing/2014/main" id="{4A9DA869-16BB-67DE-522C-FCC43E9EB789}"/>
              </a:ext>
            </a:extLst>
          </p:cNvPr>
          <p:cNvSpPr txBox="1"/>
          <p:nvPr/>
        </p:nvSpPr>
        <p:spPr>
          <a:xfrm>
            <a:off x="434252" y="1131591"/>
            <a:ext cx="2366097" cy="646331"/>
          </a:xfrm>
          <a:prstGeom prst="rect">
            <a:avLst/>
          </a:prstGeom>
          <a:noFill/>
        </p:spPr>
        <p:txBody>
          <a:bodyPr wrap="none" rtlCol="0">
            <a:spAutoFit/>
          </a:bodyPr>
          <a:lstStyle/>
          <a:p>
            <a:r>
              <a:rPr lang="en-US" sz="3600" dirty="0">
                <a:solidFill>
                  <a:srgbClr val="C00000"/>
                </a:solidFill>
              </a:rPr>
              <a:t>census.gov</a:t>
            </a:r>
            <a:r>
              <a:rPr lang="en-US" sz="3600" dirty="0"/>
              <a:t>:</a:t>
            </a:r>
          </a:p>
        </p:txBody>
      </p:sp>
      <p:sp>
        <p:nvSpPr>
          <p:cNvPr id="2" name="Rectangle 1">
            <a:extLst>
              <a:ext uri="{FF2B5EF4-FFF2-40B4-BE49-F238E27FC236}">
                <a16:creationId xmlns:a16="http://schemas.microsoft.com/office/drawing/2014/main" id="{BEA4DCC4-52FB-CA79-A6FD-6094B8E5560A}"/>
              </a:ext>
            </a:extLst>
          </p:cNvPr>
          <p:cNvSpPr/>
          <p:nvPr/>
        </p:nvSpPr>
        <p:spPr>
          <a:xfrm>
            <a:off x="226243" y="4551903"/>
            <a:ext cx="11739514" cy="55203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8469510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rgbClr val="C00000"/>
                </a:solidFill>
              </a:rPr>
              <a:t>Private Data Analysis</a:t>
            </a:r>
          </a:p>
        </p:txBody>
      </p:sp>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a:xfrm>
            <a:off x="838200" y="4404117"/>
            <a:ext cx="11066929" cy="2088755"/>
          </a:xfrm>
        </p:spPr>
        <p:txBody>
          <a:bodyPr>
            <a:normAutofit/>
          </a:bodyPr>
          <a:lstStyle/>
          <a:p>
            <a:pPr>
              <a:buClr>
                <a:schemeClr val="tx1"/>
              </a:buClr>
            </a:pPr>
            <a:r>
              <a:rPr lang="en-US" sz="3200" dirty="0"/>
              <a:t>Analysis of medical datasets to predict possible issues</a:t>
            </a:r>
          </a:p>
          <a:p>
            <a:pPr>
              <a:buClr>
                <a:schemeClr val="tx1"/>
              </a:buClr>
            </a:pPr>
            <a:r>
              <a:rPr lang="en-US" sz="3200" dirty="0"/>
              <a:t>Pattern detection for social networks or epidemic spread</a:t>
            </a:r>
          </a:p>
          <a:p>
            <a:pPr>
              <a:buClr>
                <a:schemeClr val="tx1"/>
              </a:buClr>
            </a:pPr>
            <a:r>
              <a:rPr lang="en-US" sz="3200" dirty="0"/>
              <a:t>US Census information for apportionment</a:t>
            </a:r>
          </a:p>
        </p:txBody>
      </p:sp>
      <p:pic>
        <p:nvPicPr>
          <p:cNvPr id="1028" name="Picture 4" descr="51,700+ Database Illustrations, Royalty-Free Vector Graphics &amp; Clip Art -  iStock | Data icon, Big data, Infographic">
            <a:extLst>
              <a:ext uri="{FF2B5EF4-FFF2-40B4-BE49-F238E27FC236}">
                <a16:creationId xmlns:a16="http://schemas.microsoft.com/office/drawing/2014/main" id="{CED05864-259D-7712-1D15-03813D33DA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33820" y="1757074"/>
            <a:ext cx="2143125" cy="2143125"/>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a:extLst>
              <a:ext uri="{FF2B5EF4-FFF2-40B4-BE49-F238E27FC236}">
                <a16:creationId xmlns:a16="http://schemas.microsoft.com/office/drawing/2014/main" id="{1B4B03DF-E90A-F1F2-3701-2C4AAB6286AD}"/>
              </a:ext>
            </a:extLst>
          </p:cNvPr>
          <p:cNvCxnSpPr/>
          <p:nvPr/>
        </p:nvCxnSpPr>
        <p:spPr>
          <a:xfrm>
            <a:off x="5436066" y="2793534"/>
            <a:ext cx="1518407" cy="0"/>
          </a:xfrm>
          <a:prstGeom prst="straightConnector1">
            <a:avLst/>
          </a:prstGeom>
          <a:ln w="762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030" name="Picture 6" descr="detective-clipart-detective_clipart | Walnut Creek Library Foundation">
            <a:extLst>
              <a:ext uri="{FF2B5EF4-FFF2-40B4-BE49-F238E27FC236}">
                <a16:creationId xmlns:a16="http://schemas.microsoft.com/office/drawing/2014/main" id="{D812CC9F-9DBD-1C79-9C08-FCF0F92EC35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26257" y="1633248"/>
            <a:ext cx="1905000" cy="239077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EF37C412-E016-188D-C53E-3744A9CE2ECD}"/>
              </a:ext>
            </a:extLst>
          </p:cNvPr>
          <p:cNvSpPr txBox="1"/>
          <p:nvPr/>
        </p:nvSpPr>
        <p:spPr>
          <a:xfrm>
            <a:off x="455070" y="2626523"/>
            <a:ext cx="2413932" cy="461665"/>
          </a:xfrm>
          <a:prstGeom prst="rect">
            <a:avLst/>
          </a:prstGeom>
          <a:noFill/>
        </p:spPr>
        <p:txBody>
          <a:bodyPr wrap="square">
            <a:spAutoFit/>
          </a:bodyPr>
          <a:lstStyle/>
          <a:p>
            <a:r>
              <a:rPr lang="en-US" sz="2400" dirty="0"/>
              <a:t>Sensitive dataset</a:t>
            </a:r>
          </a:p>
        </p:txBody>
      </p:sp>
      <p:sp>
        <p:nvSpPr>
          <p:cNvPr id="8" name="TextBox 7">
            <a:extLst>
              <a:ext uri="{FF2B5EF4-FFF2-40B4-BE49-F238E27FC236}">
                <a16:creationId xmlns:a16="http://schemas.microsoft.com/office/drawing/2014/main" id="{2145379F-2887-798A-9376-ED41968A029E}"/>
              </a:ext>
            </a:extLst>
          </p:cNvPr>
          <p:cNvSpPr txBox="1"/>
          <p:nvPr/>
        </p:nvSpPr>
        <p:spPr>
          <a:xfrm>
            <a:off x="10321921" y="2626523"/>
            <a:ext cx="1170996" cy="461665"/>
          </a:xfrm>
          <a:prstGeom prst="rect">
            <a:avLst/>
          </a:prstGeom>
          <a:noFill/>
        </p:spPr>
        <p:txBody>
          <a:bodyPr wrap="square">
            <a:spAutoFit/>
          </a:bodyPr>
          <a:lstStyle/>
          <a:p>
            <a:r>
              <a:rPr lang="en-US" sz="2400" dirty="0"/>
              <a:t>Analyst</a:t>
            </a:r>
          </a:p>
        </p:txBody>
      </p:sp>
    </p:spTree>
    <p:extLst>
      <p:ext uri="{BB962C8B-B14F-4D97-AF65-F5344CB8AC3E}">
        <p14:creationId xmlns:p14="http://schemas.microsoft.com/office/powerpoint/2010/main" val="254196450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rgbClr val="C00000"/>
                </a:solidFill>
              </a:rPr>
              <a:t>Anonymization</a:t>
            </a:r>
          </a:p>
        </p:txBody>
      </p:sp>
      <p:pic>
        <p:nvPicPr>
          <p:cNvPr id="1028" name="Picture 4" descr="51,700+ Database Illustrations, Royalty-Free Vector Graphics &amp; Clip Art -  iStock | Data icon, Big data, Infographic">
            <a:extLst>
              <a:ext uri="{FF2B5EF4-FFF2-40B4-BE49-F238E27FC236}">
                <a16:creationId xmlns:a16="http://schemas.microsoft.com/office/drawing/2014/main" id="{CED05864-259D-7712-1D15-03813D33DA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33820" y="1757074"/>
            <a:ext cx="2143125" cy="2143125"/>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a:extLst>
              <a:ext uri="{FF2B5EF4-FFF2-40B4-BE49-F238E27FC236}">
                <a16:creationId xmlns:a16="http://schemas.microsoft.com/office/drawing/2014/main" id="{1B4B03DF-E90A-F1F2-3701-2C4AAB6286AD}"/>
              </a:ext>
            </a:extLst>
          </p:cNvPr>
          <p:cNvCxnSpPr/>
          <p:nvPr/>
        </p:nvCxnSpPr>
        <p:spPr>
          <a:xfrm>
            <a:off x="5436066" y="2793534"/>
            <a:ext cx="1518407" cy="0"/>
          </a:xfrm>
          <a:prstGeom prst="straightConnector1">
            <a:avLst/>
          </a:prstGeom>
          <a:ln w="762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030" name="Picture 6" descr="detective-clipart-detective_clipart | Walnut Creek Library Foundation">
            <a:extLst>
              <a:ext uri="{FF2B5EF4-FFF2-40B4-BE49-F238E27FC236}">
                <a16:creationId xmlns:a16="http://schemas.microsoft.com/office/drawing/2014/main" id="{D812CC9F-9DBD-1C79-9C08-FCF0F92EC35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50860" y="4134235"/>
            <a:ext cx="1905000" cy="2390775"/>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Data encryption icon">
            <a:extLst>
              <a:ext uri="{FF2B5EF4-FFF2-40B4-BE49-F238E27FC236}">
                <a16:creationId xmlns:a16="http://schemas.microsoft.com/office/drawing/2014/main" id="{D991DB60-8523-169B-65C5-7A87C5C7DDD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50860" y="1924724"/>
            <a:ext cx="1975475" cy="197547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F8922131-281F-FEC9-2CC9-91D4A1E18503}"/>
              </a:ext>
            </a:extLst>
          </p:cNvPr>
          <p:cNvSpPr txBox="1"/>
          <p:nvPr/>
        </p:nvSpPr>
        <p:spPr>
          <a:xfrm>
            <a:off x="455070" y="2626523"/>
            <a:ext cx="2413932" cy="461665"/>
          </a:xfrm>
          <a:prstGeom prst="rect">
            <a:avLst/>
          </a:prstGeom>
          <a:noFill/>
        </p:spPr>
        <p:txBody>
          <a:bodyPr wrap="square">
            <a:spAutoFit/>
          </a:bodyPr>
          <a:lstStyle/>
          <a:p>
            <a:r>
              <a:rPr lang="en-US" sz="2400" dirty="0"/>
              <a:t>Sensitive dataset</a:t>
            </a:r>
          </a:p>
        </p:txBody>
      </p:sp>
      <p:sp>
        <p:nvSpPr>
          <p:cNvPr id="8" name="TextBox 7">
            <a:extLst>
              <a:ext uri="{FF2B5EF4-FFF2-40B4-BE49-F238E27FC236}">
                <a16:creationId xmlns:a16="http://schemas.microsoft.com/office/drawing/2014/main" id="{EA091E9F-0F3B-BA8F-886A-C15B8B5E517A}"/>
              </a:ext>
            </a:extLst>
          </p:cNvPr>
          <p:cNvSpPr txBox="1"/>
          <p:nvPr/>
        </p:nvSpPr>
        <p:spPr>
          <a:xfrm>
            <a:off x="10372255" y="5329622"/>
            <a:ext cx="1170996" cy="461665"/>
          </a:xfrm>
          <a:prstGeom prst="rect">
            <a:avLst/>
          </a:prstGeom>
          <a:noFill/>
        </p:spPr>
        <p:txBody>
          <a:bodyPr wrap="square">
            <a:spAutoFit/>
          </a:bodyPr>
          <a:lstStyle/>
          <a:p>
            <a:r>
              <a:rPr lang="en-US" sz="2400" dirty="0"/>
              <a:t>Analyst</a:t>
            </a:r>
          </a:p>
        </p:txBody>
      </p:sp>
      <p:sp>
        <p:nvSpPr>
          <p:cNvPr id="9" name="TextBox 8">
            <a:extLst>
              <a:ext uri="{FF2B5EF4-FFF2-40B4-BE49-F238E27FC236}">
                <a16:creationId xmlns:a16="http://schemas.microsoft.com/office/drawing/2014/main" id="{DD1AAF6E-D1D0-0C09-3F04-1C98A7E5AC7E}"/>
              </a:ext>
            </a:extLst>
          </p:cNvPr>
          <p:cNvSpPr txBox="1"/>
          <p:nvPr/>
        </p:nvSpPr>
        <p:spPr>
          <a:xfrm>
            <a:off x="10008066" y="2626523"/>
            <a:ext cx="1728863" cy="830997"/>
          </a:xfrm>
          <a:prstGeom prst="rect">
            <a:avLst/>
          </a:prstGeom>
          <a:noFill/>
        </p:spPr>
        <p:txBody>
          <a:bodyPr wrap="square">
            <a:spAutoFit/>
          </a:bodyPr>
          <a:lstStyle/>
          <a:p>
            <a:pPr algn="ctr"/>
            <a:r>
              <a:rPr lang="en-US" sz="2400" dirty="0"/>
              <a:t>Anonymized dataset</a:t>
            </a:r>
          </a:p>
        </p:txBody>
      </p:sp>
    </p:spTree>
    <p:extLst>
      <p:ext uri="{BB962C8B-B14F-4D97-AF65-F5344CB8AC3E}">
        <p14:creationId xmlns:p14="http://schemas.microsoft.com/office/powerpoint/2010/main" val="323563365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419AC-DCE6-4371-8DE2-D617E99D653D}"/>
              </a:ext>
            </a:extLst>
          </p:cNvPr>
          <p:cNvSpPr>
            <a:spLocks noGrp="1"/>
          </p:cNvSpPr>
          <p:nvPr>
            <p:ph type="title"/>
          </p:nvPr>
        </p:nvSpPr>
        <p:spPr/>
        <p:txBody>
          <a:bodyPr/>
          <a:lstStyle/>
          <a:p>
            <a:r>
              <a:rPr lang="en-US" dirty="0">
                <a:solidFill>
                  <a:srgbClr val="C00000"/>
                </a:solidFill>
              </a:rPr>
              <a:t>Anonymizing Data</a:t>
            </a:r>
          </a:p>
        </p:txBody>
      </p:sp>
      <p:graphicFrame>
        <p:nvGraphicFramePr>
          <p:cNvPr id="9" name="Table 9">
            <a:extLst>
              <a:ext uri="{FF2B5EF4-FFF2-40B4-BE49-F238E27FC236}">
                <a16:creationId xmlns:a16="http://schemas.microsoft.com/office/drawing/2014/main" id="{B198B0E2-CBC6-C01F-7384-E129C7BC245B}"/>
              </a:ext>
            </a:extLst>
          </p:cNvPr>
          <p:cNvGraphicFramePr>
            <a:graphicFrameLocks noGrp="1"/>
          </p:cNvGraphicFramePr>
          <p:nvPr/>
        </p:nvGraphicFramePr>
        <p:xfrm>
          <a:off x="1874869" y="2019744"/>
          <a:ext cx="3764086" cy="2595880"/>
        </p:xfrm>
        <a:graphic>
          <a:graphicData uri="http://schemas.openxmlformats.org/drawingml/2006/table">
            <a:tbl>
              <a:tblPr firstRow="1" bandRow="1">
                <a:tableStyleId>{5C22544A-7EE6-4342-B048-85BDC9FD1C3A}</a:tableStyleId>
              </a:tblPr>
              <a:tblGrid>
                <a:gridCol w="593154">
                  <a:extLst>
                    <a:ext uri="{9D8B030D-6E8A-4147-A177-3AD203B41FA5}">
                      <a16:colId xmlns:a16="http://schemas.microsoft.com/office/drawing/2014/main" val="2302333311"/>
                    </a:ext>
                  </a:extLst>
                </a:gridCol>
                <a:gridCol w="1054418">
                  <a:extLst>
                    <a:ext uri="{9D8B030D-6E8A-4147-A177-3AD203B41FA5}">
                      <a16:colId xmlns:a16="http://schemas.microsoft.com/office/drawing/2014/main" val="1319744790"/>
                    </a:ext>
                  </a:extLst>
                </a:gridCol>
                <a:gridCol w="1159890">
                  <a:extLst>
                    <a:ext uri="{9D8B030D-6E8A-4147-A177-3AD203B41FA5}">
                      <a16:colId xmlns:a16="http://schemas.microsoft.com/office/drawing/2014/main" val="1489959955"/>
                    </a:ext>
                  </a:extLst>
                </a:gridCol>
                <a:gridCol w="956624">
                  <a:extLst>
                    <a:ext uri="{9D8B030D-6E8A-4147-A177-3AD203B41FA5}">
                      <a16:colId xmlns:a16="http://schemas.microsoft.com/office/drawing/2014/main" val="2536485155"/>
                    </a:ext>
                  </a:extLst>
                </a:gridCol>
              </a:tblGrid>
              <a:tr h="370840">
                <a:tc>
                  <a:txBody>
                    <a:bodyPr/>
                    <a:lstStyle/>
                    <a:p>
                      <a:r>
                        <a:rPr lang="en-US" dirty="0"/>
                        <a:t>Age</a:t>
                      </a:r>
                    </a:p>
                  </a:txBody>
                  <a:tcPr/>
                </a:tc>
                <a:tc>
                  <a:txBody>
                    <a:bodyPr/>
                    <a:lstStyle/>
                    <a:p>
                      <a:r>
                        <a:rPr lang="en-US" dirty="0"/>
                        <a:t>Zip Code</a:t>
                      </a:r>
                    </a:p>
                  </a:txBody>
                  <a:tcPr/>
                </a:tc>
                <a:tc>
                  <a:txBody>
                    <a:bodyPr/>
                    <a:lstStyle/>
                    <a:p>
                      <a:r>
                        <a:rPr lang="en-US" dirty="0"/>
                        <a:t>Employer</a:t>
                      </a:r>
                    </a:p>
                  </a:txBody>
                  <a:tcPr/>
                </a:tc>
                <a:tc>
                  <a:txBody>
                    <a:bodyPr/>
                    <a:lstStyle/>
                    <a:p>
                      <a:r>
                        <a:rPr lang="en-US" dirty="0"/>
                        <a:t>Has Pet</a:t>
                      </a:r>
                    </a:p>
                  </a:txBody>
                  <a:tcPr/>
                </a:tc>
                <a:extLst>
                  <a:ext uri="{0D108BD9-81ED-4DB2-BD59-A6C34878D82A}">
                    <a16:rowId xmlns:a16="http://schemas.microsoft.com/office/drawing/2014/main" val="1070904955"/>
                  </a:ext>
                </a:extLst>
              </a:tr>
              <a:tr h="370840">
                <a:tc>
                  <a:txBody>
                    <a:bodyPr/>
                    <a:lstStyle/>
                    <a:p>
                      <a:r>
                        <a:rPr lang="en-US" dirty="0"/>
                        <a:t>56</a:t>
                      </a:r>
                    </a:p>
                  </a:txBody>
                  <a:tcPr/>
                </a:tc>
                <a:tc>
                  <a:txBody>
                    <a:bodyPr/>
                    <a:lstStyle/>
                    <a:p>
                      <a:r>
                        <a:rPr lang="en-US" dirty="0"/>
                        <a:t>77005</a:t>
                      </a:r>
                    </a:p>
                  </a:txBody>
                  <a:tcPr/>
                </a:tc>
                <a:tc>
                  <a:txBody>
                    <a:bodyPr/>
                    <a:lstStyle/>
                    <a:p>
                      <a:r>
                        <a:rPr lang="en-US" dirty="0"/>
                        <a:t>Apple</a:t>
                      </a:r>
                    </a:p>
                  </a:txBody>
                  <a:tcPr/>
                </a:tc>
                <a:tc>
                  <a:txBody>
                    <a:bodyPr/>
                    <a:lstStyle/>
                    <a:p>
                      <a:r>
                        <a:rPr lang="en-US" dirty="0"/>
                        <a:t>Yes</a:t>
                      </a:r>
                    </a:p>
                  </a:txBody>
                  <a:tcPr/>
                </a:tc>
                <a:extLst>
                  <a:ext uri="{0D108BD9-81ED-4DB2-BD59-A6C34878D82A}">
                    <a16:rowId xmlns:a16="http://schemas.microsoft.com/office/drawing/2014/main" val="498760556"/>
                  </a:ext>
                </a:extLst>
              </a:tr>
              <a:tr h="370840">
                <a:tc>
                  <a:txBody>
                    <a:bodyPr/>
                    <a:lstStyle/>
                    <a:p>
                      <a:r>
                        <a:rPr lang="en-US" dirty="0"/>
                        <a:t>32</a:t>
                      </a:r>
                    </a:p>
                  </a:txBody>
                  <a:tcPr/>
                </a:tc>
                <a:tc>
                  <a:txBody>
                    <a:bodyPr/>
                    <a:lstStyle/>
                    <a:p>
                      <a:r>
                        <a:rPr lang="en-US" dirty="0"/>
                        <a:t>77005</a:t>
                      </a:r>
                    </a:p>
                  </a:txBody>
                  <a:tcPr/>
                </a:tc>
                <a:tc>
                  <a:txBody>
                    <a:bodyPr/>
                    <a:lstStyle/>
                    <a:p>
                      <a:r>
                        <a:rPr lang="en-US" dirty="0"/>
                        <a:t>Microsoft</a:t>
                      </a:r>
                    </a:p>
                  </a:txBody>
                  <a:tcPr/>
                </a:tc>
                <a:tc>
                  <a:txBody>
                    <a:bodyPr/>
                    <a:lstStyle/>
                    <a:p>
                      <a:r>
                        <a:rPr lang="en-US" dirty="0"/>
                        <a:t>No</a:t>
                      </a:r>
                    </a:p>
                  </a:txBody>
                  <a:tcPr/>
                </a:tc>
                <a:extLst>
                  <a:ext uri="{0D108BD9-81ED-4DB2-BD59-A6C34878D82A}">
                    <a16:rowId xmlns:a16="http://schemas.microsoft.com/office/drawing/2014/main" val="3748179532"/>
                  </a:ext>
                </a:extLst>
              </a:tr>
              <a:tr h="370840">
                <a:tc>
                  <a:txBody>
                    <a:bodyPr/>
                    <a:lstStyle/>
                    <a:p>
                      <a:r>
                        <a:rPr lang="en-US" dirty="0"/>
                        <a:t>71</a:t>
                      </a:r>
                    </a:p>
                  </a:txBody>
                  <a:tcPr/>
                </a:tc>
                <a:tc>
                  <a:txBody>
                    <a:bodyPr/>
                    <a:lstStyle/>
                    <a:p>
                      <a:r>
                        <a:rPr lang="en-US" dirty="0"/>
                        <a:t>77005</a:t>
                      </a:r>
                    </a:p>
                  </a:txBody>
                  <a:tcPr/>
                </a:tc>
                <a:tc>
                  <a:txBody>
                    <a:bodyPr/>
                    <a:lstStyle/>
                    <a:p>
                      <a:r>
                        <a:rPr lang="en-US" dirty="0"/>
                        <a:t>Amazon</a:t>
                      </a:r>
                    </a:p>
                  </a:txBody>
                  <a:tcPr/>
                </a:tc>
                <a:tc>
                  <a:txBody>
                    <a:bodyPr/>
                    <a:lstStyle/>
                    <a:p>
                      <a:r>
                        <a:rPr lang="en-US" dirty="0"/>
                        <a:t>Yes</a:t>
                      </a:r>
                    </a:p>
                  </a:txBody>
                  <a:tcPr/>
                </a:tc>
                <a:extLst>
                  <a:ext uri="{0D108BD9-81ED-4DB2-BD59-A6C34878D82A}">
                    <a16:rowId xmlns:a16="http://schemas.microsoft.com/office/drawing/2014/main" val="2145592699"/>
                  </a:ext>
                </a:extLst>
              </a:tr>
              <a:tr h="370840">
                <a:tc>
                  <a:txBody>
                    <a:bodyPr/>
                    <a:lstStyle/>
                    <a:p>
                      <a:r>
                        <a:rPr lang="en-US" dirty="0"/>
                        <a:t>44</a:t>
                      </a:r>
                    </a:p>
                  </a:txBody>
                  <a:tcPr/>
                </a:tc>
                <a:tc>
                  <a:txBody>
                    <a:bodyPr/>
                    <a:lstStyle/>
                    <a:p>
                      <a:r>
                        <a:rPr lang="en-US" dirty="0"/>
                        <a:t>77005</a:t>
                      </a:r>
                    </a:p>
                  </a:txBody>
                  <a:tcPr/>
                </a:tc>
                <a:tc>
                  <a:txBody>
                    <a:bodyPr/>
                    <a:lstStyle/>
                    <a:p>
                      <a:r>
                        <a:rPr lang="en-US" dirty="0" err="1"/>
                        <a:t>Petsmart</a:t>
                      </a:r>
                      <a:endParaRPr lang="en-US" dirty="0"/>
                    </a:p>
                  </a:txBody>
                  <a:tcPr/>
                </a:tc>
                <a:tc>
                  <a:txBody>
                    <a:bodyPr/>
                    <a:lstStyle/>
                    <a:p>
                      <a:r>
                        <a:rPr lang="en-US" dirty="0"/>
                        <a:t>Yes</a:t>
                      </a:r>
                    </a:p>
                  </a:txBody>
                  <a:tcPr/>
                </a:tc>
                <a:extLst>
                  <a:ext uri="{0D108BD9-81ED-4DB2-BD59-A6C34878D82A}">
                    <a16:rowId xmlns:a16="http://schemas.microsoft.com/office/drawing/2014/main" val="925952716"/>
                  </a:ext>
                </a:extLst>
              </a:tr>
              <a:tr h="370840">
                <a:tc>
                  <a:txBody>
                    <a:bodyPr/>
                    <a:lstStyle/>
                    <a:p>
                      <a:r>
                        <a:rPr lang="en-US" dirty="0"/>
                        <a:t>25</a:t>
                      </a:r>
                    </a:p>
                  </a:txBody>
                  <a:tcPr/>
                </a:tc>
                <a:tc>
                  <a:txBody>
                    <a:bodyPr/>
                    <a:lstStyle/>
                    <a:p>
                      <a:r>
                        <a:rPr lang="en-US" dirty="0"/>
                        <a:t>77005</a:t>
                      </a:r>
                    </a:p>
                  </a:txBody>
                  <a:tcPr/>
                </a:tc>
                <a:tc>
                  <a:txBody>
                    <a:bodyPr/>
                    <a:lstStyle/>
                    <a:p>
                      <a:r>
                        <a:rPr lang="en-US" dirty="0"/>
                        <a:t>Netflix</a:t>
                      </a:r>
                    </a:p>
                  </a:txBody>
                  <a:tcPr/>
                </a:tc>
                <a:tc>
                  <a:txBody>
                    <a:bodyPr/>
                    <a:lstStyle/>
                    <a:p>
                      <a:r>
                        <a:rPr lang="en-US" dirty="0"/>
                        <a:t>No</a:t>
                      </a:r>
                    </a:p>
                  </a:txBody>
                  <a:tcPr/>
                </a:tc>
                <a:extLst>
                  <a:ext uri="{0D108BD9-81ED-4DB2-BD59-A6C34878D82A}">
                    <a16:rowId xmlns:a16="http://schemas.microsoft.com/office/drawing/2014/main" val="1850741658"/>
                  </a:ext>
                </a:extLst>
              </a:tr>
              <a:tr h="370840">
                <a:tc>
                  <a:txBody>
                    <a:bodyPr/>
                    <a:lstStyle/>
                    <a:p>
                      <a:r>
                        <a:rPr lang="en-US" dirty="0"/>
                        <a:t>61</a:t>
                      </a:r>
                    </a:p>
                  </a:txBody>
                  <a:tcPr/>
                </a:tc>
                <a:tc>
                  <a:txBody>
                    <a:bodyPr/>
                    <a:lstStyle/>
                    <a:p>
                      <a:r>
                        <a:rPr lang="en-US" dirty="0"/>
                        <a:t>77005</a:t>
                      </a:r>
                    </a:p>
                  </a:txBody>
                  <a:tcPr/>
                </a:tc>
                <a:tc>
                  <a:txBody>
                    <a:bodyPr/>
                    <a:lstStyle/>
                    <a:p>
                      <a:r>
                        <a:rPr lang="en-US" dirty="0"/>
                        <a:t>Google</a:t>
                      </a:r>
                    </a:p>
                  </a:txBody>
                  <a:tcPr/>
                </a:tc>
                <a:tc>
                  <a:txBody>
                    <a:bodyPr/>
                    <a:lstStyle/>
                    <a:p>
                      <a:r>
                        <a:rPr lang="en-US" dirty="0"/>
                        <a:t>No</a:t>
                      </a:r>
                    </a:p>
                  </a:txBody>
                  <a:tcPr/>
                </a:tc>
                <a:extLst>
                  <a:ext uri="{0D108BD9-81ED-4DB2-BD59-A6C34878D82A}">
                    <a16:rowId xmlns:a16="http://schemas.microsoft.com/office/drawing/2014/main" val="2502819859"/>
                  </a:ext>
                </a:extLst>
              </a:tr>
            </a:tbl>
          </a:graphicData>
        </a:graphic>
      </p:graphicFrame>
    </p:spTree>
    <p:extLst>
      <p:ext uri="{BB962C8B-B14F-4D97-AF65-F5344CB8AC3E}">
        <p14:creationId xmlns:p14="http://schemas.microsoft.com/office/powerpoint/2010/main" val="131141089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419AC-DCE6-4371-8DE2-D617E99D653D}"/>
              </a:ext>
            </a:extLst>
          </p:cNvPr>
          <p:cNvSpPr>
            <a:spLocks noGrp="1"/>
          </p:cNvSpPr>
          <p:nvPr>
            <p:ph type="title"/>
          </p:nvPr>
        </p:nvSpPr>
        <p:spPr/>
        <p:txBody>
          <a:bodyPr/>
          <a:lstStyle/>
          <a:p>
            <a:r>
              <a:rPr lang="en-US" dirty="0">
                <a:solidFill>
                  <a:srgbClr val="C00000"/>
                </a:solidFill>
              </a:rPr>
              <a:t>Anonymizing Data</a:t>
            </a:r>
          </a:p>
        </p:txBody>
      </p:sp>
      <p:graphicFrame>
        <p:nvGraphicFramePr>
          <p:cNvPr id="9" name="Table 9">
            <a:extLst>
              <a:ext uri="{FF2B5EF4-FFF2-40B4-BE49-F238E27FC236}">
                <a16:creationId xmlns:a16="http://schemas.microsoft.com/office/drawing/2014/main" id="{B198B0E2-CBC6-C01F-7384-E129C7BC245B}"/>
              </a:ext>
            </a:extLst>
          </p:cNvPr>
          <p:cNvGraphicFramePr>
            <a:graphicFrameLocks noGrp="1"/>
          </p:cNvGraphicFramePr>
          <p:nvPr/>
        </p:nvGraphicFramePr>
        <p:xfrm>
          <a:off x="1874869" y="2019744"/>
          <a:ext cx="3764086" cy="2595880"/>
        </p:xfrm>
        <a:graphic>
          <a:graphicData uri="http://schemas.openxmlformats.org/drawingml/2006/table">
            <a:tbl>
              <a:tblPr firstRow="1" bandRow="1">
                <a:tableStyleId>{5C22544A-7EE6-4342-B048-85BDC9FD1C3A}</a:tableStyleId>
              </a:tblPr>
              <a:tblGrid>
                <a:gridCol w="593154">
                  <a:extLst>
                    <a:ext uri="{9D8B030D-6E8A-4147-A177-3AD203B41FA5}">
                      <a16:colId xmlns:a16="http://schemas.microsoft.com/office/drawing/2014/main" val="2302333311"/>
                    </a:ext>
                  </a:extLst>
                </a:gridCol>
                <a:gridCol w="1054418">
                  <a:extLst>
                    <a:ext uri="{9D8B030D-6E8A-4147-A177-3AD203B41FA5}">
                      <a16:colId xmlns:a16="http://schemas.microsoft.com/office/drawing/2014/main" val="1319744790"/>
                    </a:ext>
                  </a:extLst>
                </a:gridCol>
                <a:gridCol w="1159890">
                  <a:extLst>
                    <a:ext uri="{9D8B030D-6E8A-4147-A177-3AD203B41FA5}">
                      <a16:colId xmlns:a16="http://schemas.microsoft.com/office/drawing/2014/main" val="1489959955"/>
                    </a:ext>
                  </a:extLst>
                </a:gridCol>
                <a:gridCol w="956624">
                  <a:extLst>
                    <a:ext uri="{9D8B030D-6E8A-4147-A177-3AD203B41FA5}">
                      <a16:colId xmlns:a16="http://schemas.microsoft.com/office/drawing/2014/main" val="2536485155"/>
                    </a:ext>
                  </a:extLst>
                </a:gridCol>
              </a:tblGrid>
              <a:tr h="370840">
                <a:tc>
                  <a:txBody>
                    <a:bodyPr/>
                    <a:lstStyle/>
                    <a:p>
                      <a:r>
                        <a:rPr lang="en-US" dirty="0"/>
                        <a:t>Age</a:t>
                      </a:r>
                    </a:p>
                  </a:txBody>
                  <a:tcPr/>
                </a:tc>
                <a:tc>
                  <a:txBody>
                    <a:bodyPr/>
                    <a:lstStyle/>
                    <a:p>
                      <a:r>
                        <a:rPr lang="en-US" dirty="0"/>
                        <a:t>Zip Code</a:t>
                      </a:r>
                    </a:p>
                  </a:txBody>
                  <a:tcPr/>
                </a:tc>
                <a:tc>
                  <a:txBody>
                    <a:bodyPr/>
                    <a:lstStyle/>
                    <a:p>
                      <a:r>
                        <a:rPr lang="en-US" dirty="0"/>
                        <a:t>Employer</a:t>
                      </a:r>
                    </a:p>
                  </a:txBody>
                  <a:tcPr/>
                </a:tc>
                <a:tc>
                  <a:txBody>
                    <a:bodyPr/>
                    <a:lstStyle/>
                    <a:p>
                      <a:r>
                        <a:rPr lang="en-US" dirty="0"/>
                        <a:t>Has Pet</a:t>
                      </a:r>
                    </a:p>
                  </a:txBody>
                  <a:tcPr/>
                </a:tc>
                <a:extLst>
                  <a:ext uri="{0D108BD9-81ED-4DB2-BD59-A6C34878D82A}">
                    <a16:rowId xmlns:a16="http://schemas.microsoft.com/office/drawing/2014/main" val="1070904955"/>
                  </a:ext>
                </a:extLst>
              </a:tr>
              <a:tr h="370840">
                <a:tc>
                  <a:txBody>
                    <a:bodyPr/>
                    <a:lstStyle/>
                    <a:p>
                      <a:r>
                        <a:rPr lang="en-US" dirty="0"/>
                        <a:t>56</a:t>
                      </a:r>
                    </a:p>
                  </a:txBody>
                  <a:tcPr/>
                </a:tc>
                <a:tc>
                  <a:txBody>
                    <a:bodyPr/>
                    <a:lstStyle/>
                    <a:p>
                      <a:r>
                        <a:rPr lang="en-US" dirty="0"/>
                        <a:t>77005</a:t>
                      </a:r>
                    </a:p>
                  </a:txBody>
                  <a:tcPr/>
                </a:tc>
                <a:tc>
                  <a:txBody>
                    <a:bodyPr/>
                    <a:lstStyle/>
                    <a:p>
                      <a:r>
                        <a:rPr lang="en-US" dirty="0"/>
                        <a:t>Apple</a:t>
                      </a:r>
                    </a:p>
                  </a:txBody>
                  <a:tcPr/>
                </a:tc>
                <a:tc>
                  <a:txBody>
                    <a:bodyPr/>
                    <a:lstStyle/>
                    <a:p>
                      <a:r>
                        <a:rPr lang="en-US" dirty="0"/>
                        <a:t>Yes</a:t>
                      </a:r>
                    </a:p>
                  </a:txBody>
                  <a:tcPr/>
                </a:tc>
                <a:extLst>
                  <a:ext uri="{0D108BD9-81ED-4DB2-BD59-A6C34878D82A}">
                    <a16:rowId xmlns:a16="http://schemas.microsoft.com/office/drawing/2014/main" val="498760556"/>
                  </a:ext>
                </a:extLst>
              </a:tr>
              <a:tr h="370840">
                <a:tc>
                  <a:txBody>
                    <a:bodyPr/>
                    <a:lstStyle/>
                    <a:p>
                      <a:r>
                        <a:rPr lang="en-US" dirty="0"/>
                        <a:t>32</a:t>
                      </a:r>
                    </a:p>
                  </a:txBody>
                  <a:tcPr/>
                </a:tc>
                <a:tc>
                  <a:txBody>
                    <a:bodyPr/>
                    <a:lstStyle/>
                    <a:p>
                      <a:r>
                        <a:rPr lang="en-US" dirty="0"/>
                        <a:t>77005</a:t>
                      </a:r>
                    </a:p>
                  </a:txBody>
                  <a:tcPr/>
                </a:tc>
                <a:tc>
                  <a:txBody>
                    <a:bodyPr/>
                    <a:lstStyle/>
                    <a:p>
                      <a:r>
                        <a:rPr lang="en-US" dirty="0"/>
                        <a:t>Microsoft</a:t>
                      </a:r>
                    </a:p>
                  </a:txBody>
                  <a:tcPr/>
                </a:tc>
                <a:tc>
                  <a:txBody>
                    <a:bodyPr/>
                    <a:lstStyle/>
                    <a:p>
                      <a:r>
                        <a:rPr lang="en-US" dirty="0"/>
                        <a:t>No</a:t>
                      </a:r>
                    </a:p>
                  </a:txBody>
                  <a:tcPr/>
                </a:tc>
                <a:extLst>
                  <a:ext uri="{0D108BD9-81ED-4DB2-BD59-A6C34878D82A}">
                    <a16:rowId xmlns:a16="http://schemas.microsoft.com/office/drawing/2014/main" val="3748179532"/>
                  </a:ext>
                </a:extLst>
              </a:tr>
              <a:tr h="370840">
                <a:tc>
                  <a:txBody>
                    <a:bodyPr/>
                    <a:lstStyle/>
                    <a:p>
                      <a:r>
                        <a:rPr lang="en-US" dirty="0"/>
                        <a:t>71</a:t>
                      </a:r>
                    </a:p>
                  </a:txBody>
                  <a:tcPr/>
                </a:tc>
                <a:tc>
                  <a:txBody>
                    <a:bodyPr/>
                    <a:lstStyle/>
                    <a:p>
                      <a:r>
                        <a:rPr lang="en-US" dirty="0"/>
                        <a:t>77005</a:t>
                      </a:r>
                    </a:p>
                  </a:txBody>
                  <a:tcPr/>
                </a:tc>
                <a:tc>
                  <a:txBody>
                    <a:bodyPr/>
                    <a:lstStyle/>
                    <a:p>
                      <a:r>
                        <a:rPr lang="en-US" dirty="0"/>
                        <a:t>Amazon</a:t>
                      </a:r>
                    </a:p>
                  </a:txBody>
                  <a:tcPr/>
                </a:tc>
                <a:tc>
                  <a:txBody>
                    <a:bodyPr/>
                    <a:lstStyle/>
                    <a:p>
                      <a:r>
                        <a:rPr lang="en-US" dirty="0"/>
                        <a:t>Yes</a:t>
                      </a:r>
                    </a:p>
                  </a:txBody>
                  <a:tcPr/>
                </a:tc>
                <a:extLst>
                  <a:ext uri="{0D108BD9-81ED-4DB2-BD59-A6C34878D82A}">
                    <a16:rowId xmlns:a16="http://schemas.microsoft.com/office/drawing/2014/main" val="2145592699"/>
                  </a:ext>
                </a:extLst>
              </a:tr>
              <a:tr h="370840">
                <a:tc>
                  <a:txBody>
                    <a:bodyPr/>
                    <a:lstStyle/>
                    <a:p>
                      <a:r>
                        <a:rPr lang="en-US" dirty="0"/>
                        <a:t>44</a:t>
                      </a:r>
                    </a:p>
                  </a:txBody>
                  <a:tcPr/>
                </a:tc>
                <a:tc>
                  <a:txBody>
                    <a:bodyPr/>
                    <a:lstStyle/>
                    <a:p>
                      <a:r>
                        <a:rPr lang="en-US" dirty="0"/>
                        <a:t>77005</a:t>
                      </a:r>
                    </a:p>
                  </a:txBody>
                  <a:tcPr/>
                </a:tc>
                <a:tc>
                  <a:txBody>
                    <a:bodyPr/>
                    <a:lstStyle/>
                    <a:p>
                      <a:r>
                        <a:rPr lang="en-US" dirty="0" err="1"/>
                        <a:t>Petsmart</a:t>
                      </a:r>
                      <a:endParaRPr lang="en-US" dirty="0"/>
                    </a:p>
                  </a:txBody>
                  <a:tcPr/>
                </a:tc>
                <a:tc>
                  <a:txBody>
                    <a:bodyPr/>
                    <a:lstStyle/>
                    <a:p>
                      <a:r>
                        <a:rPr lang="en-US" dirty="0"/>
                        <a:t>Yes</a:t>
                      </a:r>
                    </a:p>
                  </a:txBody>
                  <a:tcPr/>
                </a:tc>
                <a:extLst>
                  <a:ext uri="{0D108BD9-81ED-4DB2-BD59-A6C34878D82A}">
                    <a16:rowId xmlns:a16="http://schemas.microsoft.com/office/drawing/2014/main" val="925952716"/>
                  </a:ext>
                </a:extLst>
              </a:tr>
              <a:tr h="370840">
                <a:tc>
                  <a:txBody>
                    <a:bodyPr/>
                    <a:lstStyle/>
                    <a:p>
                      <a:r>
                        <a:rPr lang="en-US" dirty="0"/>
                        <a:t>25</a:t>
                      </a:r>
                    </a:p>
                  </a:txBody>
                  <a:tcPr/>
                </a:tc>
                <a:tc>
                  <a:txBody>
                    <a:bodyPr/>
                    <a:lstStyle/>
                    <a:p>
                      <a:r>
                        <a:rPr lang="en-US" dirty="0"/>
                        <a:t>77005</a:t>
                      </a:r>
                    </a:p>
                  </a:txBody>
                  <a:tcPr/>
                </a:tc>
                <a:tc>
                  <a:txBody>
                    <a:bodyPr/>
                    <a:lstStyle/>
                    <a:p>
                      <a:r>
                        <a:rPr lang="en-US" dirty="0"/>
                        <a:t>Netflix</a:t>
                      </a:r>
                    </a:p>
                  </a:txBody>
                  <a:tcPr/>
                </a:tc>
                <a:tc>
                  <a:txBody>
                    <a:bodyPr/>
                    <a:lstStyle/>
                    <a:p>
                      <a:r>
                        <a:rPr lang="en-US" dirty="0"/>
                        <a:t>No</a:t>
                      </a:r>
                    </a:p>
                  </a:txBody>
                  <a:tcPr/>
                </a:tc>
                <a:extLst>
                  <a:ext uri="{0D108BD9-81ED-4DB2-BD59-A6C34878D82A}">
                    <a16:rowId xmlns:a16="http://schemas.microsoft.com/office/drawing/2014/main" val="1850741658"/>
                  </a:ext>
                </a:extLst>
              </a:tr>
              <a:tr h="370840">
                <a:tc>
                  <a:txBody>
                    <a:bodyPr/>
                    <a:lstStyle/>
                    <a:p>
                      <a:r>
                        <a:rPr lang="en-US" dirty="0"/>
                        <a:t>61</a:t>
                      </a:r>
                    </a:p>
                  </a:txBody>
                  <a:tcPr/>
                </a:tc>
                <a:tc>
                  <a:txBody>
                    <a:bodyPr/>
                    <a:lstStyle/>
                    <a:p>
                      <a:r>
                        <a:rPr lang="en-US" dirty="0"/>
                        <a:t>77005</a:t>
                      </a:r>
                    </a:p>
                  </a:txBody>
                  <a:tcPr/>
                </a:tc>
                <a:tc>
                  <a:txBody>
                    <a:bodyPr/>
                    <a:lstStyle/>
                    <a:p>
                      <a:r>
                        <a:rPr lang="en-US" dirty="0"/>
                        <a:t>Google</a:t>
                      </a:r>
                    </a:p>
                  </a:txBody>
                  <a:tcPr/>
                </a:tc>
                <a:tc>
                  <a:txBody>
                    <a:bodyPr/>
                    <a:lstStyle/>
                    <a:p>
                      <a:r>
                        <a:rPr lang="en-US" dirty="0"/>
                        <a:t>No</a:t>
                      </a:r>
                    </a:p>
                  </a:txBody>
                  <a:tcPr/>
                </a:tc>
                <a:extLst>
                  <a:ext uri="{0D108BD9-81ED-4DB2-BD59-A6C34878D82A}">
                    <a16:rowId xmlns:a16="http://schemas.microsoft.com/office/drawing/2014/main" val="2502819859"/>
                  </a:ext>
                </a:extLst>
              </a:tr>
            </a:tbl>
          </a:graphicData>
        </a:graphic>
      </p:graphicFrame>
      <p:graphicFrame>
        <p:nvGraphicFramePr>
          <p:cNvPr id="5" name="Table 9">
            <a:extLst>
              <a:ext uri="{FF2B5EF4-FFF2-40B4-BE49-F238E27FC236}">
                <a16:creationId xmlns:a16="http://schemas.microsoft.com/office/drawing/2014/main" id="{3CBFBB7A-91BF-2C19-47CC-57B76D82194E}"/>
              </a:ext>
            </a:extLst>
          </p:cNvPr>
          <p:cNvGraphicFramePr>
            <a:graphicFrameLocks noGrp="1"/>
          </p:cNvGraphicFramePr>
          <p:nvPr/>
        </p:nvGraphicFramePr>
        <p:xfrm>
          <a:off x="7040481" y="2019744"/>
          <a:ext cx="3697444" cy="2595880"/>
        </p:xfrm>
        <a:graphic>
          <a:graphicData uri="http://schemas.openxmlformats.org/drawingml/2006/table">
            <a:tbl>
              <a:tblPr firstRow="1" bandRow="1">
                <a:tableStyleId>{5C22544A-7EE6-4342-B048-85BDC9FD1C3A}</a:tableStyleId>
              </a:tblPr>
              <a:tblGrid>
                <a:gridCol w="886143">
                  <a:extLst>
                    <a:ext uri="{9D8B030D-6E8A-4147-A177-3AD203B41FA5}">
                      <a16:colId xmlns:a16="http://schemas.microsoft.com/office/drawing/2014/main" val="2785422533"/>
                    </a:ext>
                  </a:extLst>
                </a:gridCol>
                <a:gridCol w="593154">
                  <a:extLst>
                    <a:ext uri="{9D8B030D-6E8A-4147-A177-3AD203B41FA5}">
                      <a16:colId xmlns:a16="http://schemas.microsoft.com/office/drawing/2014/main" val="2302333311"/>
                    </a:ext>
                  </a:extLst>
                </a:gridCol>
                <a:gridCol w="1058257">
                  <a:extLst>
                    <a:ext uri="{9D8B030D-6E8A-4147-A177-3AD203B41FA5}">
                      <a16:colId xmlns:a16="http://schemas.microsoft.com/office/drawing/2014/main" val="969931753"/>
                    </a:ext>
                  </a:extLst>
                </a:gridCol>
                <a:gridCol w="1159890">
                  <a:extLst>
                    <a:ext uri="{9D8B030D-6E8A-4147-A177-3AD203B41FA5}">
                      <a16:colId xmlns:a16="http://schemas.microsoft.com/office/drawing/2014/main" val="1489959955"/>
                    </a:ext>
                  </a:extLst>
                </a:gridCol>
              </a:tblGrid>
              <a:tr h="370840">
                <a:tc>
                  <a:txBody>
                    <a:bodyPr/>
                    <a:lstStyle/>
                    <a:p>
                      <a:r>
                        <a:rPr lang="en-US" dirty="0"/>
                        <a:t>Name</a:t>
                      </a:r>
                    </a:p>
                  </a:txBody>
                  <a:tcPr/>
                </a:tc>
                <a:tc>
                  <a:txBody>
                    <a:bodyPr/>
                    <a:lstStyle/>
                    <a:p>
                      <a:r>
                        <a:rPr lang="en-US" dirty="0"/>
                        <a:t>Age</a:t>
                      </a:r>
                    </a:p>
                  </a:txBody>
                  <a:tcPr/>
                </a:tc>
                <a:tc>
                  <a:txBody>
                    <a:bodyPr/>
                    <a:lstStyle/>
                    <a:p>
                      <a:r>
                        <a:rPr lang="en-US" dirty="0"/>
                        <a:t>Gender</a:t>
                      </a:r>
                    </a:p>
                  </a:txBody>
                  <a:tcPr/>
                </a:tc>
                <a:tc>
                  <a:txBody>
                    <a:bodyPr/>
                    <a:lstStyle/>
                    <a:p>
                      <a:r>
                        <a:rPr lang="en-US" dirty="0"/>
                        <a:t>Employer</a:t>
                      </a:r>
                    </a:p>
                  </a:txBody>
                  <a:tcPr/>
                </a:tc>
                <a:extLst>
                  <a:ext uri="{0D108BD9-81ED-4DB2-BD59-A6C34878D82A}">
                    <a16:rowId xmlns:a16="http://schemas.microsoft.com/office/drawing/2014/main" val="1070904955"/>
                  </a:ext>
                </a:extLst>
              </a:tr>
              <a:tr h="370840">
                <a:tc>
                  <a:txBody>
                    <a:bodyPr/>
                    <a:lstStyle/>
                    <a:p>
                      <a:r>
                        <a:rPr lang="en-US" dirty="0"/>
                        <a:t>Alice</a:t>
                      </a:r>
                    </a:p>
                  </a:txBody>
                  <a:tcPr/>
                </a:tc>
                <a:tc>
                  <a:txBody>
                    <a:bodyPr/>
                    <a:lstStyle/>
                    <a:p>
                      <a:r>
                        <a:rPr lang="en-US" dirty="0"/>
                        <a:t>56</a:t>
                      </a:r>
                    </a:p>
                  </a:txBody>
                  <a:tcPr/>
                </a:tc>
                <a:tc>
                  <a:txBody>
                    <a:bodyPr/>
                    <a:lstStyle/>
                    <a:p>
                      <a:r>
                        <a:rPr lang="en-US" dirty="0"/>
                        <a:t>Female</a:t>
                      </a:r>
                    </a:p>
                  </a:txBody>
                  <a:tcPr/>
                </a:tc>
                <a:tc>
                  <a:txBody>
                    <a:bodyPr/>
                    <a:lstStyle/>
                    <a:p>
                      <a:r>
                        <a:rPr lang="en-US" dirty="0"/>
                        <a:t>Apple</a:t>
                      </a:r>
                    </a:p>
                  </a:txBody>
                  <a:tcPr/>
                </a:tc>
                <a:extLst>
                  <a:ext uri="{0D108BD9-81ED-4DB2-BD59-A6C34878D82A}">
                    <a16:rowId xmlns:a16="http://schemas.microsoft.com/office/drawing/2014/main" val="498760556"/>
                  </a:ext>
                </a:extLst>
              </a:tr>
              <a:tr h="370840">
                <a:tc>
                  <a:txBody>
                    <a:bodyPr/>
                    <a:lstStyle/>
                    <a:p>
                      <a:r>
                        <a:rPr lang="en-US" dirty="0"/>
                        <a:t>Bob</a:t>
                      </a:r>
                    </a:p>
                  </a:txBody>
                  <a:tcPr/>
                </a:tc>
                <a:tc>
                  <a:txBody>
                    <a:bodyPr/>
                    <a:lstStyle/>
                    <a:p>
                      <a:r>
                        <a:rPr lang="en-US" dirty="0"/>
                        <a:t>32</a:t>
                      </a:r>
                    </a:p>
                  </a:txBody>
                  <a:tcPr/>
                </a:tc>
                <a:tc>
                  <a:txBody>
                    <a:bodyPr/>
                    <a:lstStyle/>
                    <a:p>
                      <a:r>
                        <a:rPr lang="en-US" dirty="0"/>
                        <a:t>Male</a:t>
                      </a:r>
                    </a:p>
                  </a:txBody>
                  <a:tcPr/>
                </a:tc>
                <a:tc>
                  <a:txBody>
                    <a:bodyPr/>
                    <a:lstStyle/>
                    <a:p>
                      <a:r>
                        <a:rPr lang="en-US" dirty="0"/>
                        <a:t>Microsoft</a:t>
                      </a:r>
                    </a:p>
                  </a:txBody>
                  <a:tcPr/>
                </a:tc>
                <a:extLst>
                  <a:ext uri="{0D108BD9-81ED-4DB2-BD59-A6C34878D82A}">
                    <a16:rowId xmlns:a16="http://schemas.microsoft.com/office/drawing/2014/main" val="3748179532"/>
                  </a:ext>
                </a:extLst>
              </a:tr>
              <a:tr h="370840">
                <a:tc>
                  <a:txBody>
                    <a:bodyPr/>
                    <a:lstStyle/>
                    <a:p>
                      <a:r>
                        <a:rPr lang="en-US" dirty="0"/>
                        <a:t>Carol</a:t>
                      </a:r>
                    </a:p>
                  </a:txBody>
                  <a:tcPr/>
                </a:tc>
                <a:tc>
                  <a:txBody>
                    <a:bodyPr/>
                    <a:lstStyle/>
                    <a:p>
                      <a:r>
                        <a:rPr lang="en-US" dirty="0"/>
                        <a:t>71</a:t>
                      </a:r>
                    </a:p>
                  </a:txBody>
                  <a:tcPr/>
                </a:tc>
                <a:tc>
                  <a:txBody>
                    <a:bodyPr/>
                    <a:lstStyle/>
                    <a:p>
                      <a:r>
                        <a:rPr lang="en-US" dirty="0"/>
                        <a:t>Female</a:t>
                      </a:r>
                    </a:p>
                  </a:txBody>
                  <a:tcPr/>
                </a:tc>
                <a:tc>
                  <a:txBody>
                    <a:bodyPr/>
                    <a:lstStyle/>
                    <a:p>
                      <a:r>
                        <a:rPr lang="en-US" dirty="0"/>
                        <a:t>Amazon</a:t>
                      </a:r>
                    </a:p>
                  </a:txBody>
                  <a:tcPr/>
                </a:tc>
                <a:extLst>
                  <a:ext uri="{0D108BD9-81ED-4DB2-BD59-A6C34878D82A}">
                    <a16:rowId xmlns:a16="http://schemas.microsoft.com/office/drawing/2014/main" val="2145592699"/>
                  </a:ext>
                </a:extLst>
              </a:tr>
              <a:tr h="370840">
                <a:tc>
                  <a:txBody>
                    <a:bodyPr/>
                    <a:lstStyle/>
                    <a:p>
                      <a:r>
                        <a:rPr lang="en-US" dirty="0"/>
                        <a:t>Dale</a:t>
                      </a:r>
                    </a:p>
                  </a:txBody>
                  <a:tcPr/>
                </a:tc>
                <a:tc>
                  <a:txBody>
                    <a:bodyPr/>
                    <a:lstStyle/>
                    <a:p>
                      <a:r>
                        <a:rPr lang="en-US" dirty="0"/>
                        <a:t>44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Male</a:t>
                      </a:r>
                    </a:p>
                  </a:txBody>
                  <a:tcPr/>
                </a:tc>
                <a:tc>
                  <a:txBody>
                    <a:bodyPr/>
                    <a:lstStyle/>
                    <a:p>
                      <a:r>
                        <a:rPr lang="en-US" dirty="0" err="1"/>
                        <a:t>Petsmart</a:t>
                      </a:r>
                      <a:endParaRPr lang="en-US" dirty="0"/>
                    </a:p>
                  </a:txBody>
                  <a:tcPr/>
                </a:tc>
                <a:extLst>
                  <a:ext uri="{0D108BD9-81ED-4DB2-BD59-A6C34878D82A}">
                    <a16:rowId xmlns:a16="http://schemas.microsoft.com/office/drawing/2014/main" val="925952716"/>
                  </a:ext>
                </a:extLst>
              </a:tr>
              <a:tr h="370840">
                <a:tc>
                  <a:txBody>
                    <a:bodyPr/>
                    <a:lstStyle/>
                    <a:p>
                      <a:r>
                        <a:rPr lang="en-US" dirty="0"/>
                        <a:t>Erin</a:t>
                      </a:r>
                    </a:p>
                  </a:txBody>
                  <a:tcPr/>
                </a:tc>
                <a:tc>
                  <a:txBody>
                    <a:bodyPr/>
                    <a:lstStyle/>
                    <a:p>
                      <a:r>
                        <a:rPr lang="en-US" dirty="0"/>
                        <a:t>25</a:t>
                      </a:r>
                    </a:p>
                  </a:txBody>
                  <a:tcPr/>
                </a:tc>
                <a:tc>
                  <a:txBody>
                    <a:bodyPr/>
                    <a:lstStyle/>
                    <a:p>
                      <a:r>
                        <a:rPr lang="en-US" dirty="0"/>
                        <a:t>Female</a:t>
                      </a:r>
                    </a:p>
                  </a:txBody>
                  <a:tcPr/>
                </a:tc>
                <a:tc>
                  <a:txBody>
                    <a:bodyPr/>
                    <a:lstStyle/>
                    <a:p>
                      <a:r>
                        <a:rPr lang="en-US" dirty="0"/>
                        <a:t>Netflix</a:t>
                      </a:r>
                    </a:p>
                  </a:txBody>
                  <a:tcPr/>
                </a:tc>
                <a:extLst>
                  <a:ext uri="{0D108BD9-81ED-4DB2-BD59-A6C34878D82A}">
                    <a16:rowId xmlns:a16="http://schemas.microsoft.com/office/drawing/2014/main" val="1850741658"/>
                  </a:ext>
                </a:extLst>
              </a:tr>
              <a:tr h="370840">
                <a:tc>
                  <a:txBody>
                    <a:bodyPr/>
                    <a:lstStyle/>
                    <a:p>
                      <a:r>
                        <a:rPr lang="en-US" dirty="0"/>
                        <a:t>Fred</a:t>
                      </a:r>
                    </a:p>
                  </a:txBody>
                  <a:tcPr/>
                </a:tc>
                <a:tc>
                  <a:txBody>
                    <a:bodyPr/>
                    <a:lstStyle/>
                    <a:p>
                      <a:r>
                        <a:rPr lang="en-US" dirty="0"/>
                        <a:t>61</a:t>
                      </a:r>
                    </a:p>
                  </a:txBody>
                  <a:tcPr/>
                </a:tc>
                <a:tc>
                  <a:txBody>
                    <a:bodyPr/>
                    <a:lstStyle/>
                    <a:p>
                      <a:r>
                        <a:rPr lang="en-US" dirty="0"/>
                        <a:t>Male</a:t>
                      </a:r>
                    </a:p>
                  </a:txBody>
                  <a:tcPr/>
                </a:tc>
                <a:tc>
                  <a:txBody>
                    <a:bodyPr/>
                    <a:lstStyle/>
                    <a:p>
                      <a:r>
                        <a:rPr lang="en-US" dirty="0"/>
                        <a:t>Google</a:t>
                      </a:r>
                    </a:p>
                  </a:txBody>
                  <a:tcPr/>
                </a:tc>
                <a:extLst>
                  <a:ext uri="{0D108BD9-81ED-4DB2-BD59-A6C34878D82A}">
                    <a16:rowId xmlns:a16="http://schemas.microsoft.com/office/drawing/2014/main" val="2502819859"/>
                  </a:ext>
                </a:extLst>
              </a:tr>
            </a:tbl>
          </a:graphicData>
        </a:graphic>
      </p:graphicFrame>
    </p:spTree>
    <p:extLst>
      <p:ext uri="{BB962C8B-B14F-4D97-AF65-F5344CB8AC3E}">
        <p14:creationId xmlns:p14="http://schemas.microsoft.com/office/powerpoint/2010/main" val="287961223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419AC-DCE6-4371-8DE2-D617E99D653D}"/>
              </a:ext>
            </a:extLst>
          </p:cNvPr>
          <p:cNvSpPr>
            <a:spLocks noGrp="1"/>
          </p:cNvSpPr>
          <p:nvPr>
            <p:ph type="title"/>
          </p:nvPr>
        </p:nvSpPr>
        <p:spPr/>
        <p:txBody>
          <a:bodyPr/>
          <a:lstStyle/>
          <a:p>
            <a:r>
              <a:rPr lang="en-US" dirty="0">
                <a:solidFill>
                  <a:srgbClr val="C00000"/>
                </a:solidFill>
              </a:rPr>
              <a:t>Reconstruction Attack</a:t>
            </a:r>
          </a:p>
        </p:txBody>
      </p:sp>
      <p:graphicFrame>
        <p:nvGraphicFramePr>
          <p:cNvPr id="9" name="Table 9">
            <a:extLst>
              <a:ext uri="{FF2B5EF4-FFF2-40B4-BE49-F238E27FC236}">
                <a16:creationId xmlns:a16="http://schemas.microsoft.com/office/drawing/2014/main" id="{B198B0E2-CBC6-C01F-7384-E129C7BC245B}"/>
              </a:ext>
            </a:extLst>
          </p:cNvPr>
          <p:cNvGraphicFramePr>
            <a:graphicFrameLocks noGrp="1"/>
          </p:cNvGraphicFramePr>
          <p:nvPr/>
        </p:nvGraphicFramePr>
        <p:xfrm>
          <a:off x="3241757" y="2131060"/>
          <a:ext cx="5708486" cy="2595880"/>
        </p:xfrm>
        <a:graphic>
          <a:graphicData uri="http://schemas.openxmlformats.org/drawingml/2006/table">
            <a:tbl>
              <a:tblPr firstRow="1" bandRow="1">
                <a:tableStyleId>{5C22544A-7EE6-4342-B048-85BDC9FD1C3A}</a:tableStyleId>
              </a:tblPr>
              <a:tblGrid>
                <a:gridCol w="886143">
                  <a:extLst>
                    <a:ext uri="{9D8B030D-6E8A-4147-A177-3AD203B41FA5}">
                      <a16:colId xmlns:a16="http://schemas.microsoft.com/office/drawing/2014/main" val="2785422533"/>
                    </a:ext>
                  </a:extLst>
                </a:gridCol>
                <a:gridCol w="593154">
                  <a:extLst>
                    <a:ext uri="{9D8B030D-6E8A-4147-A177-3AD203B41FA5}">
                      <a16:colId xmlns:a16="http://schemas.microsoft.com/office/drawing/2014/main" val="2302333311"/>
                    </a:ext>
                  </a:extLst>
                </a:gridCol>
                <a:gridCol w="1054418">
                  <a:extLst>
                    <a:ext uri="{9D8B030D-6E8A-4147-A177-3AD203B41FA5}">
                      <a16:colId xmlns:a16="http://schemas.microsoft.com/office/drawing/2014/main" val="1319744790"/>
                    </a:ext>
                  </a:extLst>
                </a:gridCol>
                <a:gridCol w="1058257">
                  <a:extLst>
                    <a:ext uri="{9D8B030D-6E8A-4147-A177-3AD203B41FA5}">
                      <a16:colId xmlns:a16="http://schemas.microsoft.com/office/drawing/2014/main" val="969931753"/>
                    </a:ext>
                  </a:extLst>
                </a:gridCol>
                <a:gridCol w="1159890">
                  <a:extLst>
                    <a:ext uri="{9D8B030D-6E8A-4147-A177-3AD203B41FA5}">
                      <a16:colId xmlns:a16="http://schemas.microsoft.com/office/drawing/2014/main" val="1489959955"/>
                    </a:ext>
                  </a:extLst>
                </a:gridCol>
                <a:gridCol w="956624">
                  <a:extLst>
                    <a:ext uri="{9D8B030D-6E8A-4147-A177-3AD203B41FA5}">
                      <a16:colId xmlns:a16="http://schemas.microsoft.com/office/drawing/2014/main" val="2536485155"/>
                    </a:ext>
                  </a:extLst>
                </a:gridCol>
              </a:tblGrid>
              <a:tr h="370840">
                <a:tc>
                  <a:txBody>
                    <a:bodyPr/>
                    <a:lstStyle/>
                    <a:p>
                      <a:r>
                        <a:rPr lang="en-US" dirty="0"/>
                        <a:t>Name</a:t>
                      </a:r>
                    </a:p>
                  </a:txBody>
                  <a:tcPr/>
                </a:tc>
                <a:tc>
                  <a:txBody>
                    <a:bodyPr/>
                    <a:lstStyle/>
                    <a:p>
                      <a:r>
                        <a:rPr lang="en-US" dirty="0"/>
                        <a:t>Age</a:t>
                      </a:r>
                    </a:p>
                  </a:txBody>
                  <a:tcPr/>
                </a:tc>
                <a:tc>
                  <a:txBody>
                    <a:bodyPr/>
                    <a:lstStyle/>
                    <a:p>
                      <a:r>
                        <a:rPr lang="en-US" dirty="0"/>
                        <a:t>Zip Code</a:t>
                      </a:r>
                    </a:p>
                  </a:txBody>
                  <a:tcPr/>
                </a:tc>
                <a:tc>
                  <a:txBody>
                    <a:bodyPr/>
                    <a:lstStyle/>
                    <a:p>
                      <a:r>
                        <a:rPr lang="en-US" dirty="0"/>
                        <a:t>Gender</a:t>
                      </a:r>
                    </a:p>
                  </a:txBody>
                  <a:tcPr/>
                </a:tc>
                <a:tc>
                  <a:txBody>
                    <a:bodyPr/>
                    <a:lstStyle/>
                    <a:p>
                      <a:r>
                        <a:rPr lang="en-US" dirty="0"/>
                        <a:t>Employer</a:t>
                      </a:r>
                    </a:p>
                  </a:txBody>
                  <a:tcPr/>
                </a:tc>
                <a:tc>
                  <a:txBody>
                    <a:bodyPr/>
                    <a:lstStyle/>
                    <a:p>
                      <a:r>
                        <a:rPr lang="en-US" dirty="0"/>
                        <a:t>Has Pet</a:t>
                      </a:r>
                    </a:p>
                  </a:txBody>
                  <a:tcPr/>
                </a:tc>
                <a:extLst>
                  <a:ext uri="{0D108BD9-81ED-4DB2-BD59-A6C34878D82A}">
                    <a16:rowId xmlns:a16="http://schemas.microsoft.com/office/drawing/2014/main" val="1070904955"/>
                  </a:ext>
                </a:extLst>
              </a:tr>
              <a:tr h="370840">
                <a:tc>
                  <a:txBody>
                    <a:bodyPr/>
                    <a:lstStyle/>
                    <a:p>
                      <a:r>
                        <a:rPr lang="en-US" dirty="0"/>
                        <a:t>Alice</a:t>
                      </a:r>
                    </a:p>
                  </a:txBody>
                  <a:tcPr/>
                </a:tc>
                <a:tc>
                  <a:txBody>
                    <a:bodyPr/>
                    <a:lstStyle/>
                    <a:p>
                      <a:r>
                        <a:rPr lang="en-US" dirty="0"/>
                        <a:t>56</a:t>
                      </a:r>
                    </a:p>
                  </a:txBody>
                  <a:tcPr/>
                </a:tc>
                <a:tc>
                  <a:txBody>
                    <a:bodyPr/>
                    <a:lstStyle/>
                    <a:p>
                      <a:r>
                        <a:rPr lang="en-US" dirty="0"/>
                        <a:t>77005</a:t>
                      </a:r>
                    </a:p>
                  </a:txBody>
                  <a:tcPr/>
                </a:tc>
                <a:tc>
                  <a:txBody>
                    <a:bodyPr/>
                    <a:lstStyle/>
                    <a:p>
                      <a:r>
                        <a:rPr lang="en-US" dirty="0"/>
                        <a:t>Female</a:t>
                      </a:r>
                    </a:p>
                  </a:txBody>
                  <a:tcPr/>
                </a:tc>
                <a:tc>
                  <a:txBody>
                    <a:bodyPr/>
                    <a:lstStyle/>
                    <a:p>
                      <a:r>
                        <a:rPr lang="en-US" dirty="0"/>
                        <a:t>Apple</a:t>
                      </a:r>
                    </a:p>
                  </a:txBody>
                  <a:tcPr/>
                </a:tc>
                <a:tc>
                  <a:txBody>
                    <a:bodyPr/>
                    <a:lstStyle/>
                    <a:p>
                      <a:r>
                        <a:rPr lang="en-US" dirty="0"/>
                        <a:t>Yes</a:t>
                      </a:r>
                    </a:p>
                  </a:txBody>
                  <a:tcPr/>
                </a:tc>
                <a:extLst>
                  <a:ext uri="{0D108BD9-81ED-4DB2-BD59-A6C34878D82A}">
                    <a16:rowId xmlns:a16="http://schemas.microsoft.com/office/drawing/2014/main" val="498760556"/>
                  </a:ext>
                </a:extLst>
              </a:tr>
              <a:tr h="370840">
                <a:tc>
                  <a:txBody>
                    <a:bodyPr/>
                    <a:lstStyle/>
                    <a:p>
                      <a:r>
                        <a:rPr lang="en-US" dirty="0"/>
                        <a:t>Bob</a:t>
                      </a:r>
                    </a:p>
                  </a:txBody>
                  <a:tcPr/>
                </a:tc>
                <a:tc>
                  <a:txBody>
                    <a:bodyPr/>
                    <a:lstStyle/>
                    <a:p>
                      <a:r>
                        <a:rPr lang="en-US" dirty="0"/>
                        <a:t>32</a:t>
                      </a:r>
                    </a:p>
                  </a:txBody>
                  <a:tcPr/>
                </a:tc>
                <a:tc>
                  <a:txBody>
                    <a:bodyPr/>
                    <a:lstStyle/>
                    <a:p>
                      <a:r>
                        <a:rPr lang="en-US" dirty="0"/>
                        <a:t>77005</a:t>
                      </a:r>
                    </a:p>
                  </a:txBody>
                  <a:tcPr/>
                </a:tc>
                <a:tc>
                  <a:txBody>
                    <a:bodyPr/>
                    <a:lstStyle/>
                    <a:p>
                      <a:r>
                        <a:rPr lang="en-US" dirty="0"/>
                        <a:t>Male</a:t>
                      </a:r>
                    </a:p>
                  </a:txBody>
                  <a:tcPr/>
                </a:tc>
                <a:tc>
                  <a:txBody>
                    <a:bodyPr/>
                    <a:lstStyle/>
                    <a:p>
                      <a:r>
                        <a:rPr lang="en-US" dirty="0"/>
                        <a:t>Microsoft</a:t>
                      </a:r>
                    </a:p>
                  </a:txBody>
                  <a:tcPr/>
                </a:tc>
                <a:tc>
                  <a:txBody>
                    <a:bodyPr/>
                    <a:lstStyle/>
                    <a:p>
                      <a:r>
                        <a:rPr lang="en-US" dirty="0"/>
                        <a:t>No</a:t>
                      </a:r>
                    </a:p>
                  </a:txBody>
                  <a:tcPr/>
                </a:tc>
                <a:extLst>
                  <a:ext uri="{0D108BD9-81ED-4DB2-BD59-A6C34878D82A}">
                    <a16:rowId xmlns:a16="http://schemas.microsoft.com/office/drawing/2014/main" val="3748179532"/>
                  </a:ext>
                </a:extLst>
              </a:tr>
              <a:tr h="370840">
                <a:tc>
                  <a:txBody>
                    <a:bodyPr/>
                    <a:lstStyle/>
                    <a:p>
                      <a:r>
                        <a:rPr lang="en-US" dirty="0"/>
                        <a:t>Carol</a:t>
                      </a:r>
                    </a:p>
                  </a:txBody>
                  <a:tcPr/>
                </a:tc>
                <a:tc>
                  <a:txBody>
                    <a:bodyPr/>
                    <a:lstStyle/>
                    <a:p>
                      <a:r>
                        <a:rPr lang="en-US" dirty="0"/>
                        <a:t>71</a:t>
                      </a:r>
                    </a:p>
                  </a:txBody>
                  <a:tcPr/>
                </a:tc>
                <a:tc>
                  <a:txBody>
                    <a:bodyPr/>
                    <a:lstStyle/>
                    <a:p>
                      <a:r>
                        <a:rPr lang="en-US" dirty="0"/>
                        <a:t>77005</a:t>
                      </a:r>
                    </a:p>
                  </a:txBody>
                  <a:tcPr/>
                </a:tc>
                <a:tc>
                  <a:txBody>
                    <a:bodyPr/>
                    <a:lstStyle/>
                    <a:p>
                      <a:r>
                        <a:rPr lang="en-US" dirty="0"/>
                        <a:t>Female</a:t>
                      </a:r>
                    </a:p>
                  </a:txBody>
                  <a:tcPr/>
                </a:tc>
                <a:tc>
                  <a:txBody>
                    <a:bodyPr/>
                    <a:lstStyle/>
                    <a:p>
                      <a:r>
                        <a:rPr lang="en-US" dirty="0"/>
                        <a:t>Amazon</a:t>
                      </a:r>
                    </a:p>
                  </a:txBody>
                  <a:tcPr/>
                </a:tc>
                <a:tc>
                  <a:txBody>
                    <a:bodyPr/>
                    <a:lstStyle/>
                    <a:p>
                      <a:r>
                        <a:rPr lang="en-US" dirty="0"/>
                        <a:t>Yes</a:t>
                      </a:r>
                    </a:p>
                  </a:txBody>
                  <a:tcPr/>
                </a:tc>
                <a:extLst>
                  <a:ext uri="{0D108BD9-81ED-4DB2-BD59-A6C34878D82A}">
                    <a16:rowId xmlns:a16="http://schemas.microsoft.com/office/drawing/2014/main" val="2145592699"/>
                  </a:ext>
                </a:extLst>
              </a:tr>
              <a:tr h="370840">
                <a:tc>
                  <a:txBody>
                    <a:bodyPr/>
                    <a:lstStyle/>
                    <a:p>
                      <a:r>
                        <a:rPr lang="en-US" dirty="0"/>
                        <a:t>Dale</a:t>
                      </a:r>
                    </a:p>
                  </a:txBody>
                  <a:tcPr/>
                </a:tc>
                <a:tc>
                  <a:txBody>
                    <a:bodyPr/>
                    <a:lstStyle/>
                    <a:p>
                      <a:r>
                        <a:rPr lang="en-US" dirty="0"/>
                        <a:t>44</a:t>
                      </a:r>
                    </a:p>
                  </a:txBody>
                  <a:tcPr/>
                </a:tc>
                <a:tc>
                  <a:txBody>
                    <a:bodyPr/>
                    <a:lstStyle/>
                    <a:p>
                      <a:r>
                        <a:rPr lang="en-US" dirty="0"/>
                        <a:t>77005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Male</a:t>
                      </a:r>
                    </a:p>
                  </a:txBody>
                  <a:tcPr/>
                </a:tc>
                <a:tc>
                  <a:txBody>
                    <a:bodyPr/>
                    <a:lstStyle/>
                    <a:p>
                      <a:r>
                        <a:rPr lang="en-US" dirty="0" err="1"/>
                        <a:t>Petsmart</a:t>
                      </a:r>
                      <a:endParaRPr lang="en-US" dirty="0"/>
                    </a:p>
                  </a:txBody>
                  <a:tcPr/>
                </a:tc>
                <a:tc>
                  <a:txBody>
                    <a:bodyPr/>
                    <a:lstStyle/>
                    <a:p>
                      <a:r>
                        <a:rPr lang="en-US" dirty="0"/>
                        <a:t>Yes</a:t>
                      </a:r>
                    </a:p>
                  </a:txBody>
                  <a:tcPr/>
                </a:tc>
                <a:extLst>
                  <a:ext uri="{0D108BD9-81ED-4DB2-BD59-A6C34878D82A}">
                    <a16:rowId xmlns:a16="http://schemas.microsoft.com/office/drawing/2014/main" val="925952716"/>
                  </a:ext>
                </a:extLst>
              </a:tr>
              <a:tr h="370840">
                <a:tc>
                  <a:txBody>
                    <a:bodyPr/>
                    <a:lstStyle/>
                    <a:p>
                      <a:r>
                        <a:rPr lang="en-US" dirty="0"/>
                        <a:t>Erin</a:t>
                      </a:r>
                    </a:p>
                  </a:txBody>
                  <a:tcPr/>
                </a:tc>
                <a:tc>
                  <a:txBody>
                    <a:bodyPr/>
                    <a:lstStyle/>
                    <a:p>
                      <a:r>
                        <a:rPr lang="en-US" dirty="0"/>
                        <a:t>25</a:t>
                      </a:r>
                    </a:p>
                  </a:txBody>
                  <a:tcPr/>
                </a:tc>
                <a:tc>
                  <a:txBody>
                    <a:bodyPr/>
                    <a:lstStyle/>
                    <a:p>
                      <a:r>
                        <a:rPr lang="en-US" dirty="0"/>
                        <a:t>77005</a:t>
                      </a:r>
                    </a:p>
                  </a:txBody>
                  <a:tcPr/>
                </a:tc>
                <a:tc>
                  <a:txBody>
                    <a:bodyPr/>
                    <a:lstStyle/>
                    <a:p>
                      <a:r>
                        <a:rPr lang="en-US" dirty="0"/>
                        <a:t>Female</a:t>
                      </a:r>
                    </a:p>
                  </a:txBody>
                  <a:tcPr/>
                </a:tc>
                <a:tc>
                  <a:txBody>
                    <a:bodyPr/>
                    <a:lstStyle/>
                    <a:p>
                      <a:r>
                        <a:rPr lang="en-US" dirty="0"/>
                        <a:t>Netflix</a:t>
                      </a:r>
                    </a:p>
                  </a:txBody>
                  <a:tcPr/>
                </a:tc>
                <a:tc>
                  <a:txBody>
                    <a:bodyPr/>
                    <a:lstStyle/>
                    <a:p>
                      <a:r>
                        <a:rPr lang="en-US" dirty="0"/>
                        <a:t>No</a:t>
                      </a:r>
                    </a:p>
                  </a:txBody>
                  <a:tcPr/>
                </a:tc>
                <a:extLst>
                  <a:ext uri="{0D108BD9-81ED-4DB2-BD59-A6C34878D82A}">
                    <a16:rowId xmlns:a16="http://schemas.microsoft.com/office/drawing/2014/main" val="1850741658"/>
                  </a:ext>
                </a:extLst>
              </a:tr>
              <a:tr h="370840">
                <a:tc>
                  <a:txBody>
                    <a:bodyPr/>
                    <a:lstStyle/>
                    <a:p>
                      <a:r>
                        <a:rPr lang="en-US" dirty="0"/>
                        <a:t>Fred</a:t>
                      </a:r>
                    </a:p>
                  </a:txBody>
                  <a:tcPr/>
                </a:tc>
                <a:tc>
                  <a:txBody>
                    <a:bodyPr/>
                    <a:lstStyle/>
                    <a:p>
                      <a:r>
                        <a:rPr lang="en-US" dirty="0"/>
                        <a:t>61</a:t>
                      </a:r>
                    </a:p>
                  </a:txBody>
                  <a:tcPr/>
                </a:tc>
                <a:tc>
                  <a:txBody>
                    <a:bodyPr/>
                    <a:lstStyle/>
                    <a:p>
                      <a:r>
                        <a:rPr lang="en-US" dirty="0"/>
                        <a:t>77005</a:t>
                      </a:r>
                    </a:p>
                  </a:txBody>
                  <a:tcPr/>
                </a:tc>
                <a:tc>
                  <a:txBody>
                    <a:bodyPr/>
                    <a:lstStyle/>
                    <a:p>
                      <a:r>
                        <a:rPr lang="en-US" dirty="0"/>
                        <a:t>Male</a:t>
                      </a:r>
                    </a:p>
                  </a:txBody>
                  <a:tcPr/>
                </a:tc>
                <a:tc>
                  <a:txBody>
                    <a:bodyPr/>
                    <a:lstStyle/>
                    <a:p>
                      <a:r>
                        <a:rPr lang="en-US" dirty="0"/>
                        <a:t>Google</a:t>
                      </a:r>
                    </a:p>
                  </a:txBody>
                  <a:tcPr/>
                </a:tc>
                <a:tc>
                  <a:txBody>
                    <a:bodyPr/>
                    <a:lstStyle/>
                    <a:p>
                      <a:r>
                        <a:rPr lang="en-US" dirty="0"/>
                        <a:t>No</a:t>
                      </a:r>
                    </a:p>
                  </a:txBody>
                  <a:tcPr/>
                </a:tc>
                <a:extLst>
                  <a:ext uri="{0D108BD9-81ED-4DB2-BD59-A6C34878D82A}">
                    <a16:rowId xmlns:a16="http://schemas.microsoft.com/office/drawing/2014/main" val="2502819859"/>
                  </a:ext>
                </a:extLst>
              </a:tr>
            </a:tbl>
          </a:graphicData>
        </a:graphic>
      </p:graphicFrame>
    </p:spTree>
    <p:extLst>
      <p:ext uri="{BB962C8B-B14F-4D97-AF65-F5344CB8AC3E}">
        <p14:creationId xmlns:p14="http://schemas.microsoft.com/office/powerpoint/2010/main" val="76770203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419AC-DCE6-4371-8DE2-D617E99D653D}"/>
              </a:ext>
            </a:extLst>
          </p:cNvPr>
          <p:cNvSpPr>
            <a:spLocks noGrp="1"/>
          </p:cNvSpPr>
          <p:nvPr>
            <p:ph type="title"/>
          </p:nvPr>
        </p:nvSpPr>
        <p:spPr/>
        <p:txBody>
          <a:bodyPr/>
          <a:lstStyle/>
          <a:p>
            <a:r>
              <a:rPr lang="en-US" dirty="0">
                <a:solidFill>
                  <a:srgbClr val="C00000"/>
                </a:solidFill>
              </a:rPr>
              <a:t>Anonymizing Data</a:t>
            </a:r>
          </a:p>
        </p:txBody>
      </p:sp>
      <p:pic>
        <p:nvPicPr>
          <p:cNvPr id="4" name="Picture 3">
            <a:extLst>
              <a:ext uri="{FF2B5EF4-FFF2-40B4-BE49-F238E27FC236}">
                <a16:creationId xmlns:a16="http://schemas.microsoft.com/office/drawing/2014/main" id="{7740AA24-C4C9-418B-EE87-BA36D1B9962C}"/>
              </a:ext>
            </a:extLst>
          </p:cNvPr>
          <p:cNvPicPr>
            <a:picLocks noChangeAspect="1"/>
          </p:cNvPicPr>
          <p:nvPr/>
        </p:nvPicPr>
        <p:blipFill>
          <a:blip r:embed="rId3"/>
          <a:stretch>
            <a:fillRect/>
          </a:stretch>
        </p:blipFill>
        <p:spPr>
          <a:xfrm>
            <a:off x="2688711" y="1723530"/>
            <a:ext cx="6814577" cy="4769345"/>
          </a:xfrm>
          <a:prstGeom prst="rect">
            <a:avLst/>
          </a:prstGeom>
        </p:spPr>
      </p:pic>
    </p:spTree>
    <p:extLst>
      <p:ext uri="{BB962C8B-B14F-4D97-AF65-F5344CB8AC3E}">
        <p14:creationId xmlns:p14="http://schemas.microsoft.com/office/powerpoint/2010/main" val="31109235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rgbClr val="C00000"/>
                </a:solidFill>
              </a:rPr>
              <a:t>Linear Sketch</a:t>
            </a:r>
            <a:endParaRPr lang="en-US" dirty="0"/>
          </a:p>
        </p:txBody>
      </p:sp>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p:txBody>
          <a:bodyPr>
            <a:noAutofit/>
          </a:bodyPr>
          <a:lstStyle/>
          <a:p>
            <a:pPr>
              <a:buClr>
                <a:schemeClr val="tx1"/>
              </a:buClr>
            </a:pPr>
            <a:r>
              <a:rPr lang="en-US" sz="3000" dirty="0">
                <a:solidFill>
                  <a:srgbClr val="00B050"/>
                </a:solidFill>
              </a:rPr>
              <a:t>Theorem</a:t>
            </a:r>
            <a:r>
              <a:rPr lang="en-US" sz="3000" dirty="0"/>
              <a:t> </a:t>
            </a:r>
            <a:r>
              <a:rPr lang="en-US" sz="3000" dirty="0">
                <a:solidFill>
                  <a:schemeClr val="accent1"/>
                </a:solidFill>
              </a:rPr>
              <a:t>[LiNguyenWoodruff14]</a:t>
            </a:r>
            <a:r>
              <a:rPr lang="en-US" sz="3000" dirty="0"/>
              <a:t>: For sufficiently long data streams with arbitrarily large coordinates at intermediate stages of the stream, any one-pass insertion-deletion streaming algorithm can be implemented with a linear sketch</a:t>
            </a:r>
          </a:p>
        </p:txBody>
      </p:sp>
    </p:spTree>
    <p:extLst>
      <p:ext uri="{BB962C8B-B14F-4D97-AF65-F5344CB8AC3E}">
        <p14:creationId xmlns:p14="http://schemas.microsoft.com/office/powerpoint/2010/main" val="23627955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4116BC6-7A44-F137-E79C-38C98331A931}"/>
              </a:ext>
            </a:extLst>
          </p:cNvPr>
          <p:cNvPicPr>
            <a:picLocks noChangeAspect="1"/>
          </p:cNvPicPr>
          <p:nvPr/>
        </p:nvPicPr>
        <p:blipFill>
          <a:blip r:embed="rId3"/>
          <a:stretch>
            <a:fillRect/>
          </a:stretch>
        </p:blipFill>
        <p:spPr>
          <a:xfrm>
            <a:off x="1837266" y="0"/>
            <a:ext cx="8517467" cy="6858000"/>
          </a:xfrm>
          <a:prstGeom prst="rect">
            <a:avLst/>
          </a:prstGeom>
        </p:spPr>
      </p:pic>
      <p:sp>
        <p:nvSpPr>
          <p:cNvPr id="8" name="TextBox 7">
            <a:extLst>
              <a:ext uri="{FF2B5EF4-FFF2-40B4-BE49-F238E27FC236}">
                <a16:creationId xmlns:a16="http://schemas.microsoft.com/office/drawing/2014/main" id="{EA8D862B-7DDA-0C44-F348-BD384EA2ACEF}"/>
              </a:ext>
            </a:extLst>
          </p:cNvPr>
          <p:cNvSpPr txBox="1"/>
          <p:nvPr/>
        </p:nvSpPr>
        <p:spPr>
          <a:xfrm>
            <a:off x="67142" y="6385723"/>
            <a:ext cx="3091693" cy="369332"/>
          </a:xfrm>
          <a:prstGeom prst="rect">
            <a:avLst/>
          </a:prstGeom>
          <a:noFill/>
        </p:spPr>
        <p:txBody>
          <a:bodyPr wrap="square">
            <a:spAutoFit/>
          </a:bodyPr>
          <a:lstStyle/>
          <a:p>
            <a:r>
              <a:rPr lang="en-US" dirty="0"/>
              <a:t>Image from Arvind Narayanan</a:t>
            </a:r>
          </a:p>
        </p:txBody>
      </p:sp>
    </p:spTree>
    <p:extLst>
      <p:ext uri="{BB962C8B-B14F-4D97-AF65-F5344CB8AC3E}">
        <p14:creationId xmlns:p14="http://schemas.microsoft.com/office/powerpoint/2010/main" val="171925593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rgbClr val="C00000"/>
                </a:solidFill>
              </a:rPr>
              <a:t>Differencing Attacks</a:t>
            </a:r>
          </a:p>
        </p:txBody>
      </p:sp>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a:xfrm>
            <a:off x="838199" y="1825625"/>
            <a:ext cx="11066929" cy="4871010"/>
          </a:xfrm>
        </p:spPr>
        <p:txBody>
          <a:bodyPr>
            <a:normAutofit/>
          </a:bodyPr>
          <a:lstStyle/>
          <a:p>
            <a:pPr>
              <a:buClr>
                <a:schemeClr val="tx1"/>
              </a:buClr>
            </a:pPr>
            <a:r>
              <a:rPr lang="en-US" sz="3200" dirty="0">
                <a:solidFill>
                  <a:schemeClr val="tx1"/>
                </a:solidFill>
              </a:rPr>
              <a:t>How many people in this classroom went to Kyle Field last weekend?</a:t>
            </a:r>
            <a:endParaRPr lang="en-US" sz="3200" b="0" dirty="0">
              <a:solidFill>
                <a:schemeClr val="tx1"/>
              </a:solidFill>
            </a:endParaRPr>
          </a:p>
          <a:p>
            <a:pPr>
              <a:buClr>
                <a:schemeClr val="tx1"/>
              </a:buClr>
            </a:pPr>
            <a:endParaRPr lang="en-US" sz="3200" dirty="0">
              <a:solidFill>
                <a:schemeClr val="tx1"/>
              </a:solidFill>
            </a:endParaRPr>
          </a:p>
          <a:p>
            <a:pPr>
              <a:buClr>
                <a:schemeClr val="tx1"/>
              </a:buClr>
            </a:pPr>
            <a:endParaRPr lang="en-US" sz="3200" dirty="0">
              <a:solidFill>
                <a:schemeClr val="tx1"/>
              </a:solidFill>
            </a:endParaRPr>
          </a:p>
          <a:p>
            <a:pPr>
              <a:buClr>
                <a:schemeClr val="tx1"/>
              </a:buClr>
            </a:pPr>
            <a:r>
              <a:rPr lang="en-US" sz="3200" dirty="0">
                <a:solidFill>
                  <a:schemeClr val="tx1"/>
                </a:solidFill>
              </a:rPr>
              <a:t>How many people in this classroom besides the instructor went to Kyle Field last weekend?</a:t>
            </a:r>
          </a:p>
        </p:txBody>
      </p:sp>
    </p:spTree>
    <p:extLst>
      <p:ext uri="{BB962C8B-B14F-4D97-AF65-F5344CB8AC3E}">
        <p14:creationId xmlns:p14="http://schemas.microsoft.com/office/powerpoint/2010/main" val="212262436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460831B-7C66-A26B-82BF-ACDDD8D645B7}"/>
              </a:ext>
            </a:extLst>
          </p:cNvPr>
          <p:cNvPicPr>
            <a:picLocks noChangeAspect="1"/>
          </p:cNvPicPr>
          <p:nvPr/>
        </p:nvPicPr>
        <p:blipFill>
          <a:blip r:embed="rId3"/>
          <a:stretch>
            <a:fillRect/>
          </a:stretch>
        </p:blipFill>
        <p:spPr>
          <a:xfrm>
            <a:off x="399146" y="107103"/>
            <a:ext cx="11393707" cy="6750897"/>
          </a:xfrm>
          <a:prstGeom prst="rect">
            <a:avLst/>
          </a:prstGeom>
        </p:spPr>
      </p:pic>
      <p:sp>
        <p:nvSpPr>
          <p:cNvPr id="8" name="TextBox 7">
            <a:extLst>
              <a:ext uri="{FF2B5EF4-FFF2-40B4-BE49-F238E27FC236}">
                <a16:creationId xmlns:a16="http://schemas.microsoft.com/office/drawing/2014/main" id="{EA8D862B-7DDA-0C44-F348-BD384EA2ACEF}"/>
              </a:ext>
            </a:extLst>
          </p:cNvPr>
          <p:cNvSpPr txBox="1"/>
          <p:nvPr/>
        </p:nvSpPr>
        <p:spPr>
          <a:xfrm>
            <a:off x="9859168" y="107103"/>
            <a:ext cx="2240469" cy="369332"/>
          </a:xfrm>
          <a:prstGeom prst="rect">
            <a:avLst/>
          </a:prstGeom>
          <a:noFill/>
        </p:spPr>
        <p:txBody>
          <a:bodyPr wrap="square">
            <a:spAutoFit/>
          </a:bodyPr>
          <a:lstStyle/>
          <a:p>
            <a:r>
              <a:rPr lang="en-US" dirty="0"/>
              <a:t>Slide from Steven Wu</a:t>
            </a:r>
          </a:p>
        </p:txBody>
      </p:sp>
    </p:spTree>
    <p:extLst>
      <p:ext uri="{BB962C8B-B14F-4D97-AF65-F5344CB8AC3E}">
        <p14:creationId xmlns:p14="http://schemas.microsoft.com/office/powerpoint/2010/main" val="238914319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CC8D89-2FD2-37B7-6EF0-6329A9F75CA4}"/>
              </a:ext>
            </a:extLst>
          </p:cNvPr>
          <p:cNvSpPr>
            <a:spLocks noGrp="1"/>
          </p:cNvSpPr>
          <p:nvPr>
            <p:ph type="title"/>
          </p:nvPr>
        </p:nvSpPr>
        <p:spPr>
          <a:xfrm>
            <a:off x="838200" y="365125"/>
            <a:ext cx="10515600" cy="1325563"/>
          </a:xfrm>
        </p:spPr>
        <p:txBody>
          <a:bodyPr/>
          <a:lstStyle/>
          <a:p>
            <a:r>
              <a:rPr lang="en-US" dirty="0">
                <a:solidFill>
                  <a:srgbClr val="C00000"/>
                </a:solidFill>
              </a:rPr>
              <a:t>2010 US Census</a:t>
            </a:r>
          </a:p>
        </p:txBody>
      </p:sp>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C619D92C-18DC-C0D1-F761-38BD493BE0F7}"/>
                  </a:ext>
                </a:extLst>
              </p:cNvPr>
              <p:cNvSpPr>
                <a:spLocks noGrp="1"/>
              </p:cNvSpPr>
              <p:nvPr>
                <p:ph idx="1"/>
              </p:nvPr>
            </p:nvSpPr>
            <p:spPr>
              <a:xfrm>
                <a:off x="838199" y="1825625"/>
                <a:ext cx="11066929" cy="4871010"/>
              </a:xfrm>
            </p:spPr>
            <p:txBody>
              <a:bodyPr>
                <a:normAutofit/>
              </a:bodyPr>
              <a:lstStyle/>
              <a:p>
                <a:pPr>
                  <a:buClr>
                    <a:schemeClr val="tx1"/>
                  </a:buClr>
                </a:pPr>
                <a14:m>
                  <m:oMath xmlns:m="http://schemas.openxmlformats.org/officeDocument/2006/math">
                    <m:r>
                      <a:rPr lang="en-US" sz="3200" b="0" i="1" smtClean="0">
                        <a:solidFill>
                          <a:srgbClr val="C00000"/>
                        </a:solidFill>
                        <a:latin typeface="Cambria Math" panose="02040503050406030204" pitchFamily="18" charset="0"/>
                      </a:rPr>
                      <m:t>308,745,738</m:t>
                    </m:r>
                  </m:oMath>
                </a14:m>
                <a:r>
                  <a:rPr lang="en-US" sz="3200" dirty="0">
                    <a:solidFill>
                      <a:schemeClr val="tx1"/>
                    </a:solidFill>
                  </a:rPr>
                  <a:t> people </a:t>
                </a:r>
                <a14:m>
                  <m:oMath xmlns:m="http://schemas.openxmlformats.org/officeDocument/2006/math">
                    <m:r>
                      <a:rPr lang="en-US" sz="3200" b="0" i="1" smtClean="0">
                        <a:solidFill>
                          <a:srgbClr val="C00000"/>
                        </a:solidFill>
                        <a:latin typeface="Cambria Math" panose="02040503050406030204" pitchFamily="18" charset="0"/>
                      </a:rPr>
                      <m:t>×</m:t>
                    </m:r>
                  </m:oMath>
                </a14:m>
                <a:r>
                  <a:rPr lang="en-US" sz="3200" dirty="0">
                    <a:solidFill>
                      <a:schemeClr val="tx1"/>
                    </a:solidFill>
                  </a:rPr>
                  <a:t> </a:t>
                </a:r>
                <a14:m>
                  <m:oMath xmlns:m="http://schemas.openxmlformats.org/officeDocument/2006/math">
                    <m:r>
                      <a:rPr lang="en-US" sz="3200" b="0" i="1" smtClean="0">
                        <a:solidFill>
                          <a:srgbClr val="C00000"/>
                        </a:solidFill>
                        <a:latin typeface="Cambria Math" panose="02040503050406030204" pitchFamily="18" charset="0"/>
                      </a:rPr>
                      <m:t>6</m:t>
                    </m:r>
                  </m:oMath>
                </a14:m>
                <a:r>
                  <a:rPr lang="en-US" sz="3200" dirty="0">
                    <a:solidFill>
                      <a:schemeClr val="tx1"/>
                    </a:solidFill>
                  </a:rPr>
                  <a:t> variables = </a:t>
                </a:r>
                <a14:m>
                  <m:oMath xmlns:m="http://schemas.openxmlformats.org/officeDocument/2006/math">
                    <m:r>
                      <a:rPr lang="en-US" sz="3200" b="0" i="1" smtClean="0">
                        <a:solidFill>
                          <a:srgbClr val="C00000"/>
                        </a:solidFill>
                        <a:latin typeface="Cambria Math" panose="02040503050406030204" pitchFamily="18" charset="0"/>
                      </a:rPr>
                      <m:t>1,852,473,228</m:t>
                    </m:r>
                  </m:oMath>
                </a14:m>
                <a:r>
                  <a:rPr lang="en-US" sz="3200" dirty="0">
                    <a:solidFill>
                      <a:schemeClr val="tx1"/>
                    </a:solidFill>
                  </a:rPr>
                  <a:t> measurements collected</a:t>
                </a:r>
              </a:p>
              <a:p>
                <a:pPr>
                  <a:buClr>
                    <a:schemeClr val="tx1"/>
                  </a:buClr>
                </a:pPr>
                <a:endParaRPr lang="en-US" sz="3200" dirty="0"/>
              </a:p>
              <a:p>
                <a:pPr>
                  <a:buClr>
                    <a:schemeClr val="tx1"/>
                  </a:buClr>
                </a:pPr>
                <a:endParaRPr lang="en-US" sz="3200" dirty="0"/>
              </a:p>
              <a:p>
                <a:pPr>
                  <a:buClr>
                    <a:schemeClr val="tx1"/>
                  </a:buClr>
                </a:pPr>
                <a:r>
                  <a:rPr lang="en-US" sz="3200" dirty="0">
                    <a:solidFill>
                      <a:schemeClr val="tx1"/>
                    </a:solidFill>
                  </a:rPr>
                  <a:t>Total statistics: </a:t>
                </a:r>
                <a14:m>
                  <m:oMath xmlns:m="http://schemas.openxmlformats.org/officeDocument/2006/math">
                    <m:r>
                      <a:rPr lang="en-US" sz="3200" b="0" i="1" smtClean="0">
                        <a:solidFill>
                          <a:srgbClr val="C00000"/>
                        </a:solidFill>
                        <a:latin typeface="Cambria Math" panose="02040503050406030204" pitchFamily="18" charset="0"/>
                      </a:rPr>
                      <m:t>5,578,897,932</m:t>
                    </m:r>
                  </m:oMath>
                </a14:m>
                <a:endParaRPr lang="en-US" sz="3200" dirty="0">
                  <a:solidFill>
                    <a:schemeClr val="tx1"/>
                  </a:solidFill>
                </a:endParaRPr>
              </a:p>
              <a:p>
                <a:pPr>
                  <a:buClr>
                    <a:schemeClr val="tx1"/>
                  </a:buClr>
                </a:pPr>
                <a:endParaRPr lang="en-US" sz="3200" dirty="0"/>
              </a:p>
              <a:p>
                <a:pPr>
                  <a:buClr>
                    <a:schemeClr val="tx1"/>
                  </a:buClr>
                </a:pPr>
                <a:endParaRPr lang="en-US" sz="3200" dirty="0"/>
              </a:p>
              <a:p>
                <a:pPr>
                  <a:buClr>
                    <a:schemeClr val="tx1"/>
                  </a:buClr>
                </a:pPr>
                <a:r>
                  <a:rPr lang="en-US" sz="3200" dirty="0">
                    <a:solidFill>
                      <a:schemeClr val="tx1"/>
                    </a:solidFill>
                  </a:rPr>
                  <a:t>Create a system of </a:t>
                </a:r>
                <a14:m>
                  <m:oMath xmlns:m="http://schemas.openxmlformats.org/officeDocument/2006/math">
                    <m:r>
                      <a:rPr lang="en-US" sz="3200" b="0" i="1" smtClean="0">
                        <a:solidFill>
                          <a:srgbClr val="C00000"/>
                        </a:solidFill>
                        <a:latin typeface="Cambria Math" panose="02040503050406030204" pitchFamily="18" charset="0"/>
                      </a:rPr>
                      <m:t>5.5</m:t>
                    </m:r>
                  </m:oMath>
                </a14:m>
                <a:r>
                  <a:rPr lang="en-US" sz="3200" dirty="0">
                    <a:solidFill>
                      <a:schemeClr val="tx1"/>
                    </a:solidFill>
                  </a:rPr>
                  <a:t> billion equations with </a:t>
                </a:r>
                <a14:m>
                  <m:oMath xmlns:m="http://schemas.openxmlformats.org/officeDocument/2006/math">
                    <m:r>
                      <a:rPr lang="en-US" sz="3200" b="0" i="1" smtClean="0">
                        <a:solidFill>
                          <a:srgbClr val="C00000"/>
                        </a:solidFill>
                        <a:latin typeface="Cambria Math" panose="02040503050406030204" pitchFamily="18" charset="0"/>
                      </a:rPr>
                      <m:t>1.8</m:t>
                    </m:r>
                  </m:oMath>
                </a14:m>
                <a:r>
                  <a:rPr lang="en-US" sz="3200" dirty="0">
                    <a:solidFill>
                      <a:schemeClr val="tx1"/>
                    </a:solidFill>
                  </a:rPr>
                  <a:t> billion unknowns</a:t>
                </a:r>
              </a:p>
            </p:txBody>
          </p:sp>
        </mc:Choice>
        <mc:Fallback xmlns="">
          <p:sp>
            <p:nvSpPr>
              <p:cNvPr id="4" name="Content Placeholder 2">
                <a:extLst>
                  <a:ext uri="{FF2B5EF4-FFF2-40B4-BE49-F238E27FC236}">
                    <a16:creationId xmlns:a16="http://schemas.microsoft.com/office/drawing/2014/main" id="{C619D92C-18DC-C0D1-F761-38BD493BE0F7}"/>
                  </a:ext>
                </a:extLst>
              </p:cNvPr>
              <p:cNvSpPr>
                <a:spLocks noGrp="1" noRot="1" noChangeAspect="1" noMove="1" noResize="1" noEditPoints="1" noAdjustHandles="1" noChangeArrowheads="1" noChangeShapeType="1" noTextEdit="1"/>
              </p:cNvSpPr>
              <p:nvPr>
                <p:ph idx="1"/>
              </p:nvPr>
            </p:nvSpPr>
            <p:spPr>
              <a:xfrm>
                <a:off x="838199" y="1825625"/>
                <a:ext cx="11066929" cy="4871010"/>
              </a:xfrm>
              <a:blipFill>
                <a:blip r:embed="rId3"/>
                <a:stretch>
                  <a:fillRect l="-1211" t="-2500" b="-2625"/>
                </a:stretch>
              </a:blipFill>
            </p:spPr>
            <p:txBody>
              <a:bodyPr/>
              <a:lstStyle/>
              <a:p>
                <a:r>
                  <a:rPr lang="en-US">
                    <a:noFill/>
                  </a:rPr>
                  <a:t> </a:t>
                </a:r>
              </a:p>
            </p:txBody>
          </p:sp>
        </mc:Fallback>
      </mc:AlternateContent>
    </p:spTree>
    <p:extLst>
      <p:ext uri="{BB962C8B-B14F-4D97-AF65-F5344CB8AC3E}">
        <p14:creationId xmlns:p14="http://schemas.microsoft.com/office/powerpoint/2010/main" val="215237183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CC8D89-2FD2-37B7-6EF0-6329A9F75CA4}"/>
              </a:ext>
            </a:extLst>
          </p:cNvPr>
          <p:cNvSpPr>
            <a:spLocks noGrp="1"/>
          </p:cNvSpPr>
          <p:nvPr>
            <p:ph type="title"/>
          </p:nvPr>
        </p:nvSpPr>
        <p:spPr>
          <a:xfrm>
            <a:off x="838200" y="365125"/>
            <a:ext cx="10515600" cy="1325563"/>
          </a:xfrm>
        </p:spPr>
        <p:txBody>
          <a:bodyPr/>
          <a:lstStyle/>
          <a:p>
            <a:r>
              <a:rPr lang="en-US" dirty="0">
                <a:solidFill>
                  <a:srgbClr val="C00000"/>
                </a:solidFill>
              </a:rPr>
              <a:t>2010 US Census</a:t>
            </a:r>
          </a:p>
        </p:txBody>
      </p:sp>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C619D92C-18DC-C0D1-F761-38BD493BE0F7}"/>
                  </a:ext>
                </a:extLst>
              </p:cNvPr>
              <p:cNvSpPr>
                <a:spLocks noGrp="1"/>
              </p:cNvSpPr>
              <p:nvPr>
                <p:ph idx="1"/>
              </p:nvPr>
            </p:nvSpPr>
            <p:spPr>
              <a:xfrm>
                <a:off x="838200" y="1825625"/>
                <a:ext cx="4528128" cy="4871010"/>
              </a:xfrm>
            </p:spPr>
            <p:txBody>
              <a:bodyPr>
                <a:normAutofit/>
              </a:bodyPr>
              <a:lstStyle/>
              <a:p>
                <a:pPr>
                  <a:buClr>
                    <a:schemeClr val="tx1"/>
                  </a:buClr>
                </a:pPr>
                <a:r>
                  <a:rPr lang="en-US" sz="3200" dirty="0">
                    <a:solidFill>
                      <a:schemeClr val="tx1"/>
                    </a:solidFill>
                  </a:rPr>
                  <a:t>Reconstruction attack on 2010 US Census by researchers recovered information for </a:t>
                </a:r>
                <a14:m>
                  <m:oMath xmlns:m="http://schemas.openxmlformats.org/officeDocument/2006/math">
                    <m:r>
                      <a:rPr lang="en-US" sz="3200" b="0" i="1" smtClean="0">
                        <a:solidFill>
                          <a:srgbClr val="C00000"/>
                        </a:solidFill>
                        <a:latin typeface="Cambria Math" panose="02040503050406030204" pitchFamily="18" charset="0"/>
                      </a:rPr>
                      <m:t>308,745,538</m:t>
                    </m:r>
                  </m:oMath>
                </a14:m>
                <a:r>
                  <a:rPr lang="en-US" sz="3200" dirty="0">
                    <a:solidFill>
                      <a:schemeClr val="tx1"/>
                    </a:solidFill>
                  </a:rPr>
                  <a:t> people using census block and tract summary tables</a:t>
                </a:r>
              </a:p>
            </p:txBody>
          </p:sp>
        </mc:Choice>
        <mc:Fallback xmlns="">
          <p:sp>
            <p:nvSpPr>
              <p:cNvPr id="4" name="Content Placeholder 2">
                <a:extLst>
                  <a:ext uri="{FF2B5EF4-FFF2-40B4-BE49-F238E27FC236}">
                    <a16:creationId xmlns:a16="http://schemas.microsoft.com/office/drawing/2014/main" id="{C619D92C-18DC-C0D1-F761-38BD493BE0F7}"/>
                  </a:ext>
                </a:extLst>
              </p:cNvPr>
              <p:cNvSpPr>
                <a:spLocks noGrp="1" noRot="1" noChangeAspect="1" noMove="1" noResize="1" noEditPoints="1" noAdjustHandles="1" noChangeArrowheads="1" noChangeShapeType="1" noTextEdit="1"/>
              </p:cNvSpPr>
              <p:nvPr>
                <p:ph idx="1"/>
              </p:nvPr>
            </p:nvSpPr>
            <p:spPr>
              <a:xfrm>
                <a:off x="838200" y="1825625"/>
                <a:ext cx="4528128" cy="4871010"/>
              </a:xfrm>
              <a:blipFill>
                <a:blip r:embed="rId3"/>
                <a:stretch>
                  <a:fillRect l="-3100" t="-2625" r="-5391"/>
                </a:stretch>
              </a:blipFill>
            </p:spPr>
            <p:txBody>
              <a:bodyPr/>
              <a:lstStyle/>
              <a:p>
                <a:r>
                  <a:rPr lang="en-US">
                    <a:noFill/>
                  </a:rPr>
                  <a:t> </a:t>
                </a:r>
              </a:p>
            </p:txBody>
          </p:sp>
        </mc:Fallback>
      </mc:AlternateContent>
      <p:pic>
        <p:nvPicPr>
          <p:cNvPr id="3074" name="Picture 2" descr="Tracts and Block Numbering Areas - History - U.S. Census Bureau">
            <a:extLst>
              <a:ext uri="{FF2B5EF4-FFF2-40B4-BE49-F238E27FC236}">
                <a16:creationId xmlns:a16="http://schemas.microsoft.com/office/drawing/2014/main" id="{C6D11688-7449-91CF-A652-90BA269887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7445" y="238232"/>
            <a:ext cx="4930918" cy="63815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388185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CC8D89-2FD2-37B7-6EF0-6329A9F75CA4}"/>
              </a:ext>
            </a:extLst>
          </p:cNvPr>
          <p:cNvSpPr>
            <a:spLocks noGrp="1"/>
          </p:cNvSpPr>
          <p:nvPr>
            <p:ph type="title"/>
          </p:nvPr>
        </p:nvSpPr>
        <p:spPr>
          <a:xfrm>
            <a:off x="838200" y="365125"/>
            <a:ext cx="10515600" cy="1325563"/>
          </a:xfrm>
        </p:spPr>
        <p:txBody>
          <a:bodyPr/>
          <a:lstStyle/>
          <a:p>
            <a:r>
              <a:rPr lang="en-US" dirty="0">
                <a:solidFill>
                  <a:srgbClr val="C00000"/>
                </a:solidFill>
              </a:rPr>
              <a:t>Summary</a:t>
            </a:r>
          </a:p>
        </p:txBody>
      </p:sp>
      <p:sp>
        <p:nvSpPr>
          <p:cNvPr id="4" name="Content Placeholder 2">
            <a:extLst>
              <a:ext uri="{FF2B5EF4-FFF2-40B4-BE49-F238E27FC236}">
                <a16:creationId xmlns:a16="http://schemas.microsoft.com/office/drawing/2014/main" id="{C619D92C-18DC-C0D1-F761-38BD493BE0F7}"/>
              </a:ext>
            </a:extLst>
          </p:cNvPr>
          <p:cNvSpPr>
            <a:spLocks noGrp="1"/>
          </p:cNvSpPr>
          <p:nvPr>
            <p:ph idx="1"/>
          </p:nvPr>
        </p:nvSpPr>
        <p:spPr>
          <a:xfrm>
            <a:off x="838199" y="1825625"/>
            <a:ext cx="11066929" cy="4871010"/>
          </a:xfrm>
        </p:spPr>
        <p:txBody>
          <a:bodyPr>
            <a:normAutofit/>
          </a:bodyPr>
          <a:lstStyle/>
          <a:p>
            <a:pPr>
              <a:buClr>
                <a:schemeClr val="tx1"/>
              </a:buClr>
            </a:pPr>
            <a:r>
              <a:rPr lang="en-US" sz="3200" dirty="0">
                <a:solidFill>
                  <a:schemeClr val="tx1"/>
                </a:solidFill>
              </a:rPr>
              <a:t>“Ad-hoc” privacy procedures like anonymization/deidentification often fails</a:t>
            </a:r>
          </a:p>
          <a:p>
            <a:pPr>
              <a:buClr>
                <a:schemeClr val="tx1"/>
              </a:buClr>
            </a:pPr>
            <a:endParaRPr lang="en-US" sz="3200" dirty="0"/>
          </a:p>
          <a:p>
            <a:pPr>
              <a:buClr>
                <a:schemeClr val="tx1"/>
              </a:buClr>
            </a:pPr>
            <a:r>
              <a:rPr lang="en-US" sz="3200" dirty="0">
                <a:solidFill>
                  <a:schemeClr val="tx1"/>
                </a:solidFill>
              </a:rPr>
              <a:t>Publishing too many queries on a sensitive database with too much accuracy can compromise the privacy of the database</a:t>
            </a:r>
          </a:p>
          <a:p>
            <a:pPr>
              <a:buClr>
                <a:schemeClr val="tx1"/>
              </a:buClr>
            </a:pPr>
            <a:endParaRPr lang="en-US" sz="3200" dirty="0"/>
          </a:p>
          <a:p>
            <a:pPr>
              <a:buClr>
                <a:schemeClr val="tx1"/>
              </a:buClr>
            </a:pPr>
            <a:r>
              <a:rPr lang="en-US" sz="3200" dirty="0">
                <a:solidFill>
                  <a:schemeClr val="tx1"/>
                </a:solidFill>
              </a:rPr>
              <a:t>Need a formal mathematical notion for measuring privacy</a:t>
            </a:r>
          </a:p>
        </p:txBody>
      </p:sp>
    </p:spTree>
    <p:extLst>
      <p:ext uri="{BB962C8B-B14F-4D97-AF65-F5344CB8AC3E}">
        <p14:creationId xmlns:p14="http://schemas.microsoft.com/office/powerpoint/2010/main" val="138418286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CC8D89-2FD2-37B7-6EF0-6329A9F75CA4}"/>
              </a:ext>
            </a:extLst>
          </p:cNvPr>
          <p:cNvSpPr>
            <a:spLocks noGrp="1"/>
          </p:cNvSpPr>
          <p:nvPr>
            <p:ph type="title"/>
          </p:nvPr>
        </p:nvSpPr>
        <p:spPr>
          <a:xfrm>
            <a:off x="838200" y="365125"/>
            <a:ext cx="10515600" cy="1325563"/>
          </a:xfrm>
        </p:spPr>
        <p:txBody>
          <a:bodyPr/>
          <a:lstStyle/>
          <a:p>
            <a:r>
              <a:rPr lang="en-US" dirty="0">
                <a:solidFill>
                  <a:srgbClr val="C00000"/>
                </a:solidFill>
              </a:rPr>
              <a:t>Possible Notion for Privacy #1</a:t>
            </a:r>
          </a:p>
        </p:txBody>
      </p:sp>
      <p:sp>
        <p:nvSpPr>
          <p:cNvPr id="4" name="Content Placeholder 2">
            <a:extLst>
              <a:ext uri="{FF2B5EF4-FFF2-40B4-BE49-F238E27FC236}">
                <a16:creationId xmlns:a16="http://schemas.microsoft.com/office/drawing/2014/main" id="{C619D92C-18DC-C0D1-F761-38BD493BE0F7}"/>
              </a:ext>
            </a:extLst>
          </p:cNvPr>
          <p:cNvSpPr>
            <a:spLocks noGrp="1"/>
          </p:cNvSpPr>
          <p:nvPr>
            <p:ph idx="1"/>
          </p:nvPr>
        </p:nvSpPr>
        <p:spPr>
          <a:xfrm>
            <a:off x="838199" y="1825625"/>
            <a:ext cx="11066929" cy="4871010"/>
          </a:xfrm>
        </p:spPr>
        <p:txBody>
          <a:bodyPr>
            <a:normAutofit/>
          </a:bodyPr>
          <a:lstStyle/>
          <a:p>
            <a:pPr>
              <a:buClr>
                <a:schemeClr val="tx1"/>
              </a:buClr>
            </a:pPr>
            <a:r>
              <a:rPr lang="en-US" sz="3200" dirty="0">
                <a:solidFill>
                  <a:schemeClr val="tx1"/>
                </a:solidFill>
              </a:rPr>
              <a:t>“The data analyst cannot learn anything about Alice”</a:t>
            </a:r>
          </a:p>
        </p:txBody>
      </p:sp>
      <p:pic>
        <p:nvPicPr>
          <p:cNvPr id="3" name="Picture 2">
            <a:extLst>
              <a:ext uri="{FF2B5EF4-FFF2-40B4-BE49-F238E27FC236}">
                <a16:creationId xmlns:a16="http://schemas.microsoft.com/office/drawing/2014/main" id="{D1A7C6AB-DED1-0010-8E15-332D52A048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74436" y="2885812"/>
            <a:ext cx="1121335" cy="2099085"/>
          </a:xfrm>
          <a:prstGeom prst="rect">
            <a:avLst/>
          </a:prstGeom>
        </p:spPr>
      </p:pic>
      <p:pic>
        <p:nvPicPr>
          <p:cNvPr id="5" name="Picture 4" descr="51,700+ Database Illustrations, Royalty-Free Vector Graphics &amp; Clip Art -  iStock | Data icon, Big data, Infographic">
            <a:extLst>
              <a:ext uri="{FF2B5EF4-FFF2-40B4-BE49-F238E27FC236}">
                <a16:creationId xmlns:a16="http://schemas.microsoft.com/office/drawing/2014/main" id="{94C8D25D-6EFA-FE69-F2A8-AA77C1F0599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92837" y="2841772"/>
            <a:ext cx="2143125" cy="214312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48720A39-8202-BAA2-86C5-27B610A1AEA2}"/>
              </a:ext>
            </a:extLst>
          </p:cNvPr>
          <p:cNvSpPr txBox="1"/>
          <p:nvPr/>
        </p:nvSpPr>
        <p:spPr>
          <a:xfrm>
            <a:off x="4092837" y="5165047"/>
            <a:ext cx="2413932" cy="461665"/>
          </a:xfrm>
          <a:prstGeom prst="rect">
            <a:avLst/>
          </a:prstGeom>
          <a:noFill/>
        </p:spPr>
        <p:txBody>
          <a:bodyPr wrap="square">
            <a:spAutoFit/>
          </a:bodyPr>
          <a:lstStyle/>
          <a:p>
            <a:r>
              <a:rPr lang="en-US" sz="2400" dirty="0"/>
              <a:t>Sensitive dataset</a:t>
            </a:r>
          </a:p>
        </p:txBody>
      </p:sp>
      <p:cxnSp>
        <p:nvCxnSpPr>
          <p:cNvPr id="7" name="Straight Arrow Connector 6">
            <a:extLst>
              <a:ext uri="{FF2B5EF4-FFF2-40B4-BE49-F238E27FC236}">
                <a16:creationId xmlns:a16="http://schemas.microsoft.com/office/drawing/2014/main" id="{BFD2025E-F98F-C96D-DE0B-998C46F09906}"/>
              </a:ext>
            </a:extLst>
          </p:cNvPr>
          <p:cNvCxnSpPr/>
          <p:nvPr/>
        </p:nvCxnSpPr>
        <p:spPr>
          <a:xfrm>
            <a:off x="2695771" y="3959604"/>
            <a:ext cx="1518407" cy="0"/>
          </a:xfrm>
          <a:prstGeom prst="straightConnector1">
            <a:avLst/>
          </a:prstGeom>
          <a:ln w="762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 name="Straight Arrow Connector 7">
            <a:extLst>
              <a:ext uri="{FF2B5EF4-FFF2-40B4-BE49-F238E27FC236}">
                <a16:creationId xmlns:a16="http://schemas.microsoft.com/office/drawing/2014/main" id="{8BE4FC60-D821-060D-417A-77E9592766FB}"/>
              </a:ext>
            </a:extLst>
          </p:cNvPr>
          <p:cNvCxnSpPr/>
          <p:nvPr/>
        </p:nvCxnSpPr>
        <p:spPr>
          <a:xfrm>
            <a:off x="6235962" y="3959604"/>
            <a:ext cx="1518407" cy="0"/>
          </a:xfrm>
          <a:prstGeom prst="straightConnector1">
            <a:avLst/>
          </a:prstGeom>
          <a:ln w="762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9" name="Picture 6" descr="detective-clipart-detective_clipart | Walnut Creek Library Foundation">
            <a:extLst>
              <a:ext uri="{FF2B5EF4-FFF2-40B4-BE49-F238E27FC236}">
                <a16:creationId xmlns:a16="http://schemas.microsoft.com/office/drawing/2014/main" id="{D8CF111B-C149-AFF3-93A6-9907F7E8884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67109" y="2841771"/>
            <a:ext cx="1707669" cy="2143125"/>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4C821512-0E77-53B7-4875-D7FFEFFA440D}"/>
              </a:ext>
            </a:extLst>
          </p:cNvPr>
          <p:cNvSpPr txBox="1"/>
          <p:nvPr/>
        </p:nvSpPr>
        <p:spPr>
          <a:xfrm>
            <a:off x="8235445" y="5165046"/>
            <a:ext cx="1170996" cy="461665"/>
          </a:xfrm>
          <a:prstGeom prst="rect">
            <a:avLst/>
          </a:prstGeom>
          <a:noFill/>
        </p:spPr>
        <p:txBody>
          <a:bodyPr wrap="square">
            <a:spAutoFit/>
          </a:bodyPr>
          <a:lstStyle/>
          <a:p>
            <a:r>
              <a:rPr lang="en-US" sz="2400" dirty="0"/>
              <a:t>Analyst</a:t>
            </a:r>
          </a:p>
        </p:txBody>
      </p:sp>
    </p:spTree>
    <p:extLst>
      <p:ext uri="{BB962C8B-B14F-4D97-AF65-F5344CB8AC3E}">
        <p14:creationId xmlns:p14="http://schemas.microsoft.com/office/powerpoint/2010/main" val="84623915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CC8D89-2FD2-37B7-6EF0-6329A9F75CA4}"/>
              </a:ext>
            </a:extLst>
          </p:cNvPr>
          <p:cNvSpPr>
            <a:spLocks noGrp="1"/>
          </p:cNvSpPr>
          <p:nvPr>
            <p:ph type="title"/>
          </p:nvPr>
        </p:nvSpPr>
        <p:spPr>
          <a:xfrm>
            <a:off x="838200" y="365125"/>
            <a:ext cx="10515600" cy="1325563"/>
          </a:xfrm>
        </p:spPr>
        <p:txBody>
          <a:bodyPr/>
          <a:lstStyle/>
          <a:p>
            <a:r>
              <a:rPr lang="en-US" dirty="0">
                <a:solidFill>
                  <a:srgbClr val="C00000"/>
                </a:solidFill>
              </a:rPr>
              <a:t>Possible Notion for Privacy #1</a:t>
            </a:r>
          </a:p>
        </p:txBody>
      </p:sp>
      <p:sp>
        <p:nvSpPr>
          <p:cNvPr id="4" name="Content Placeholder 2">
            <a:extLst>
              <a:ext uri="{FF2B5EF4-FFF2-40B4-BE49-F238E27FC236}">
                <a16:creationId xmlns:a16="http://schemas.microsoft.com/office/drawing/2014/main" id="{C619D92C-18DC-C0D1-F761-38BD493BE0F7}"/>
              </a:ext>
            </a:extLst>
          </p:cNvPr>
          <p:cNvSpPr>
            <a:spLocks noGrp="1"/>
          </p:cNvSpPr>
          <p:nvPr>
            <p:ph idx="1"/>
          </p:nvPr>
        </p:nvSpPr>
        <p:spPr>
          <a:xfrm>
            <a:off x="838199" y="1825625"/>
            <a:ext cx="11066929" cy="4871010"/>
          </a:xfrm>
        </p:spPr>
        <p:txBody>
          <a:bodyPr>
            <a:normAutofit/>
          </a:bodyPr>
          <a:lstStyle/>
          <a:p>
            <a:pPr>
              <a:buClr>
                <a:schemeClr val="tx1"/>
              </a:buClr>
            </a:pPr>
            <a:r>
              <a:rPr lang="en-US" sz="3200">
                <a:solidFill>
                  <a:schemeClr val="tx1"/>
                </a:solidFill>
              </a:rPr>
              <a:t>“The data analyst cannot learn anything about Alice”</a:t>
            </a:r>
            <a:endParaRPr lang="en-US" sz="3200" dirty="0">
              <a:solidFill>
                <a:schemeClr val="tx1"/>
              </a:solidFill>
            </a:endParaRPr>
          </a:p>
        </p:txBody>
      </p:sp>
      <p:pic>
        <p:nvPicPr>
          <p:cNvPr id="3" name="Picture 2">
            <a:extLst>
              <a:ext uri="{FF2B5EF4-FFF2-40B4-BE49-F238E27FC236}">
                <a16:creationId xmlns:a16="http://schemas.microsoft.com/office/drawing/2014/main" id="{D1A7C6AB-DED1-0010-8E15-332D52A048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74436" y="2885812"/>
            <a:ext cx="1121335" cy="2099085"/>
          </a:xfrm>
          <a:prstGeom prst="rect">
            <a:avLst/>
          </a:prstGeom>
        </p:spPr>
      </p:pic>
      <p:pic>
        <p:nvPicPr>
          <p:cNvPr id="5" name="Picture 4" descr="51,700+ Database Illustrations, Royalty-Free Vector Graphics &amp; Clip Art -  iStock | Data icon, Big data, Infographic">
            <a:extLst>
              <a:ext uri="{FF2B5EF4-FFF2-40B4-BE49-F238E27FC236}">
                <a16:creationId xmlns:a16="http://schemas.microsoft.com/office/drawing/2014/main" id="{94C8D25D-6EFA-FE69-F2A8-AA77C1F0599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92837" y="2841772"/>
            <a:ext cx="2143125" cy="214312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48720A39-8202-BAA2-86C5-27B610A1AEA2}"/>
              </a:ext>
            </a:extLst>
          </p:cNvPr>
          <p:cNvSpPr txBox="1"/>
          <p:nvPr/>
        </p:nvSpPr>
        <p:spPr>
          <a:xfrm>
            <a:off x="4092837" y="5165047"/>
            <a:ext cx="2413932" cy="461665"/>
          </a:xfrm>
          <a:prstGeom prst="rect">
            <a:avLst/>
          </a:prstGeom>
          <a:noFill/>
        </p:spPr>
        <p:txBody>
          <a:bodyPr wrap="square">
            <a:spAutoFit/>
          </a:bodyPr>
          <a:lstStyle/>
          <a:p>
            <a:r>
              <a:rPr lang="en-US" sz="2400" dirty="0"/>
              <a:t>Sensitive dataset</a:t>
            </a:r>
          </a:p>
        </p:txBody>
      </p:sp>
      <p:cxnSp>
        <p:nvCxnSpPr>
          <p:cNvPr id="7" name="Straight Arrow Connector 6">
            <a:extLst>
              <a:ext uri="{FF2B5EF4-FFF2-40B4-BE49-F238E27FC236}">
                <a16:creationId xmlns:a16="http://schemas.microsoft.com/office/drawing/2014/main" id="{BFD2025E-F98F-C96D-DE0B-998C46F09906}"/>
              </a:ext>
            </a:extLst>
          </p:cNvPr>
          <p:cNvCxnSpPr/>
          <p:nvPr/>
        </p:nvCxnSpPr>
        <p:spPr>
          <a:xfrm>
            <a:off x="2695771" y="3959604"/>
            <a:ext cx="1518407" cy="0"/>
          </a:xfrm>
          <a:prstGeom prst="straightConnector1">
            <a:avLst/>
          </a:prstGeom>
          <a:ln w="762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 name="Straight Arrow Connector 7">
            <a:extLst>
              <a:ext uri="{FF2B5EF4-FFF2-40B4-BE49-F238E27FC236}">
                <a16:creationId xmlns:a16="http://schemas.microsoft.com/office/drawing/2014/main" id="{8BE4FC60-D821-060D-417A-77E9592766FB}"/>
              </a:ext>
            </a:extLst>
          </p:cNvPr>
          <p:cNvCxnSpPr/>
          <p:nvPr/>
        </p:nvCxnSpPr>
        <p:spPr>
          <a:xfrm>
            <a:off x="6235962" y="3959604"/>
            <a:ext cx="1518407" cy="0"/>
          </a:xfrm>
          <a:prstGeom prst="straightConnector1">
            <a:avLst/>
          </a:prstGeom>
          <a:ln w="762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9" name="Picture 6" descr="detective-clipart-detective_clipart | Walnut Creek Library Foundation">
            <a:extLst>
              <a:ext uri="{FF2B5EF4-FFF2-40B4-BE49-F238E27FC236}">
                <a16:creationId xmlns:a16="http://schemas.microsoft.com/office/drawing/2014/main" id="{D8CF111B-C149-AFF3-93A6-9907F7E8884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67109" y="2841771"/>
            <a:ext cx="1707669" cy="2143125"/>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4C821512-0E77-53B7-4875-D7FFEFFA440D}"/>
              </a:ext>
            </a:extLst>
          </p:cNvPr>
          <p:cNvSpPr txBox="1"/>
          <p:nvPr/>
        </p:nvSpPr>
        <p:spPr>
          <a:xfrm>
            <a:off x="8235445" y="5165046"/>
            <a:ext cx="1170996" cy="461665"/>
          </a:xfrm>
          <a:prstGeom prst="rect">
            <a:avLst/>
          </a:prstGeom>
          <a:noFill/>
        </p:spPr>
        <p:txBody>
          <a:bodyPr wrap="square">
            <a:spAutoFit/>
          </a:bodyPr>
          <a:lstStyle/>
          <a:p>
            <a:r>
              <a:rPr lang="en-US" sz="2400" dirty="0"/>
              <a:t>Analyst</a:t>
            </a:r>
          </a:p>
        </p:txBody>
      </p:sp>
      <p:sp>
        <p:nvSpPr>
          <p:cNvPr id="11" name="TextBox 10">
            <a:extLst>
              <a:ext uri="{FF2B5EF4-FFF2-40B4-BE49-F238E27FC236}">
                <a16:creationId xmlns:a16="http://schemas.microsoft.com/office/drawing/2014/main" id="{53F142D7-E8C2-2639-4765-A17F602D7C0F}"/>
              </a:ext>
            </a:extLst>
          </p:cNvPr>
          <p:cNvSpPr txBox="1"/>
          <p:nvPr/>
        </p:nvSpPr>
        <p:spPr>
          <a:xfrm>
            <a:off x="1069114" y="5165046"/>
            <a:ext cx="2413932" cy="830997"/>
          </a:xfrm>
          <a:prstGeom prst="rect">
            <a:avLst/>
          </a:prstGeom>
          <a:noFill/>
        </p:spPr>
        <p:txBody>
          <a:bodyPr wrap="square">
            <a:spAutoFit/>
          </a:bodyPr>
          <a:lstStyle/>
          <a:p>
            <a:pPr algn="ctr"/>
            <a:r>
              <a:rPr lang="en-US" sz="2400" dirty="0"/>
              <a:t>Alice is known to be an Aggie</a:t>
            </a:r>
          </a:p>
        </p:txBody>
      </p:sp>
      <p:sp>
        <p:nvSpPr>
          <p:cNvPr id="12" name="Thought Bubble: Cloud 11">
            <a:extLst>
              <a:ext uri="{FF2B5EF4-FFF2-40B4-BE49-F238E27FC236}">
                <a16:creationId xmlns:a16="http://schemas.microsoft.com/office/drawing/2014/main" id="{6DB1A4E2-ECE5-595B-D6EF-A7824D06C509}"/>
              </a:ext>
            </a:extLst>
          </p:cNvPr>
          <p:cNvSpPr/>
          <p:nvPr/>
        </p:nvSpPr>
        <p:spPr>
          <a:xfrm>
            <a:off x="9415677" y="2197664"/>
            <a:ext cx="2403773" cy="1231336"/>
          </a:xfrm>
          <a:prstGeom prst="cloudCallout">
            <a:avLst/>
          </a:prstGeom>
          <a:solidFill>
            <a:schemeClr val="accent2">
              <a:lumMod val="40000"/>
              <a:lumOff val="60000"/>
            </a:schemeClr>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Most Aggies like Reveille</a:t>
            </a:r>
          </a:p>
        </p:txBody>
      </p:sp>
      <p:sp>
        <p:nvSpPr>
          <p:cNvPr id="14" name="TextBox 13">
            <a:extLst>
              <a:ext uri="{FF2B5EF4-FFF2-40B4-BE49-F238E27FC236}">
                <a16:creationId xmlns:a16="http://schemas.microsoft.com/office/drawing/2014/main" id="{3ACD9693-02FA-847F-82F8-B4F33B03A214}"/>
              </a:ext>
            </a:extLst>
          </p:cNvPr>
          <p:cNvSpPr txBox="1"/>
          <p:nvPr/>
        </p:nvSpPr>
        <p:spPr>
          <a:xfrm>
            <a:off x="3760364" y="6093584"/>
            <a:ext cx="4368567" cy="461665"/>
          </a:xfrm>
          <a:prstGeom prst="rect">
            <a:avLst/>
          </a:prstGeom>
          <a:noFill/>
        </p:spPr>
        <p:txBody>
          <a:bodyPr wrap="square">
            <a:spAutoFit/>
          </a:bodyPr>
          <a:lstStyle/>
          <a:p>
            <a:pPr>
              <a:buClr>
                <a:schemeClr val="tx1"/>
              </a:buClr>
            </a:pPr>
            <a:r>
              <a:rPr lang="en-US" sz="2400" dirty="0">
                <a:solidFill>
                  <a:srgbClr val="FF0000"/>
                </a:solidFill>
              </a:rPr>
              <a:t>Was Alice’s privacy violated?</a:t>
            </a:r>
          </a:p>
        </p:txBody>
      </p:sp>
    </p:spTree>
    <p:extLst>
      <p:ext uri="{BB962C8B-B14F-4D97-AF65-F5344CB8AC3E}">
        <p14:creationId xmlns:p14="http://schemas.microsoft.com/office/powerpoint/2010/main" val="392619916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CC8D89-2FD2-37B7-6EF0-6329A9F75CA4}"/>
              </a:ext>
            </a:extLst>
          </p:cNvPr>
          <p:cNvSpPr>
            <a:spLocks noGrp="1"/>
          </p:cNvSpPr>
          <p:nvPr>
            <p:ph type="title"/>
          </p:nvPr>
        </p:nvSpPr>
        <p:spPr>
          <a:xfrm>
            <a:off x="838200" y="365125"/>
            <a:ext cx="10515600" cy="1325563"/>
          </a:xfrm>
        </p:spPr>
        <p:txBody>
          <a:bodyPr/>
          <a:lstStyle/>
          <a:p>
            <a:r>
              <a:rPr lang="en-US" dirty="0">
                <a:solidFill>
                  <a:srgbClr val="C00000"/>
                </a:solidFill>
              </a:rPr>
              <a:t>Possible Notion for Privacy #1</a:t>
            </a:r>
          </a:p>
        </p:txBody>
      </p:sp>
      <p:sp>
        <p:nvSpPr>
          <p:cNvPr id="4" name="Content Placeholder 2">
            <a:extLst>
              <a:ext uri="{FF2B5EF4-FFF2-40B4-BE49-F238E27FC236}">
                <a16:creationId xmlns:a16="http://schemas.microsoft.com/office/drawing/2014/main" id="{C619D92C-18DC-C0D1-F761-38BD493BE0F7}"/>
              </a:ext>
            </a:extLst>
          </p:cNvPr>
          <p:cNvSpPr>
            <a:spLocks noGrp="1"/>
          </p:cNvSpPr>
          <p:nvPr>
            <p:ph idx="1"/>
          </p:nvPr>
        </p:nvSpPr>
        <p:spPr>
          <a:xfrm>
            <a:off x="838199" y="1825625"/>
            <a:ext cx="11066929" cy="4871010"/>
          </a:xfrm>
        </p:spPr>
        <p:txBody>
          <a:bodyPr>
            <a:normAutofit/>
          </a:bodyPr>
          <a:lstStyle/>
          <a:p>
            <a:pPr>
              <a:buClr>
                <a:schemeClr val="tx1"/>
              </a:buClr>
            </a:pPr>
            <a:r>
              <a:rPr lang="en-US" sz="3200" dirty="0">
                <a:solidFill>
                  <a:schemeClr val="tx1"/>
                </a:solidFill>
              </a:rPr>
              <a:t>“The data analyst cannot learn anything about Alice”</a:t>
            </a:r>
          </a:p>
        </p:txBody>
      </p:sp>
      <p:pic>
        <p:nvPicPr>
          <p:cNvPr id="5" name="Picture 4" descr="51,700+ Database Illustrations, Royalty-Free Vector Graphics &amp; Clip Art -  iStock | Data icon, Big data, Infographic">
            <a:extLst>
              <a:ext uri="{FF2B5EF4-FFF2-40B4-BE49-F238E27FC236}">
                <a16:creationId xmlns:a16="http://schemas.microsoft.com/office/drawing/2014/main" id="{94C8D25D-6EFA-FE69-F2A8-AA77C1F059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92837" y="2841772"/>
            <a:ext cx="2143125" cy="214312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48720A39-8202-BAA2-86C5-27B610A1AEA2}"/>
              </a:ext>
            </a:extLst>
          </p:cNvPr>
          <p:cNvSpPr txBox="1"/>
          <p:nvPr/>
        </p:nvSpPr>
        <p:spPr>
          <a:xfrm>
            <a:off x="4092837" y="5165047"/>
            <a:ext cx="2413932" cy="461665"/>
          </a:xfrm>
          <a:prstGeom prst="rect">
            <a:avLst/>
          </a:prstGeom>
          <a:noFill/>
        </p:spPr>
        <p:txBody>
          <a:bodyPr wrap="square">
            <a:spAutoFit/>
          </a:bodyPr>
          <a:lstStyle/>
          <a:p>
            <a:r>
              <a:rPr lang="en-US" sz="2400" dirty="0"/>
              <a:t>Sensitive dataset</a:t>
            </a:r>
          </a:p>
        </p:txBody>
      </p:sp>
      <p:cxnSp>
        <p:nvCxnSpPr>
          <p:cNvPr id="7" name="Straight Arrow Connector 6">
            <a:extLst>
              <a:ext uri="{FF2B5EF4-FFF2-40B4-BE49-F238E27FC236}">
                <a16:creationId xmlns:a16="http://schemas.microsoft.com/office/drawing/2014/main" id="{BFD2025E-F98F-C96D-DE0B-998C46F09906}"/>
              </a:ext>
            </a:extLst>
          </p:cNvPr>
          <p:cNvCxnSpPr/>
          <p:nvPr/>
        </p:nvCxnSpPr>
        <p:spPr>
          <a:xfrm>
            <a:off x="2695771" y="3959604"/>
            <a:ext cx="1518407" cy="0"/>
          </a:xfrm>
          <a:prstGeom prst="straightConnector1">
            <a:avLst/>
          </a:prstGeom>
          <a:ln w="762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 name="Straight Arrow Connector 7">
            <a:extLst>
              <a:ext uri="{FF2B5EF4-FFF2-40B4-BE49-F238E27FC236}">
                <a16:creationId xmlns:a16="http://schemas.microsoft.com/office/drawing/2014/main" id="{8BE4FC60-D821-060D-417A-77E9592766FB}"/>
              </a:ext>
            </a:extLst>
          </p:cNvPr>
          <p:cNvCxnSpPr/>
          <p:nvPr/>
        </p:nvCxnSpPr>
        <p:spPr>
          <a:xfrm>
            <a:off x="6235962" y="3959604"/>
            <a:ext cx="1518407" cy="0"/>
          </a:xfrm>
          <a:prstGeom prst="straightConnector1">
            <a:avLst/>
          </a:prstGeom>
          <a:ln w="762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9" name="Picture 6" descr="detective-clipart-detective_clipart | Walnut Creek Library Foundation">
            <a:extLst>
              <a:ext uri="{FF2B5EF4-FFF2-40B4-BE49-F238E27FC236}">
                <a16:creationId xmlns:a16="http://schemas.microsoft.com/office/drawing/2014/main" id="{D8CF111B-C149-AFF3-93A6-9907F7E8884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67109" y="2841771"/>
            <a:ext cx="1707669" cy="2143125"/>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4C821512-0E77-53B7-4875-D7FFEFFA440D}"/>
              </a:ext>
            </a:extLst>
          </p:cNvPr>
          <p:cNvSpPr txBox="1"/>
          <p:nvPr/>
        </p:nvSpPr>
        <p:spPr>
          <a:xfrm>
            <a:off x="8235445" y="5165046"/>
            <a:ext cx="1170996" cy="461665"/>
          </a:xfrm>
          <a:prstGeom prst="rect">
            <a:avLst/>
          </a:prstGeom>
          <a:noFill/>
        </p:spPr>
        <p:txBody>
          <a:bodyPr wrap="square">
            <a:spAutoFit/>
          </a:bodyPr>
          <a:lstStyle/>
          <a:p>
            <a:r>
              <a:rPr lang="en-US" sz="2400" dirty="0"/>
              <a:t>Analyst</a:t>
            </a:r>
          </a:p>
        </p:txBody>
      </p:sp>
      <p:sp>
        <p:nvSpPr>
          <p:cNvPr id="11" name="TextBox 10">
            <a:extLst>
              <a:ext uri="{FF2B5EF4-FFF2-40B4-BE49-F238E27FC236}">
                <a16:creationId xmlns:a16="http://schemas.microsoft.com/office/drawing/2014/main" id="{53F142D7-E8C2-2639-4765-A17F602D7C0F}"/>
              </a:ext>
            </a:extLst>
          </p:cNvPr>
          <p:cNvSpPr txBox="1"/>
          <p:nvPr/>
        </p:nvSpPr>
        <p:spPr>
          <a:xfrm>
            <a:off x="1069114" y="5165046"/>
            <a:ext cx="2413932" cy="830997"/>
          </a:xfrm>
          <a:prstGeom prst="rect">
            <a:avLst/>
          </a:prstGeom>
          <a:noFill/>
        </p:spPr>
        <p:txBody>
          <a:bodyPr wrap="square">
            <a:spAutoFit/>
          </a:bodyPr>
          <a:lstStyle/>
          <a:p>
            <a:pPr algn="ctr"/>
            <a:r>
              <a:rPr lang="en-US" sz="2400" dirty="0"/>
              <a:t>Bob participates in the survey</a:t>
            </a:r>
          </a:p>
        </p:txBody>
      </p:sp>
      <p:sp>
        <p:nvSpPr>
          <p:cNvPr id="12" name="Thought Bubble: Cloud 11">
            <a:extLst>
              <a:ext uri="{FF2B5EF4-FFF2-40B4-BE49-F238E27FC236}">
                <a16:creationId xmlns:a16="http://schemas.microsoft.com/office/drawing/2014/main" id="{6DB1A4E2-ECE5-595B-D6EF-A7824D06C509}"/>
              </a:ext>
            </a:extLst>
          </p:cNvPr>
          <p:cNvSpPr/>
          <p:nvPr/>
        </p:nvSpPr>
        <p:spPr>
          <a:xfrm>
            <a:off x="9415677" y="2197664"/>
            <a:ext cx="2403773" cy="1231336"/>
          </a:xfrm>
          <a:prstGeom prst="cloudCallout">
            <a:avLst/>
          </a:prstGeom>
          <a:solidFill>
            <a:schemeClr val="accent2">
              <a:lumMod val="40000"/>
              <a:lumOff val="60000"/>
            </a:schemeClr>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Most Aggies like Reveille</a:t>
            </a:r>
          </a:p>
        </p:txBody>
      </p:sp>
      <p:sp>
        <p:nvSpPr>
          <p:cNvPr id="14" name="TextBox 13">
            <a:extLst>
              <a:ext uri="{FF2B5EF4-FFF2-40B4-BE49-F238E27FC236}">
                <a16:creationId xmlns:a16="http://schemas.microsoft.com/office/drawing/2014/main" id="{3ACD9693-02FA-847F-82F8-B4F33B03A214}"/>
              </a:ext>
            </a:extLst>
          </p:cNvPr>
          <p:cNvSpPr txBox="1"/>
          <p:nvPr/>
        </p:nvSpPr>
        <p:spPr>
          <a:xfrm>
            <a:off x="3521628" y="5962785"/>
            <a:ext cx="5148744" cy="830997"/>
          </a:xfrm>
          <a:prstGeom prst="rect">
            <a:avLst/>
          </a:prstGeom>
          <a:noFill/>
        </p:spPr>
        <p:txBody>
          <a:bodyPr wrap="square">
            <a:spAutoFit/>
          </a:bodyPr>
          <a:lstStyle/>
          <a:p>
            <a:pPr algn="ctr">
              <a:buClr>
                <a:schemeClr val="tx1"/>
              </a:buClr>
            </a:pPr>
            <a:r>
              <a:rPr lang="en-US" sz="2400" dirty="0">
                <a:solidFill>
                  <a:srgbClr val="FF0000"/>
                </a:solidFill>
              </a:rPr>
              <a:t>Even though Alice is not in the survey, it is still known that Alice is an Aggie</a:t>
            </a:r>
          </a:p>
        </p:txBody>
      </p:sp>
      <p:pic>
        <p:nvPicPr>
          <p:cNvPr id="13" name="Picture 12">
            <a:extLst>
              <a:ext uri="{FF2B5EF4-FFF2-40B4-BE49-F238E27FC236}">
                <a16:creationId xmlns:a16="http://schemas.microsoft.com/office/drawing/2014/main" id="{4B32DE06-B802-AE48-F933-F4EB30204D4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97645" y="2742322"/>
            <a:ext cx="1176785" cy="2287787"/>
          </a:xfrm>
          <a:prstGeom prst="rect">
            <a:avLst/>
          </a:prstGeom>
        </p:spPr>
      </p:pic>
    </p:spTree>
    <p:extLst>
      <p:ext uri="{BB962C8B-B14F-4D97-AF65-F5344CB8AC3E}">
        <p14:creationId xmlns:p14="http://schemas.microsoft.com/office/powerpoint/2010/main" val="366654495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CC8D89-2FD2-37B7-6EF0-6329A9F75CA4}"/>
              </a:ext>
            </a:extLst>
          </p:cNvPr>
          <p:cNvSpPr>
            <a:spLocks noGrp="1"/>
          </p:cNvSpPr>
          <p:nvPr>
            <p:ph type="title"/>
          </p:nvPr>
        </p:nvSpPr>
        <p:spPr>
          <a:xfrm>
            <a:off x="838200" y="365125"/>
            <a:ext cx="10515600" cy="1325563"/>
          </a:xfrm>
        </p:spPr>
        <p:txBody>
          <a:bodyPr/>
          <a:lstStyle/>
          <a:p>
            <a:r>
              <a:rPr lang="en-US" dirty="0">
                <a:solidFill>
                  <a:srgbClr val="C00000"/>
                </a:solidFill>
              </a:rPr>
              <a:t>Possible Notion for Privacy #1</a:t>
            </a:r>
          </a:p>
        </p:txBody>
      </p:sp>
      <p:sp>
        <p:nvSpPr>
          <p:cNvPr id="4" name="Content Placeholder 2">
            <a:extLst>
              <a:ext uri="{FF2B5EF4-FFF2-40B4-BE49-F238E27FC236}">
                <a16:creationId xmlns:a16="http://schemas.microsoft.com/office/drawing/2014/main" id="{C619D92C-18DC-C0D1-F761-38BD493BE0F7}"/>
              </a:ext>
            </a:extLst>
          </p:cNvPr>
          <p:cNvSpPr>
            <a:spLocks noGrp="1"/>
          </p:cNvSpPr>
          <p:nvPr>
            <p:ph idx="1"/>
          </p:nvPr>
        </p:nvSpPr>
        <p:spPr>
          <a:xfrm>
            <a:off x="838199" y="1825625"/>
            <a:ext cx="11066929" cy="4871010"/>
          </a:xfrm>
        </p:spPr>
        <p:txBody>
          <a:bodyPr>
            <a:normAutofit/>
          </a:bodyPr>
          <a:lstStyle/>
          <a:p>
            <a:pPr>
              <a:buClr>
                <a:schemeClr val="tx1"/>
              </a:buClr>
            </a:pPr>
            <a:r>
              <a:rPr lang="en-US" sz="3200" dirty="0">
                <a:solidFill>
                  <a:schemeClr val="tx1"/>
                </a:solidFill>
              </a:rPr>
              <a:t>Suppose a survey is conducted on a sensitive dataset and concludes that “most Aggies like Reveille”</a:t>
            </a:r>
          </a:p>
          <a:p>
            <a:pPr>
              <a:buClr>
                <a:schemeClr val="tx1"/>
              </a:buClr>
            </a:pPr>
            <a:endParaRPr lang="en-US" sz="3200" dirty="0"/>
          </a:p>
          <a:p>
            <a:pPr>
              <a:buClr>
                <a:schemeClr val="tx1"/>
              </a:buClr>
            </a:pPr>
            <a:r>
              <a:rPr lang="en-US" sz="3200" dirty="0">
                <a:solidFill>
                  <a:schemeClr val="tx1"/>
                </a:solidFill>
              </a:rPr>
              <a:t>Alice is a known Aggie, and so a data analyst infers that Alice is more likely to be a dog owner and asks for higher apartment cleaning rates</a:t>
            </a:r>
          </a:p>
          <a:p>
            <a:pPr>
              <a:buClr>
                <a:schemeClr val="tx1"/>
              </a:buClr>
            </a:pPr>
            <a:endParaRPr lang="en-US" sz="3200" dirty="0"/>
          </a:p>
          <a:p>
            <a:pPr>
              <a:buClr>
                <a:schemeClr val="tx1"/>
              </a:buClr>
            </a:pPr>
            <a:r>
              <a:rPr lang="en-US" sz="3200" dirty="0">
                <a:solidFill>
                  <a:srgbClr val="FF0000"/>
                </a:solidFill>
              </a:rPr>
              <a:t>Was Alice’s privacy violated by this study?</a:t>
            </a:r>
          </a:p>
        </p:txBody>
      </p:sp>
    </p:spTree>
    <p:extLst>
      <p:ext uri="{BB962C8B-B14F-4D97-AF65-F5344CB8AC3E}">
        <p14:creationId xmlns:p14="http://schemas.microsoft.com/office/powerpoint/2010/main" val="24171316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rgbClr val="C00000"/>
                </a:solidFill>
              </a:rPr>
              <a:t>Sliding Window Model</a:t>
            </a:r>
            <a:endParaRPr lang="en-US"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p:txBody>
              <a:bodyPr/>
              <a:lstStyle/>
              <a:p>
                <a:pPr>
                  <a:buClr>
                    <a:schemeClr val="tx1"/>
                  </a:buClr>
                </a:pPr>
                <a:r>
                  <a:rPr lang="en-US" dirty="0">
                    <a:solidFill>
                      <a:srgbClr val="00B050"/>
                    </a:solidFill>
                  </a:rPr>
                  <a:t>Input</a:t>
                </a:r>
                <a:r>
                  <a:rPr lang="en-US" dirty="0"/>
                  <a:t>: Elements of an underlying data set </a:t>
                </a:r>
                <a14:m>
                  <m:oMath xmlns:m="http://schemas.openxmlformats.org/officeDocument/2006/math">
                    <m:r>
                      <a:rPr lang="en-US" i="1" smtClean="0">
                        <a:solidFill>
                          <a:srgbClr val="C00000"/>
                        </a:solidFill>
                        <a:latin typeface="Cambria Math" panose="02040503050406030204" pitchFamily="18" charset="0"/>
                      </a:rPr>
                      <m:t>𝑆</m:t>
                    </m:r>
                  </m:oMath>
                </a14:m>
                <a:r>
                  <a:rPr lang="en-US" dirty="0"/>
                  <a:t>, which arrives sequentially</a:t>
                </a:r>
              </a:p>
              <a:p>
                <a:pPr>
                  <a:buClr>
                    <a:schemeClr val="tx1"/>
                  </a:buClr>
                </a:pPr>
                <a:r>
                  <a:rPr lang="en-US" dirty="0">
                    <a:solidFill>
                      <a:srgbClr val="00B050"/>
                    </a:solidFill>
                  </a:rPr>
                  <a:t>Output</a:t>
                </a:r>
                <a:r>
                  <a:rPr lang="en-US" dirty="0"/>
                  <a:t>: Evaluation (or approximation) of a given function</a:t>
                </a:r>
              </a:p>
              <a:p>
                <a:pPr>
                  <a:buClr>
                    <a:schemeClr val="tx1"/>
                  </a:buClr>
                </a:pPr>
                <a:r>
                  <a:rPr lang="en-US" dirty="0">
                    <a:solidFill>
                      <a:srgbClr val="00B050"/>
                    </a:solidFill>
                  </a:rPr>
                  <a:t>Goal</a:t>
                </a:r>
                <a:r>
                  <a:rPr lang="en-US" dirty="0"/>
                  <a:t>: Use space </a:t>
                </a:r>
                <a:r>
                  <a:rPr lang="en-US" i="1" dirty="0">
                    <a:solidFill>
                      <a:srgbClr val="7030A0"/>
                    </a:solidFill>
                  </a:rPr>
                  <a:t>sublinear</a:t>
                </a:r>
                <a:r>
                  <a:rPr lang="en-US" i="1" dirty="0"/>
                  <a:t> </a:t>
                </a:r>
                <a:r>
                  <a:rPr lang="en-US" dirty="0"/>
                  <a:t>in the size </a:t>
                </a:r>
                <a14:m>
                  <m:oMath xmlns:m="http://schemas.openxmlformats.org/officeDocument/2006/math">
                    <m:r>
                      <a:rPr lang="en-US" b="0" i="1" smtClean="0">
                        <a:solidFill>
                          <a:srgbClr val="C00000"/>
                        </a:solidFill>
                        <a:latin typeface="Cambria Math" panose="02040503050406030204" pitchFamily="18" charset="0"/>
                      </a:rPr>
                      <m:t>𝑚</m:t>
                    </m:r>
                    <m:r>
                      <a:rPr lang="en-US" b="0" i="1" smtClean="0">
                        <a:solidFill>
                          <a:srgbClr val="C00000"/>
                        </a:solidFill>
                        <a:latin typeface="Cambria Math" panose="02040503050406030204" pitchFamily="18" charset="0"/>
                      </a:rPr>
                      <m:t> </m:t>
                    </m:r>
                  </m:oMath>
                </a14:m>
                <a:r>
                  <a:rPr lang="en-US" dirty="0"/>
                  <a:t>of the input </a:t>
                </a:r>
                <a14:m>
                  <m:oMath xmlns:m="http://schemas.openxmlformats.org/officeDocument/2006/math">
                    <m:r>
                      <a:rPr lang="en-US" i="1" smtClean="0">
                        <a:solidFill>
                          <a:srgbClr val="C00000"/>
                        </a:solidFill>
                        <a:latin typeface="Cambria Math" panose="02040503050406030204" pitchFamily="18" charset="0"/>
                      </a:rPr>
                      <m:t>𝑆</m:t>
                    </m:r>
                  </m:oMath>
                </a14:m>
                <a:endParaRPr lang="en-US" dirty="0">
                  <a:solidFill>
                    <a:srgbClr val="C00000"/>
                  </a:solidFill>
                </a:endParaRPr>
              </a:p>
              <a:p>
                <a:pPr>
                  <a:buClr>
                    <a:schemeClr val="tx1"/>
                  </a:buClr>
                </a:pPr>
                <a:endParaRPr lang="en-US" dirty="0"/>
              </a:p>
              <a:p>
                <a:pPr>
                  <a:buClr>
                    <a:schemeClr val="tx1"/>
                  </a:buClr>
                </a:pPr>
                <a:r>
                  <a:rPr lang="en-US" dirty="0">
                    <a:solidFill>
                      <a:srgbClr val="00B050"/>
                    </a:solidFill>
                  </a:rPr>
                  <a:t>Sliding Window</a:t>
                </a:r>
                <a:r>
                  <a:rPr lang="en-US" dirty="0"/>
                  <a:t>: “Only the </a:t>
                </a:r>
                <a14:m>
                  <m:oMath xmlns:m="http://schemas.openxmlformats.org/officeDocument/2006/math">
                    <m:r>
                      <a:rPr lang="en-US" b="0" i="1" smtClean="0">
                        <a:solidFill>
                          <a:srgbClr val="C00000"/>
                        </a:solidFill>
                        <a:latin typeface="Cambria Math" panose="02040503050406030204" pitchFamily="18" charset="0"/>
                      </a:rPr>
                      <m:t>𝑚</m:t>
                    </m:r>
                  </m:oMath>
                </a14:m>
                <a:r>
                  <a:rPr lang="en-US" dirty="0"/>
                  <a:t> most recent updates form the underlying data set </a:t>
                </a:r>
                <a14:m>
                  <m:oMath xmlns:m="http://schemas.openxmlformats.org/officeDocument/2006/math">
                    <m:r>
                      <a:rPr lang="en-US" i="1" smtClean="0">
                        <a:solidFill>
                          <a:srgbClr val="C00000"/>
                        </a:solidFill>
                        <a:latin typeface="Cambria Math" panose="02040503050406030204" pitchFamily="18" charset="0"/>
                      </a:rPr>
                      <m:t>𝑆</m:t>
                    </m:r>
                  </m:oMath>
                </a14:m>
                <a:r>
                  <a:rPr lang="en-US" dirty="0"/>
                  <a:t>”</a:t>
                </a:r>
              </a:p>
            </p:txBody>
          </p:sp>
        </mc:Choice>
        <mc:Fallback>
          <p:sp>
            <p:nvSpPr>
              <p:cNvPr id="3" name="Content Placeholder 2">
                <a:extLst>
                  <a:ext uri="{FF2B5EF4-FFF2-40B4-BE49-F238E27FC236}">
                    <a16:creationId xmlns:a16="http://schemas.microsoft.com/office/drawing/2014/main" id="{15255D49-9D60-44DD-910D-2EBD0529DEC9}"/>
                  </a:ext>
                </a:extLst>
              </p:cNvPr>
              <p:cNvSpPr>
                <a:spLocks noGrp="1" noRot="1" noChangeAspect="1" noMove="1" noResize="1" noEditPoints="1" noAdjustHandles="1" noChangeArrowheads="1" noChangeShapeType="1" noTextEdit="1"/>
              </p:cNvSpPr>
              <p:nvPr>
                <p:ph idx="1"/>
              </p:nvPr>
            </p:nvSpPr>
            <p:spPr>
              <a:blipFill>
                <a:blip r:embed="rId3"/>
                <a:stretch>
                  <a:fillRect l="-1043" t="-2241"/>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82655531-097D-4E45-B6D5-0E29302327E4}"/>
              </a:ext>
            </a:extLst>
          </p:cNvPr>
          <p:cNvSpPr txBox="1"/>
          <p:nvPr/>
        </p:nvSpPr>
        <p:spPr>
          <a:xfrm>
            <a:off x="6024880" y="5469077"/>
            <a:ext cx="3070071" cy="707886"/>
          </a:xfrm>
          <a:prstGeom prst="rect">
            <a:avLst/>
          </a:prstGeom>
          <a:noFill/>
        </p:spPr>
        <p:txBody>
          <a:bodyPr wrap="none" rtlCol="0">
            <a:spAutoFit/>
          </a:bodyPr>
          <a:lstStyle/>
          <a:p>
            <a:r>
              <a:rPr lang="en-US" sz="4000" dirty="0"/>
              <a:t>1 0 1 1 1 0 0 1</a:t>
            </a:r>
          </a:p>
        </p:txBody>
      </p:sp>
      <p:sp>
        <p:nvSpPr>
          <p:cNvPr id="5" name="Rectangle 4">
            <a:extLst>
              <a:ext uri="{FF2B5EF4-FFF2-40B4-BE49-F238E27FC236}">
                <a16:creationId xmlns:a16="http://schemas.microsoft.com/office/drawing/2014/main" id="{AA712B9F-5391-4129-91C2-1ED5D2EC8033}"/>
              </a:ext>
            </a:extLst>
          </p:cNvPr>
          <p:cNvSpPr/>
          <p:nvPr/>
        </p:nvSpPr>
        <p:spPr>
          <a:xfrm>
            <a:off x="6096000" y="5469077"/>
            <a:ext cx="2926374" cy="718928"/>
          </a:xfrm>
          <a:prstGeom prst="rect">
            <a:avLst/>
          </a:prstGeom>
          <a:noFill/>
          <a:ln w="571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26431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iterate type="lt">
                                    <p:tmAbs val="1000"/>
                                  </p:iterate>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CC8D89-2FD2-37B7-6EF0-6329A9F75CA4}"/>
              </a:ext>
            </a:extLst>
          </p:cNvPr>
          <p:cNvSpPr>
            <a:spLocks noGrp="1"/>
          </p:cNvSpPr>
          <p:nvPr>
            <p:ph type="title"/>
          </p:nvPr>
        </p:nvSpPr>
        <p:spPr>
          <a:xfrm>
            <a:off x="838200" y="365125"/>
            <a:ext cx="10515600" cy="1325563"/>
          </a:xfrm>
        </p:spPr>
        <p:txBody>
          <a:bodyPr/>
          <a:lstStyle/>
          <a:p>
            <a:r>
              <a:rPr lang="en-US" dirty="0">
                <a:solidFill>
                  <a:srgbClr val="C00000"/>
                </a:solidFill>
              </a:rPr>
              <a:t>Possible Notion for Privacy #2</a:t>
            </a:r>
          </a:p>
        </p:txBody>
      </p:sp>
      <p:sp>
        <p:nvSpPr>
          <p:cNvPr id="4" name="Content Placeholder 2">
            <a:extLst>
              <a:ext uri="{FF2B5EF4-FFF2-40B4-BE49-F238E27FC236}">
                <a16:creationId xmlns:a16="http://schemas.microsoft.com/office/drawing/2014/main" id="{C619D92C-18DC-C0D1-F761-38BD493BE0F7}"/>
              </a:ext>
            </a:extLst>
          </p:cNvPr>
          <p:cNvSpPr>
            <a:spLocks noGrp="1"/>
          </p:cNvSpPr>
          <p:nvPr>
            <p:ph idx="1"/>
          </p:nvPr>
        </p:nvSpPr>
        <p:spPr>
          <a:xfrm>
            <a:off x="838199" y="1825625"/>
            <a:ext cx="11066929" cy="4871010"/>
          </a:xfrm>
        </p:spPr>
        <p:txBody>
          <a:bodyPr>
            <a:normAutofit/>
          </a:bodyPr>
          <a:lstStyle/>
          <a:p>
            <a:pPr>
              <a:buClr>
                <a:schemeClr val="tx1"/>
              </a:buClr>
            </a:pPr>
            <a:r>
              <a:rPr lang="en-US" sz="3200" dirty="0">
                <a:solidFill>
                  <a:schemeClr val="tx1"/>
                </a:solidFill>
              </a:rPr>
              <a:t>“A study is private…if the data analyst gains </a:t>
            </a:r>
            <a:r>
              <a:rPr lang="en-US" sz="3200" i="1" dirty="0">
                <a:solidFill>
                  <a:srgbClr val="FF0000"/>
                </a:solidFill>
              </a:rPr>
              <a:t>almost no additional information</a:t>
            </a:r>
            <a:r>
              <a:rPr lang="en-US" sz="3200" dirty="0">
                <a:solidFill>
                  <a:schemeClr val="tx1"/>
                </a:solidFill>
              </a:rPr>
              <a:t> about Alice from the study than if the same study was performed </a:t>
            </a:r>
            <a:r>
              <a:rPr lang="en-US" sz="3200" i="1" dirty="0">
                <a:solidFill>
                  <a:srgbClr val="FF0000"/>
                </a:solidFill>
              </a:rPr>
              <a:t>without Alice’s data</a:t>
            </a:r>
            <a:r>
              <a:rPr lang="en-US" sz="3200" dirty="0">
                <a:solidFill>
                  <a:schemeClr val="tx1"/>
                </a:solidFill>
              </a:rPr>
              <a:t>”</a:t>
            </a:r>
            <a:endParaRPr lang="en-US" sz="3200" dirty="0">
              <a:solidFill>
                <a:srgbClr val="FF0000"/>
              </a:solidFill>
            </a:endParaRPr>
          </a:p>
        </p:txBody>
      </p:sp>
      <p:pic>
        <p:nvPicPr>
          <p:cNvPr id="3" name="Picture 2">
            <a:extLst>
              <a:ext uri="{FF2B5EF4-FFF2-40B4-BE49-F238E27FC236}">
                <a16:creationId xmlns:a16="http://schemas.microsoft.com/office/drawing/2014/main" id="{B1BFC1C3-4AB5-D857-4920-9C0F7EB624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3258" y="3751975"/>
            <a:ext cx="1121335" cy="2099085"/>
          </a:xfrm>
          <a:prstGeom prst="rect">
            <a:avLst/>
          </a:prstGeom>
        </p:spPr>
      </p:pic>
      <p:pic>
        <p:nvPicPr>
          <p:cNvPr id="5" name="Picture 4" descr="51,700+ Database Illustrations, Royalty-Free Vector Graphics &amp; Clip Art -  iStock | Data icon, Big data, Infographic">
            <a:extLst>
              <a:ext uri="{FF2B5EF4-FFF2-40B4-BE49-F238E27FC236}">
                <a16:creationId xmlns:a16="http://schemas.microsoft.com/office/drawing/2014/main" id="{0324A769-8455-F55B-9648-BF85B1042D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61659" y="3707935"/>
            <a:ext cx="2143125" cy="2143125"/>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a:extLst>
              <a:ext uri="{FF2B5EF4-FFF2-40B4-BE49-F238E27FC236}">
                <a16:creationId xmlns:a16="http://schemas.microsoft.com/office/drawing/2014/main" id="{42CB6717-5C9C-17A3-3797-C1143101E18E}"/>
              </a:ext>
            </a:extLst>
          </p:cNvPr>
          <p:cNvCxnSpPr/>
          <p:nvPr/>
        </p:nvCxnSpPr>
        <p:spPr>
          <a:xfrm>
            <a:off x="1764593" y="4825767"/>
            <a:ext cx="1518407" cy="0"/>
          </a:xfrm>
          <a:prstGeom prst="straightConnector1">
            <a:avLst/>
          </a:prstGeom>
          <a:ln w="762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8" name="Picture 7" descr="51,700+ Database Illustrations, Royalty-Free Vector Graphics &amp; Clip Art -  iStock | Data icon, Big data, Infographic">
            <a:extLst>
              <a:ext uri="{FF2B5EF4-FFF2-40B4-BE49-F238E27FC236}">
                <a16:creationId xmlns:a16="http://schemas.microsoft.com/office/drawing/2014/main" id="{67A3919E-0481-0479-1DBE-3A43B511E87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97042" y="3707935"/>
            <a:ext cx="2143125" cy="2143125"/>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Arrow Connector 9">
            <a:extLst>
              <a:ext uri="{FF2B5EF4-FFF2-40B4-BE49-F238E27FC236}">
                <a16:creationId xmlns:a16="http://schemas.microsoft.com/office/drawing/2014/main" id="{49B0EE23-55F8-630F-10E7-C59F644B12ED}"/>
              </a:ext>
            </a:extLst>
          </p:cNvPr>
          <p:cNvCxnSpPr/>
          <p:nvPr/>
        </p:nvCxnSpPr>
        <p:spPr>
          <a:xfrm>
            <a:off x="7999976" y="4825767"/>
            <a:ext cx="1518407" cy="0"/>
          </a:xfrm>
          <a:prstGeom prst="straightConnector1">
            <a:avLst/>
          </a:prstGeom>
          <a:ln w="762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11" name="Picture 10">
            <a:extLst>
              <a:ext uri="{FF2B5EF4-FFF2-40B4-BE49-F238E27FC236}">
                <a16:creationId xmlns:a16="http://schemas.microsoft.com/office/drawing/2014/main" id="{F8EB04F8-B458-2F0D-6331-B354FA1B8E6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01850" y="3608485"/>
            <a:ext cx="1176785" cy="2287787"/>
          </a:xfrm>
          <a:prstGeom prst="rect">
            <a:avLst/>
          </a:prstGeom>
        </p:spPr>
      </p:pic>
    </p:spTree>
    <p:extLst>
      <p:ext uri="{BB962C8B-B14F-4D97-AF65-F5344CB8AC3E}">
        <p14:creationId xmlns:p14="http://schemas.microsoft.com/office/powerpoint/2010/main" val="321682149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CC8D89-2FD2-37B7-6EF0-6329A9F75CA4}"/>
              </a:ext>
            </a:extLst>
          </p:cNvPr>
          <p:cNvSpPr>
            <a:spLocks noGrp="1"/>
          </p:cNvSpPr>
          <p:nvPr>
            <p:ph type="title"/>
          </p:nvPr>
        </p:nvSpPr>
        <p:spPr>
          <a:xfrm>
            <a:off x="838200" y="365125"/>
            <a:ext cx="10515600" cy="1325563"/>
          </a:xfrm>
        </p:spPr>
        <p:txBody>
          <a:bodyPr/>
          <a:lstStyle/>
          <a:p>
            <a:r>
              <a:rPr lang="en-US" dirty="0">
                <a:solidFill>
                  <a:srgbClr val="C00000"/>
                </a:solidFill>
              </a:rPr>
              <a:t>Possible Notion for Privacy #2</a:t>
            </a:r>
          </a:p>
        </p:txBody>
      </p:sp>
      <p:sp>
        <p:nvSpPr>
          <p:cNvPr id="4" name="Content Placeholder 2">
            <a:extLst>
              <a:ext uri="{FF2B5EF4-FFF2-40B4-BE49-F238E27FC236}">
                <a16:creationId xmlns:a16="http://schemas.microsoft.com/office/drawing/2014/main" id="{C619D92C-18DC-C0D1-F761-38BD493BE0F7}"/>
              </a:ext>
            </a:extLst>
          </p:cNvPr>
          <p:cNvSpPr>
            <a:spLocks noGrp="1"/>
          </p:cNvSpPr>
          <p:nvPr>
            <p:ph idx="1"/>
          </p:nvPr>
        </p:nvSpPr>
        <p:spPr>
          <a:xfrm>
            <a:off x="838199" y="1825625"/>
            <a:ext cx="11066929" cy="4871010"/>
          </a:xfrm>
        </p:spPr>
        <p:txBody>
          <a:bodyPr>
            <a:normAutofit/>
          </a:bodyPr>
          <a:lstStyle/>
          <a:p>
            <a:pPr>
              <a:buClr>
                <a:schemeClr val="tx1"/>
              </a:buClr>
            </a:pPr>
            <a:r>
              <a:rPr lang="en-US" sz="3200" dirty="0">
                <a:solidFill>
                  <a:srgbClr val="00B050"/>
                </a:solidFill>
              </a:rPr>
              <a:t>Stability</a:t>
            </a:r>
            <a:r>
              <a:rPr lang="en-US" sz="3200" dirty="0">
                <a:solidFill>
                  <a:schemeClr val="tx1"/>
                </a:solidFill>
              </a:rPr>
              <a:t>: the data analyst reaches roughly similar conclusions if any individual data point is replaced by another data point of the population</a:t>
            </a:r>
            <a:endParaRPr lang="en-US" sz="3200" dirty="0">
              <a:solidFill>
                <a:srgbClr val="FF0000"/>
              </a:solidFill>
            </a:endParaRPr>
          </a:p>
        </p:txBody>
      </p:sp>
      <p:pic>
        <p:nvPicPr>
          <p:cNvPr id="3" name="Picture 2">
            <a:extLst>
              <a:ext uri="{FF2B5EF4-FFF2-40B4-BE49-F238E27FC236}">
                <a16:creationId xmlns:a16="http://schemas.microsoft.com/office/drawing/2014/main" id="{B1BFC1C3-4AB5-D857-4920-9C0F7EB624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2610" y="3152189"/>
            <a:ext cx="931178" cy="1743120"/>
          </a:xfrm>
          <a:prstGeom prst="rect">
            <a:avLst/>
          </a:prstGeom>
        </p:spPr>
      </p:pic>
      <p:pic>
        <p:nvPicPr>
          <p:cNvPr id="5" name="Picture 4" descr="51,700+ Database Illustrations, Royalty-Free Vector Graphics &amp; Clip Art -  iStock | Data icon, Big data, Infographic">
            <a:extLst>
              <a:ext uri="{FF2B5EF4-FFF2-40B4-BE49-F238E27FC236}">
                <a16:creationId xmlns:a16="http://schemas.microsoft.com/office/drawing/2014/main" id="{0324A769-8455-F55B-9648-BF85B1042D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70710" y="4058638"/>
            <a:ext cx="1673341" cy="1673341"/>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a:extLst>
              <a:ext uri="{FF2B5EF4-FFF2-40B4-BE49-F238E27FC236}">
                <a16:creationId xmlns:a16="http://schemas.microsoft.com/office/drawing/2014/main" id="{42CB6717-5C9C-17A3-3797-C1143101E18E}"/>
              </a:ext>
            </a:extLst>
          </p:cNvPr>
          <p:cNvCxnSpPr>
            <a:cxnSpLocks/>
            <a:stCxn id="3" idx="3"/>
            <a:endCxn id="5" idx="1"/>
          </p:cNvCxnSpPr>
          <p:nvPr/>
        </p:nvCxnSpPr>
        <p:spPr>
          <a:xfrm>
            <a:off x="1303788" y="4023749"/>
            <a:ext cx="1966922" cy="871560"/>
          </a:xfrm>
          <a:prstGeom prst="straightConnector1">
            <a:avLst/>
          </a:prstGeom>
          <a:ln w="762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0" name="Straight Arrow Connector 9">
            <a:extLst>
              <a:ext uri="{FF2B5EF4-FFF2-40B4-BE49-F238E27FC236}">
                <a16:creationId xmlns:a16="http://schemas.microsoft.com/office/drawing/2014/main" id="{49B0EE23-55F8-630F-10E7-C59F644B12ED}"/>
              </a:ext>
            </a:extLst>
          </p:cNvPr>
          <p:cNvCxnSpPr>
            <a:cxnSpLocks/>
            <a:stCxn id="11" idx="3"/>
            <a:endCxn id="5" idx="1"/>
          </p:cNvCxnSpPr>
          <p:nvPr/>
        </p:nvCxnSpPr>
        <p:spPr>
          <a:xfrm flipV="1">
            <a:off x="1355842" y="4895309"/>
            <a:ext cx="1914868" cy="955750"/>
          </a:xfrm>
          <a:prstGeom prst="straightConnector1">
            <a:avLst/>
          </a:prstGeom>
          <a:ln w="762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11" name="Picture 10">
            <a:extLst>
              <a:ext uri="{FF2B5EF4-FFF2-40B4-BE49-F238E27FC236}">
                <a16:creationId xmlns:a16="http://schemas.microsoft.com/office/drawing/2014/main" id="{F8EB04F8-B458-2F0D-6331-B354FA1B8E6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2610" y="4895308"/>
            <a:ext cx="983232" cy="1911501"/>
          </a:xfrm>
          <a:prstGeom prst="rect">
            <a:avLst/>
          </a:prstGeom>
        </p:spPr>
      </p:pic>
      <p:cxnSp>
        <p:nvCxnSpPr>
          <p:cNvPr id="15" name="Straight Arrow Connector 14">
            <a:extLst>
              <a:ext uri="{FF2B5EF4-FFF2-40B4-BE49-F238E27FC236}">
                <a16:creationId xmlns:a16="http://schemas.microsoft.com/office/drawing/2014/main" id="{8317A08A-201D-7D6F-7EC9-231E7E8C62A7}"/>
              </a:ext>
            </a:extLst>
          </p:cNvPr>
          <p:cNvCxnSpPr>
            <a:cxnSpLocks/>
            <a:stCxn id="5" idx="3"/>
            <a:endCxn id="7172" idx="1"/>
          </p:cNvCxnSpPr>
          <p:nvPr/>
        </p:nvCxnSpPr>
        <p:spPr>
          <a:xfrm flipV="1">
            <a:off x="4944051" y="4895308"/>
            <a:ext cx="1564519" cy="1"/>
          </a:xfrm>
          <a:prstGeom prst="straightConnector1">
            <a:avLst/>
          </a:prstGeom>
          <a:ln w="762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18" name="Picture 6" descr="detective-clipart-detective_clipart | Walnut Creek Library Foundation">
            <a:extLst>
              <a:ext uri="{FF2B5EF4-FFF2-40B4-BE49-F238E27FC236}">
                <a16:creationId xmlns:a16="http://schemas.microsoft.com/office/drawing/2014/main" id="{AA7B776E-D323-0307-4D9D-B03C926E185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982323" y="3823745"/>
            <a:ext cx="1707669" cy="2143125"/>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Algorithm - Free computer icons">
            <a:extLst>
              <a:ext uri="{FF2B5EF4-FFF2-40B4-BE49-F238E27FC236}">
                <a16:creationId xmlns:a16="http://schemas.microsoft.com/office/drawing/2014/main" id="{3E15BA7F-DDD1-DF99-EB49-9D3C7124F5C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508570" y="4094124"/>
            <a:ext cx="1602368" cy="1602368"/>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Straight Arrow Connector 28">
            <a:extLst>
              <a:ext uri="{FF2B5EF4-FFF2-40B4-BE49-F238E27FC236}">
                <a16:creationId xmlns:a16="http://schemas.microsoft.com/office/drawing/2014/main" id="{10AD3BE3-4029-6D23-3E88-D9D9F7295244}"/>
              </a:ext>
            </a:extLst>
          </p:cNvPr>
          <p:cNvCxnSpPr>
            <a:cxnSpLocks/>
            <a:stCxn id="7172" idx="3"/>
            <a:endCxn id="18" idx="1"/>
          </p:cNvCxnSpPr>
          <p:nvPr/>
        </p:nvCxnSpPr>
        <p:spPr>
          <a:xfrm>
            <a:off x="8110938" y="4895308"/>
            <a:ext cx="1871385" cy="0"/>
          </a:xfrm>
          <a:prstGeom prst="straightConnector1">
            <a:avLst/>
          </a:prstGeom>
          <a:ln w="762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74928406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419AC-DCE6-4371-8DE2-D617E99D653D}"/>
              </a:ext>
            </a:extLst>
          </p:cNvPr>
          <p:cNvSpPr>
            <a:spLocks noGrp="1"/>
          </p:cNvSpPr>
          <p:nvPr>
            <p:ph type="title"/>
          </p:nvPr>
        </p:nvSpPr>
        <p:spPr/>
        <p:txBody>
          <a:bodyPr/>
          <a:lstStyle/>
          <a:p>
            <a:r>
              <a:rPr lang="en-US" dirty="0">
                <a:solidFill>
                  <a:srgbClr val="C00000"/>
                </a:solidFill>
              </a:rPr>
              <a:t>Differential Privacy</a:t>
            </a:r>
          </a:p>
        </p:txBody>
      </p:sp>
      <mc:AlternateContent xmlns:mc="http://schemas.openxmlformats.org/markup-compatibility/2006" xmlns:a14="http://schemas.microsoft.com/office/drawing/2010/main">
        <mc:Choice Requires="a14">
          <p:sp>
            <p:nvSpPr>
              <p:cNvPr id="5" name="Content Placeholder 3">
                <a:extLst>
                  <a:ext uri="{FF2B5EF4-FFF2-40B4-BE49-F238E27FC236}">
                    <a16:creationId xmlns:a16="http://schemas.microsoft.com/office/drawing/2014/main" id="{46EDD9D9-1338-4BC5-9D28-964A84C143C2}"/>
                  </a:ext>
                </a:extLst>
              </p:cNvPr>
              <p:cNvSpPr>
                <a:spLocks noGrp="1"/>
              </p:cNvSpPr>
              <p:nvPr>
                <p:ph idx="1"/>
              </p:nvPr>
            </p:nvSpPr>
            <p:spPr>
              <a:xfrm>
                <a:off x="838200" y="1825624"/>
                <a:ext cx="10242755" cy="1325563"/>
              </a:xfrm>
            </p:spPr>
            <p:txBody>
              <a:bodyPr>
                <a:noAutofit/>
              </a:bodyPr>
              <a:lstStyle/>
              <a:p>
                <a:pPr>
                  <a:buClr>
                    <a:schemeClr val="tx1"/>
                  </a:buClr>
                </a:pPr>
                <a:r>
                  <a:rPr lang="en-US" sz="3200" dirty="0">
                    <a:solidFill>
                      <a:srgbClr val="7030A0"/>
                    </a:solidFill>
                  </a:rPr>
                  <a:t>[DMNS06]</a:t>
                </a:r>
                <a:r>
                  <a:rPr lang="en-US" sz="3200" dirty="0"/>
                  <a:t> Given </a:t>
                </a:r>
                <a14:m>
                  <m:oMath xmlns:m="http://schemas.openxmlformats.org/officeDocument/2006/math">
                    <m:r>
                      <a:rPr lang="en-US" sz="3200" i="1">
                        <a:solidFill>
                          <a:srgbClr val="C00000"/>
                        </a:solidFill>
                        <a:latin typeface="Cambria Math" panose="02040503050406030204" pitchFamily="18" charset="0"/>
                      </a:rPr>
                      <m:t>𝜀</m:t>
                    </m:r>
                    <m:r>
                      <a:rPr lang="en-US" sz="3200" i="1">
                        <a:solidFill>
                          <a:srgbClr val="C00000"/>
                        </a:solidFill>
                        <a:latin typeface="Cambria Math" panose="02040503050406030204" pitchFamily="18" charset="0"/>
                      </a:rPr>
                      <m:t>&gt;0 </m:t>
                    </m:r>
                  </m:oMath>
                </a14:m>
                <a:r>
                  <a:rPr lang="en-US" sz="3200" dirty="0"/>
                  <a:t>and </a:t>
                </a:r>
                <a14:m>
                  <m:oMath xmlns:m="http://schemas.openxmlformats.org/officeDocument/2006/math">
                    <m:r>
                      <a:rPr lang="en-US" sz="3200" i="1">
                        <a:solidFill>
                          <a:srgbClr val="C00000"/>
                        </a:solidFill>
                        <a:latin typeface="Cambria Math" panose="02040503050406030204" pitchFamily="18" charset="0"/>
                      </a:rPr>
                      <m:t>𝛿</m:t>
                    </m:r>
                    <m:r>
                      <a:rPr lang="en-US" sz="3200" i="1">
                        <a:solidFill>
                          <a:srgbClr val="C00000"/>
                        </a:solidFill>
                        <a:latin typeface="Cambria Math" panose="02040503050406030204" pitchFamily="18" charset="0"/>
                      </a:rPr>
                      <m:t>∈</m:t>
                    </m:r>
                    <m:d>
                      <m:dPr>
                        <m:ctrlPr>
                          <a:rPr lang="en-US" sz="3200" i="1">
                            <a:solidFill>
                              <a:srgbClr val="C00000"/>
                            </a:solidFill>
                            <a:latin typeface="Cambria Math" panose="02040503050406030204" pitchFamily="18" charset="0"/>
                          </a:rPr>
                        </m:ctrlPr>
                      </m:dPr>
                      <m:e>
                        <m:r>
                          <a:rPr lang="en-US" sz="3200" i="1">
                            <a:solidFill>
                              <a:srgbClr val="C00000"/>
                            </a:solidFill>
                            <a:latin typeface="Cambria Math" panose="02040503050406030204" pitchFamily="18" charset="0"/>
                          </a:rPr>
                          <m:t>0,1</m:t>
                        </m:r>
                      </m:e>
                    </m:d>
                  </m:oMath>
                </a14:m>
                <a:r>
                  <a:rPr lang="en-US" sz="3200" dirty="0"/>
                  <a:t>, a randomized algorithm </a:t>
                </a:r>
                <a14:m>
                  <m:oMath xmlns:m="http://schemas.openxmlformats.org/officeDocument/2006/math">
                    <m:r>
                      <a:rPr lang="en-US" sz="3200" i="1">
                        <a:solidFill>
                          <a:srgbClr val="C00000"/>
                        </a:solidFill>
                        <a:latin typeface="Cambria Math" panose="02040503050406030204" pitchFamily="18" charset="0"/>
                      </a:rPr>
                      <m:t>𝐴</m:t>
                    </m:r>
                    <m:r>
                      <a:rPr lang="en-US" sz="3200" i="1">
                        <a:solidFill>
                          <a:srgbClr val="C00000"/>
                        </a:solidFill>
                        <a:latin typeface="Cambria Math" panose="02040503050406030204" pitchFamily="18" charset="0"/>
                      </a:rPr>
                      <m:t>:</m:t>
                    </m:r>
                    <m:sSup>
                      <m:sSupPr>
                        <m:ctrlPr>
                          <a:rPr lang="en-US" sz="3200" i="1">
                            <a:solidFill>
                              <a:srgbClr val="C00000"/>
                            </a:solidFill>
                            <a:latin typeface="Cambria Math" panose="02040503050406030204" pitchFamily="18" charset="0"/>
                          </a:rPr>
                        </m:ctrlPr>
                      </m:sSupPr>
                      <m:e>
                        <m:r>
                          <a:rPr lang="en-US" sz="3200" i="1">
                            <a:solidFill>
                              <a:srgbClr val="C00000"/>
                            </a:solidFill>
                            <a:latin typeface="Cambria Math" panose="02040503050406030204" pitchFamily="18" charset="0"/>
                          </a:rPr>
                          <m:t>𝑈</m:t>
                        </m:r>
                      </m:e>
                      <m:sup>
                        <m:r>
                          <a:rPr lang="en-US" sz="3200" i="1">
                            <a:solidFill>
                              <a:srgbClr val="C00000"/>
                            </a:solidFill>
                            <a:latin typeface="Cambria Math" panose="02040503050406030204" pitchFamily="18" charset="0"/>
                          </a:rPr>
                          <m:t>∗</m:t>
                        </m:r>
                      </m:sup>
                    </m:sSup>
                    <m:r>
                      <a:rPr lang="en-US" sz="3200" i="1">
                        <a:solidFill>
                          <a:srgbClr val="C00000"/>
                        </a:solidFill>
                        <a:latin typeface="Cambria Math" panose="02040503050406030204" pitchFamily="18" charset="0"/>
                      </a:rPr>
                      <m:t>→</m:t>
                    </m:r>
                    <m:r>
                      <a:rPr lang="en-US" sz="3200" i="1">
                        <a:solidFill>
                          <a:srgbClr val="C00000"/>
                        </a:solidFill>
                        <a:latin typeface="Cambria Math" panose="02040503050406030204" pitchFamily="18" charset="0"/>
                      </a:rPr>
                      <m:t>𝑌</m:t>
                    </m:r>
                  </m:oMath>
                </a14:m>
                <a:r>
                  <a:rPr lang="en-US" sz="3200" dirty="0"/>
                  <a:t> is </a:t>
                </a:r>
                <a14:m>
                  <m:oMath xmlns:m="http://schemas.openxmlformats.org/officeDocument/2006/math">
                    <m:r>
                      <a:rPr lang="en-US" sz="3200" i="1">
                        <a:solidFill>
                          <a:srgbClr val="C00000"/>
                        </a:solidFill>
                        <a:latin typeface="Cambria Math" panose="02040503050406030204" pitchFamily="18" charset="0"/>
                      </a:rPr>
                      <m:t>(</m:t>
                    </m:r>
                    <m:r>
                      <a:rPr lang="en-US" sz="3200" i="1">
                        <a:solidFill>
                          <a:srgbClr val="C00000"/>
                        </a:solidFill>
                        <a:latin typeface="Cambria Math" panose="02040503050406030204" pitchFamily="18" charset="0"/>
                      </a:rPr>
                      <m:t>𝜀</m:t>
                    </m:r>
                    <m:r>
                      <a:rPr lang="en-US" sz="3200" i="1">
                        <a:solidFill>
                          <a:srgbClr val="C00000"/>
                        </a:solidFill>
                        <a:latin typeface="Cambria Math" panose="02040503050406030204" pitchFamily="18" charset="0"/>
                      </a:rPr>
                      <m:t>,</m:t>
                    </m:r>
                    <m:r>
                      <a:rPr lang="en-US" sz="3200" i="1">
                        <a:solidFill>
                          <a:srgbClr val="C00000"/>
                        </a:solidFill>
                        <a:latin typeface="Cambria Math" panose="02040503050406030204" pitchFamily="18" charset="0"/>
                      </a:rPr>
                      <m:t>𝛿</m:t>
                    </m:r>
                    <m:r>
                      <a:rPr lang="en-US" sz="3200" i="1">
                        <a:solidFill>
                          <a:srgbClr val="C00000"/>
                        </a:solidFill>
                        <a:latin typeface="Cambria Math" panose="02040503050406030204" pitchFamily="18" charset="0"/>
                      </a:rPr>
                      <m:t>)</m:t>
                    </m:r>
                  </m:oMath>
                </a14:m>
                <a:r>
                  <a:rPr lang="en-US" sz="3200" dirty="0"/>
                  <a:t>-differentially private if, for every neighboring frequency vectors </a:t>
                </a:r>
                <a14:m>
                  <m:oMath xmlns:m="http://schemas.openxmlformats.org/officeDocument/2006/math">
                    <m:r>
                      <a:rPr lang="en-US" sz="3200" i="1">
                        <a:solidFill>
                          <a:srgbClr val="C00000"/>
                        </a:solidFill>
                        <a:latin typeface="Cambria Math" panose="02040503050406030204" pitchFamily="18" charset="0"/>
                      </a:rPr>
                      <m:t>𝑓</m:t>
                    </m:r>
                  </m:oMath>
                </a14:m>
                <a:r>
                  <a:rPr lang="en-US" sz="3200" dirty="0"/>
                  <a:t> and </a:t>
                </a:r>
                <a14:m>
                  <m:oMath xmlns:m="http://schemas.openxmlformats.org/officeDocument/2006/math">
                    <m:r>
                      <a:rPr lang="en-US" sz="3200" i="1">
                        <a:solidFill>
                          <a:srgbClr val="C00000"/>
                        </a:solidFill>
                        <a:latin typeface="Cambria Math" panose="02040503050406030204" pitchFamily="18" charset="0"/>
                      </a:rPr>
                      <m:t>𝑓</m:t>
                    </m:r>
                    <m:r>
                      <a:rPr lang="en-US" sz="3200">
                        <a:solidFill>
                          <a:srgbClr val="C00000"/>
                        </a:solidFill>
                        <a:latin typeface="Cambria Math" panose="02040503050406030204" pitchFamily="18" charset="0"/>
                      </a:rPr>
                      <m:t>′</m:t>
                    </m:r>
                  </m:oMath>
                </a14:m>
                <a:r>
                  <a:rPr lang="en-US" sz="3200" dirty="0"/>
                  <a:t> and for all </a:t>
                </a:r>
                <a14:m>
                  <m:oMath xmlns:m="http://schemas.openxmlformats.org/officeDocument/2006/math">
                    <m:r>
                      <a:rPr lang="en-US" sz="3200" i="1">
                        <a:solidFill>
                          <a:srgbClr val="C00000"/>
                        </a:solidFill>
                        <a:latin typeface="Cambria Math" panose="02040503050406030204" pitchFamily="18" charset="0"/>
                      </a:rPr>
                      <m:t>𝐸</m:t>
                    </m:r>
                    <m:r>
                      <a:rPr lang="en-US" sz="3200" i="1">
                        <a:solidFill>
                          <a:srgbClr val="C00000"/>
                        </a:solidFill>
                        <a:latin typeface="Cambria Math" panose="02040503050406030204" pitchFamily="18" charset="0"/>
                      </a:rPr>
                      <m:t>⊆</m:t>
                    </m:r>
                    <m:r>
                      <a:rPr lang="en-US" sz="3200" i="1">
                        <a:solidFill>
                          <a:srgbClr val="C00000"/>
                        </a:solidFill>
                        <a:latin typeface="Cambria Math" panose="02040503050406030204" pitchFamily="18" charset="0"/>
                      </a:rPr>
                      <m:t>𝑌</m:t>
                    </m:r>
                  </m:oMath>
                </a14:m>
                <a:r>
                  <a:rPr lang="en-US" sz="3200" dirty="0"/>
                  <a:t>,</a:t>
                </a:r>
              </a:p>
            </p:txBody>
          </p:sp>
        </mc:Choice>
        <mc:Fallback xmlns="">
          <p:sp>
            <p:nvSpPr>
              <p:cNvPr id="5" name="Content Placeholder 3">
                <a:extLst>
                  <a:ext uri="{FF2B5EF4-FFF2-40B4-BE49-F238E27FC236}">
                    <a16:creationId xmlns:a16="http://schemas.microsoft.com/office/drawing/2014/main" id="{46EDD9D9-1338-4BC5-9D28-964A84C143C2}"/>
                  </a:ext>
                </a:extLst>
              </p:cNvPr>
              <p:cNvSpPr>
                <a:spLocks noGrp="1" noRot="1" noChangeAspect="1" noMove="1" noResize="1" noEditPoints="1" noAdjustHandles="1" noChangeArrowheads="1" noChangeShapeType="1" noTextEdit="1"/>
              </p:cNvSpPr>
              <p:nvPr>
                <p:ph idx="1"/>
              </p:nvPr>
            </p:nvSpPr>
            <p:spPr>
              <a:xfrm>
                <a:off x="838200" y="1825624"/>
                <a:ext cx="10242755" cy="1325563"/>
              </a:xfrm>
              <a:blipFill>
                <a:blip r:embed="rId3"/>
                <a:stretch>
                  <a:fillRect l="-1369" t="-9174" b="-545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5106110-DC86-2970-71E6-6FD1BE53A9F7}"/>
                  </a:ext>
                </a:extLst>
              </p:cNvPr>
              <p:cNvSpPr txBox="1"/>
              <p:nvPr/>
            </p:nvSpPr>
            <p:spPr>
              <a:xfrm>
                <a:off x="2039470" y="3414426"/>
                <a:ext cx="8113059" cy="5847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sz="3200" b="0" i="0" smtClean="0">
                          <a:solidFill>
                            <a:srgbClr val="C00000"/>
                          </a:solidFill>
                          <a:latin typeface="Cambria Math" panose="02040503050406030204" pitchFamily="18" charset="0"/>
                        </a:rPr>
                        <m:t>Pr</m:t>
                      </m:r>
                      <m:d>
                        <m:dPr>
                          <m:begChr m:val="["/>
                          <m:endChr m:val="]"/>
                          <m:ctrlPr>
                            <a:rPr lang="en-US" sz="3200" b="0" i="1" smtClean="0">
                              <a:solidFill>
                                <a:srgbClr val="C00000"/>
                              </a:solidFill>
                              <a:latin typeface="Cambria Math" panose="02040503050406030204" pitchFamily="18" charset="0"/>
                            </a:rPr>
                          </m:ctrlPr>
                        </m:dPr>
                        <m:e>
                          <m:r>
                            <a:rPr lang="en-US" sz="3200" b="0" i="1" smtClean="0">
                              <a:solidFill>
                                <a:srgbClr val="C00000"/>
                              </a:solidFill>
                              <a:latin typeface="Cambria Math" panose="02040503050406030204" pitchFamily="18" charset="0"/>
                            </a:rPr>
                            <m:t>𝐴</m:t>
                          </m:r>
                          <m:d>
                            <m:dPr>
                              <m:ctrlPr>
                                <a:rPr lang="en-US" sz="3200" b="0" i="1" smtClean="0">
                                  <a:solidFill>
                                    <a:srgbClr val="C00000"/>
                                  </a:solidFill>
                                  <a:latin typeface="Cambria Math" panose="02040503050406030204" pitchFamily="18" charset="0"/>
                                </a:rPr>
                              </m:ctrlPr>
                            </m:dPr>
                            <m:e>
                              <m:r>
                                <a:rPr lang="en-US" sz="3200" b="0" i="1" smtClean="0">
                                  <a:solidFill>
                                    <a:srgbClr val="C00000"/>
                                  </a:solidFill>
                                  <a:latin typeface="Cambria Math" panose="02040503050406030204" pitchFamily="18" charset="0"/>
                                </a:rPr>
                                <m:t>𝑓</m:t>
                              </m:r>
                            </m:e>
                          </m:d>
                          <m:r>
                            <a:rPr lang="en-US" sz="3200" b="0" i="1" smtClean="0">
                              <a:solidFill>
                                <a:srgbClr val="C00000"/>
                              </a:solidFill>
                              <a:latin typeface="Cambria Math" panose="02040503050406030204" pitchFamily="18" charset="0"/>
                            </a:rPr>
                            <m:t>∈</m:t>
                          </m:r>
                          <m:r>
                            <a:rPr lang="en-US" sz="3200" b="0" i="1" smtClean="0">
                              <a:solidFill>
                                <a:srgbClr val="C00000"/>
                              </a:solidFill>
                              <a:latin typeface="Cambria Math" panose="02040503050406030204" pitchFamily="18" charset="0"/>
                            </a:rPr>
                            <m:t>𝐸</m:t>
                          </m:r>
                        </m:e>
                      </m:d>
                      <m:r>
                        <a:rPr lang="en-US" sz="3200" b="0" i="1" smtClean="0">
                          <a:solidFill>
                            <a:srgbClr val="C00000"/>
                          </a:solidFill>
                          <a:latin typeface="Cambria Math" panose="02040503050406030204" pitchFamily="18" charset="0"/>
                        </a:rPr>
                        <m:t>≤</m:t>
                      </m:r>
                      <m:sSup>
                        <m:sSupPr>
                          <m:ctrlPr>
                            <a:rPr lang="en-US" sz="3200" b="0" i="1" smtClean="0">
                              <a:solidFill>
                                <a:srgbClr val="C00000"/>
                              </a:solidFill>
                              <a:latin typeface="Cambria Math" panose="02040503050406030204" pitchFamily="18" charset="0"/>
                            </a:rPr>
                          </m:ctrlPr>
                        </m:sSupPr>
                        <m:e>
                          <m:r>
                            <a:rPr lang="en-US" sz="3200" b="0" i="1" smtClean="0">
                              <a:solidFill>
                                <a:srgbClr val="C00000"/>
                              </a:solidFill>
                              <a:latin typeface="Cambria Math" panose="02040503050406030204" pitchFamily="18" charset="0"/>
                            </a:rPr>
                            <m:t>𝑒</m:t>
                          </m:r>
                        </m:e>
                        <m:sup>
                          <m:r>
                            <a:rPr lang="en-US" sz="3200" b="0" i="1" smtClean="0">
                              <a:solidFill>
                                <a:srgbClr val="C00000"/>
                              </a:solidFill>
                              <a:latin typeface="Cambria Math" panose="02040503050406030204" pitchFamily="18" charset="0"/>
                            </a:rPr>
                            <m:t>𝜀</m:t>
                          </m:r>
                        </m:sup>
                      </m:sSup>
                      <m:r>
                        <m:rPr>
                          <m:sty m:val="p"/>
                        </m:rPr>
                        <a:rPr lang="en-US" sz="3200" b="0" i="0" smtClean="0">
                          <a:solidFill>
                            <a:srgbClr val="C00000"/>
                          </a:solidFill>
                          <a:latin typeface="Cambria Math" panose="02040503050406030204" pitchFamily="18" charset="0"/>
                        </a:rPr>
                        <m:t>Pr</m:t>
                      </m:r>
                      <m:d>
                        <m:dPr>
                          <m:begChr m:val="["/>
                          <m:endChr m:val="]"/>
                          <m:ctrlPr>
                            <a:rPr lang="en-US" sz="3200" b="0" i="1" smtClean="0">
                              <a:solidFill>
                                <a:srgbClr val="C00000"/>
                              </a:solidFill>
                              <a:latin typeface="Cambria Math" panose="02040503050406030204" pitchFamily="18" charset="0"/>
                            </a:rPr>
                          </m:ctrlPr>
                        </m:dPr>
                        <m:e>
                          <m:r>
                            <a:rPr lang="en-US" sz="3200" b="0" i="1" smtClean="0">
                              <a:solidFill>
                                <a:srgbClr val="C00000"/>
                              </a:solidFill>
                              <a:latin typeface="Cambria Math" panose="02040503050406030204" pitchFamily="18" charset="0"/>
                            </a:rPr>
                            <m:t>𝐴</m:t>
                          </m:r>
                          <m:d>
                            <m:dPr>
                              <m:ctrlPr>
                                <a:rPr lang="en-US" sz="3200" b="0" i="1" smtClean="0">
                                  <a:solidFill>
                                    <a:srgbClr val="C00000"/>
                                  </a:solidFill>
                                  <a:latin typeface="Cambria Math" panose="02040503050406030204" pitchFamily="18" charset="0"/>
                                </a:rPr>
                              </m:ctrlPr>
                            </m:dPr>
                            <m:e>
                              <m:sSup>
                                <m:sSupPr>
                                  <m:ctrlPr>
                                    <a:rPr lang="en-US" sz="3200" b="0" i="1" smtClean="0">
                                      <a:solidFill>
                                        <a:srgbClr val="C00000"/>
                                      </a:solidFill>
                                      <a:latin typeface="Cambria Math" panose="02040503050406030204" pitchFamily="18" charset="0"/>
                                    </a:rPr>
                                  </m:ctrlPr>
                                </m:sSupPr>
                                <m:e>
                                  <m:r>
                                    <a:rPr lang="en-US" sz="3200" b="0" i="1" smtClean="0">
                                      <a:solidFill>
                                        <a:srgbClr val="C00000"/>
                                      </a:solidFill>
                                      <a:latin typeface="Cambria Math" panose="02040503050406030204" pitchFamily="18" charset="0"/>
                                    </a:rPr>
                                    <m:t>𝑓</m:t>
                                  </m:r>
                                </m:e>
                                <m:sup>
                                  <m:r>
                                    <a:rPr lang="en-US" sz="3200" b="0" i="1" smtClean="0">
                                      <a:solidFill>
                                        <a:srgbClr val="C00000"/>
                                      </a:solidFill>
                                      <a:latin typeface="Cambria Math" panose="02040503050406030204" pitchFamily="18" charset="0"/>
                                    </a:rPr>
                                    <m:t>′</m:t>
                                  </m:r>
                                </m:sup>
                              </m:sSup>
                            </m:e>
                          </m:d>
                          <m:r>
                            <a:rPr lang="en-US" sz="3200" b="0" i="1" smtClean="0">
                              <a:solidFill>
                                <a:srgbClr val="C00000"/>
                              </a:solidFill>
                              <a:latin typeface="Cambria Math" panose="02040503050406030204" pitchFamily="18" charset="0"/>
                            </a:rPr>
                            <m:t>∈</m:t>
                          </m:r>
                          <m:r>
                            <a:rPr lang="en-US" sz="3200" b="0" i="1" smtClean="0">
                              <a:solidFill>
                                <a:srgbClr val="C00000"/>
                              </a:solidFill>
                              <a:latin typeface="Cambria Math" panose="02040503050406030204" pitchFamily="18" charset="0"/>
                            </a:rPr>
                            <m:t>𝐸</m:t>
                          </m:r>
                        </m:e>
                      </m:d>
                      <m:r>
                        <a:rPr lang="en-US" sz="3200" b="0" i="1" smtClean="0">
                          <a:solidFill>
                            <a:srgbClr val="C00000"/>
                          </a:solidFill>
                          <a:latin typeface="Cambria Math" panose="02040503050406030204" pitchFamily="18" charset="0"/>
                        </a:rPr>
                        <m:t>+</m:t>
                      </m:r>
                      <m:r>
                        <a:rPr lang="en-US" sz="3200" b="0" i="1" smtClean="0">
                          <a:solidFill>
                            <a:srgbClr val="C00000"/>
                          </a:solidFill>
                          <a:latin typeface="Cambria Math" panose="02040503050406030204" pitchFamily="18" charset="0"/>
                        </a:rPr>
                        <m:t>𝛿</m:t>
                      </m:r>
                    </m:oMath>
                  </m:oMathPara>
                </a14:m>
                <a:endParaRPr lang="en-US" sz="3200" i="1" dirty="0"/>
              </a:p>
            </p:txBody>
          </p:sp>
        </mc:Choice>
        <mc:Fallback xmlns="">
          <p:sp>
            <p:nvSpPr>
              <p:cNvPr id="6" name="TextBox 5">
                <a:extLst>
                  <a:ext uri="{FF2B5EF4-FFF2-40B4-BE49-F238E27FC236}">
                    <a16:creationId xmlns:a16="http://schemas.microsoft.com/office/drawing/2014/main" id="{05106110-DC86-2970-71E6-6FD1BE53A9F7}"/>
                  </a:ext>
                </a:extLst>
              </p:cNvPr>
              <p:cNvSpPr txBox="1">
                <a:spLocks noRot="1" noChangeAspect="1" noMove="1" noResize="1" noEditPoints="1" noAdjustHandles="1" noChangeArrowheads="1" noChangeShapeType="1" noTextEdit="1"/>
              </p:cNvSpPr>
              <p:nvPr/>
            </p:nvSpPr>
            <p:spPr>
              <a:xfrm>
                <a:off x="2039470" y="3414426"/>
                <a:ext cx="8113059" cy="584775"/>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D12D7605-326C-B9CF-1D08-12A96ADC35A9}"/>
                  </a:ext>
                </a:extLst>
              </p:cNvPr>
              <p:cNvSpPr txBox="1"/>
              <p:nvPr/>
            </p:nvSpPr>
            <p:spPr>
              <a:xfrm>
                <a:off x="419099" y="4811540"/>
                <a:ext cx="11353800" cy="132343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8000" b="0" i="1" smtClean="0">
                          <a:solidFill>
                            <a:srgbClr val="C00000"/>
                          </a:solidFill>
                          <a:latin typeface="Cambria Math" panose="02040503050406030204" pitchFamily="18" charset="0"/>
                        </a:rPr>
                        <m:t>𝐴</m:t>
                      </m:r>
                      <m:d>
                        <m:dPr>
                          <m:ctrlPr>
                            <a:rPr lang="en-US" sz="8000" b="0" i="1" smtClean="0">
                              <a:solidFill>
                                <a:srgbClr val="C00000"/>
                              </a:solidFill>
                              <a:latin typeface="Cambria Math" panose="02040503050406030204" pitchFamily="18" charset="0"/>
                            </a:rPr>
                          </m:ctrlPr>
                        </m:dPr>
                        <m:e>
                          <m:r>
                            <a:rPr lang="en-US" sz="8000" b="0" i="1" smtClean="0">
                              <a:solidFill>
                                <a:srgbClr val="C00000"/>
                              </a:solidFill>
                              <a:latin typeface="Cambria Math" panose="02040503050406030204" pitchFamily="18" charset="0"/>
                            </a:rPr>
                            <m:t>               </m:t>
                          </m:r>
                        </m:e>
                      </m:d>
                      <m:r>
                        <a:rPr lang="en-US" sz="8000" i="1">
                          <a:solidFill>
                            <a:srgbClr val="C00000"/>
                          </a:solidFill>
                          <a:latin typeface="Cambria Math" panose="02040503050406030204" pitchFamily="18" charset="0"/>
                        </a:rPr>
                        <m:t>≈</m:t>
                      </m:r>
                      <m:r>
                        <a:rPr lang="en-US" sz="8000" i="1">
                          <a:solidFill>
                            <a:srgbClr val="C00000"/>
                          </a:solidFill>
                          <a:latin typeface="Cambria Math" panose="02040503050406030204" pitchFamily="18" charset="0"/>
                        </a:rPr>
                        <m:t>𝐴</m:t>
                      </m:r>
                      <m:d>
                        <m:dPr>
                          <m:ctrlPr>
                            <a:rPr lang="en-US" sz="8000" i="1">
                              <a:solidFill>
                                <a:srgbClr val="C00000"/>
                              </a:solidFill>
                              <a:latin typeface="Cambria Math" panose="02040503050406030204" pitchFamily="18" charset="0"/>
                            </a:rPr>
                          </m:ctrlPr>
                        </m:dPr>
                        <m:e>
                          <m:r>
                            <a:rPr lang="en-US" sz="8000" i="1">
                              <a:solidFill>
                                <a:srgbClr val="C00000"/>
                              </a:solidFill>
                              <a:latin typeface="Cambria Math" panose="02040503050406030204" pitchFamily="18" charset="0"/>
                            </a:rPr>
                            <m:t>             </m:t>
                          </m:r>
                          <m:r>
                            <a:rPr lang="en-US" sz="8000" i="1" smtClean="0">
                              <a:solidFill>
                                <a:srgbClr val="C00000"/>
                              </a:solidFill>
                              <a:latin typeface="Cambria Math" panose="02040503050406030204" pitchFamily="18" charset="0"/>
                            </a:rPr>
                            <m:t> </m:t>
                          </m:r>
                          <m:r>
                            <a:rPr lang="en-US" sz="8000" i="1">
                              <a:solidFill>
                                <a:srgbClr val="C00000"/>
                              </a:solidFill>
                              <a:latin typeface="Cambria Math" panose="02040503050406030204" pitchFamily="18" charset="0"/>
                            </a:rPr>
                            <m:t> </m:t>
                          </m:r>
                        </m:e>
                      </m:d>
                    </m:oMath>
                  </m:oMathPara>
                </a14:m>
                <a:endParaRPr lang="en-US" sz="8000" dirty="0"/>
              </a:p>
            </p:txBody>
          </p:sp>
        </mc:Choice>
        <mc:Fallback xmlns="">
          <p:sp>
            <p:nvSpPr>
              <p:cNvPr id="4" name="TextBox 3">
                <a:extLst>
                  <a:ext uri="{FF2B5EF4-FFF2-40B4-BE49-F238E27FC236}">
                    <a16:creationId xmlns:a16="http://schemas.microsoft.com/office/drawing/2014/main" id="{D12D7605-326C-B9CF-1D08-12A96ADC35A9}"/>
                  </a:ext>
                </a:extLst>
              </p:cNvPr>
              <p:cNvSpPr txBox="1">
                <a:spLocks noRot="1" noChangeAspect="1" noMove="1" noResize="1" noEditPoints="1" noAdjustHandles="1" noChangeArrowheads="1" noChangeShapeType="1" noTextEdit="1"/>
              </p:cNvSpPr>
              <p:nvPr/>
            </p:nvSpPr>
            <p:spPr>
              <a:xfrm>
                <a:off x="419099" y="4811540"/>
                <a:ext cx="11353800" cy="1323439"/>
              </a:xfrm>
              <a:prstGeom prst="rect">
                <a:avLst/>
              </a:prstGeom>
              <a:blipFill>
                <a:blip r:embed="rId6"/>
                <a:stretch>
                  <a:fillRect/>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8012F46F-3E33-F607-244B-C989DDF5CF0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13911" y="4688992"/>
            <a:ext cx="839248" cy="1571032"/>
          </a:xfrm>
          <a:prstGeom prst="rect">
            <a:avLst/>
          </a:prstGeom>
        </p:spPr>
      </p:pic>
      <p:pic>
        <p:nvPicPr>
          <p:cNvPr id="10" name="Picture 9">
            <a:extLst>
              <a:ext uri="{FF2B5EF4-FFF2-40B4-BE49-F238E27FC236}">
                <a16:creationId xmlns:a16="http://schemas.microsoft.com/office/drawing/2014/main" id="{78119EAB-42C0-ACD0-92F7-C5E19438EB0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829338" y="4575870"/>
            <a:ext cx="927876" cy="1803883"/>
          </a:xfrm>
          <a:prstGeom prst="rect">
            <a:avLst/>
          </a:prstGeom>
        </p:spPr>
      </p:pic>
      <p:pic>
        <p:nvPicPr>
          <p:cNvPr id="12" name="Picture 11">
            <a:extLst>
              <a:ext uri="{FF2B5EF4-FFF2-40B4-BE49-F238E27FC236}">
                <a16:creationId xmlns:a16="http://schemas.microsoft.com/office/drawing/2014/main" id="{BC21EC0E-C239-569F-05AA-0E349989D9B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033393" y="4626549"/>
            <a:ext cx="927876" cy="1636137"/>
          </a:xfrm>
          <a:prstGeom prst="rect">
            <a:avLst/>
          </a:prstGeom>
        </p:spPr>
      </p:pic>
      <p:pic>
        <p:nvPicPr>
          <p:cNvPr id="13" name="Picture 12">
            <a:extLst>
              <a:ext uri="{FF2B5EF4-FFF2-40B4-BE49-F238E27FC236}">
                <a16:creationId xmlns:a16="http://schemas.microsoft.com/office/drawing/2014/main" id="{AB4B1481-5582-1114-61C0-C9FA5B082E4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833597" y="4688992"/>
            <a:ext cx="839248" cy="1571032"/>
          </a:xfrm>
          <a:prstGeom prst="rect">
            <a:avLst/>
          </a:prstGeom>
        </p:spPr>
      </p:pic>
      <p:pic>
        <p:nvPicPr>
          <p:cNvPr id="17" name="Picture 16">
            <a:extLst>
              <a:ext uri="{FF2B5EF4-FFF2-40B4-BE49-F238E27FC236}">
                <a16:creationId xmlns:a16="http://schemas.microsoft.com/office/drawing/2014/main" id="{5F9EDE6D-58FA-1653-F062-0EA7B4853C1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861928" y="4575870"/>
            <a:ext cx="927876" cy="1803883"/>
          </a:xfrm>
          <a:prstGeom prst="rect">
            <a:avLst/>
          </a:prstGeom>
        </p:spPr>
      </p:pic>
      <p:pic>
        <p:nvPicPr>
          <p:cNvPr id="21" name="Picture 20">
            <a:extLst>
              <a:ext uri="{FF2B5EF4-FFF2-40B4-BE49-F238E27FC236}">
                <a16:creationId xmlns:a16="http://schemas.microsoft.com/office/drawing/2014/main" id="{BE679284-A918-37F2-95E3-63743A74E42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978887" y="4659101"/>
            <a:ext cx="1102068" cy="1571032"/>
          </a:xfrm>
          <a:prstGeom prst="rect">
            <a:avLst/>
          </a:prstGeom>
        </p:spPr>
      </p:pic>
    </p:spTree>
    <p:extLst>
      <p:ext uri="{BB962C8B-B14F-4D97-AF65-F5344CB8AC3E}">
        <p14:creationId xmlns:p14="http://schemas.microsoft.com/office/powerpoint/2010/main" val="191776561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BAEBCAF-62A1-DCEC-691F-CC0AE7B0C9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2610" y="3152189"/>
            <a:ext cx="931178" cy="1743120"/>
          </a:xfrm>
          <a:prstGeom prst="rect">
            <a:avLst/>
          </a:prstGeom>
        </p:spPr>
      </p:pic>
      <p:sp>
        <p:nvSpPr>
          <p:cNvPr id="2" name="Title 1">
            <a:extLst>
              <a:ext uri="{FF2B5EF4-FFF2-40B4-BE49-F238E27FC236}">
                <a16:creationId xmlns:a16="http://schemas.microsoft.com/office/drawing/2014/main" id="{B17419AC-DCE6-4371-8DE2-D617E99D653D}"/>
              </a:ext>
            </a:extLst>
          </p:cNvPr>
          <p:cNvSpPr>
            <a:spLocks noGrp="1"/>
          </p:cNvSpPr>
          <p:nvPr>
            <p:ph type="title"/>
          </p:nvPr>
        </p:nvSpPr>
        <p:spPr/>
        <p:txBody>
          <a:bodyPr/>
          <a:lstStyle/>
          <a:p>
            <a:r>
              <a:rPr lang="en-US" dirty="0">
                <a:solidFill>
                  <a:srgbClr val="C00000"/>
                </a:solidFill>
              </a:rPr>
              <a:t>Differential Privacy</a:t>
            </a:r>
          </a:p>
        </p:txBody>
      </p:sp>
      <mc:AlternateContent xmlns:mc="http://schemas.openxmlformats.org/markup-compatibility/2006" xmlns:a14="http://schemas.microsoft.com/office/drawing/2010/main">
        <mc:Choice Requires="a14">
          <p:sp>
            <p:nvSpPr>
              <p:cNvPr id="5" name="Content Placeholder 3">
                <a:extLst>
                  <a:ext uri="{FF2B5EF4-FFF2-40B4-BE49-F238E27FC236}">
                    <a16:creationId xmlns:a16="http://schemas.microsoft.com/office/drawing/2014/main" id="{46EDD9D9-1338-4BC5-9D28-964A84C143C2}"/>
                  </a:ext>
                </a:extLst>
              </p:cNvPr>
              <p:cNvSpPr>
                <a:spLocks noGrp="1"/>
              </p:cNvSpPr>
              <p:nvPr>
                <p:ph idx="1"/>
              </p:nvPr>
            </p:nvSpPr>
            <p:spPr>
              <a:xfrm>
                <a:off x="838200" y="1825624"/>
                <a:ext cx="10242755" cy="1325563"/>
              </a:xfrm>
            </p:spPr>
            <p:txBody>
              <a:bodyPr>
                <a:noAutofit/>
              </a:bodyPr>
              <a:lstStyle/>
              <a:p>
                <a:pPr>
                  <a:buClr>
                    <a:schemeClr val="tx1"/>
                  </a:buClr>
                </a:pPr>
                <a:r>
                  <a:rPr lang="en-US" sz="3200" dirty="0">
                    <a:solidFill>
                      <a:srgbClr val="7030A0"/>
                    </a:solidFill>
                  </a:rPr>
                  <a:t>[DMNS06]</a:t>
                </a:r>
                <a:r>
                  <a:rPr lang="en-US" sz="3200" dirty="0"/>
                  <a:t> Given </a:t>
                </a:r>
                <a14:m>
                  <m:oMath xmlns:m="http://schemas.openxmlformats.org/officeDocument/2006/math">
                    <m:r>
                      <a:rPr lang="en-US" sz="3200" i="1">
                        <a:solidFill>
                          <a:srgbClr val="C00000"/>
                        </a:solidFill>
                        <a:latin typeface="Cambria Math" panose="02040503050406030204" pitchFamily="18" charset="0"/>
                      </a:rPr>
                      <m:t>𝜀</m:t>
                    </m:r>
                    <m:r>
                      <a:rPr lang="en-US" sz="3200" i="1">
                        <a:solidFill>
                          <a:srgbClr val="C00000"/>
                        </a:solidFill>
                        <a:latin typeface="Cambria Math" panose="02040503050406030204" pitchFamily="18" charset="0"/>
                      </a:rPr>
                      <m:t>&gt;0 </m:t>
                    </m:r>
                  </m:oMath>
                </a14:m>
                <a:r>
                  <a:rPr lang="en-US" sz="3200" dirty="0"/>
                  <a:t>and </a:t>
                </a:r>
                <a14:m>
                  <m:oMath xmlns:m="http://schemas.openxmlformats.org/officeDocument/2006/math">
                    <m:r>
                      <a:rPr lang="en-US" sz="3200" i="1">
                        <a:solidFill>
                          <a:srgbClr val="C00000"/>
                        </a:solidFill>
                        <a:latin typeface="Cambria Math" panose="02040503050406030204" pitchFamily="18" charset="0"/>
                      </a:rPr>
                      <m:t>𝛿</m:t>
                    </m:r>
                    <m:r>
                      <a:rPr lang="en-US" sz="3200" i="1">
                        <a:solidFill>
                          <a:srgbClr val="C00000"/>
                        </a:solidFill>
                        <a:latin typeface="Cambria Math" panose="02040503050406030204" pitchFamily="18" charset="0"/>
                      </a:rPr>
                      <m:t>∈</m:t>
                    </m:r>
                    <m:d>
                      <m:dPr>
                        <m:ctrlPr>
                          <a:rPr lang="en-US" sz="3200" i="1">
                            <a:solidFill>
                              <a:srgbClr val="C00000"/>
                            </a:solidFill>
                            <a:latin typeface="Cambria Math" panose="02040503050406030204" pitchFamily="18" charset="0"/>
                          </a:rPr>
                        </m:ctrlPr>
                      </m:dPr>
                      <m:e>
                        <m:r>
                          <a:rPr lang="en-US" sz="3200" i="1">
                            <a:solidFill>
                              <a:srgbClr val="C00000"/>
                            </a:solidFill>
                            <a:latin typeface="Cambria Math" panose="02040503050406030204" pitchFamily="18" charset="0"/>
                          </a:rPr>
                          <m:t>0,1</m:t>
                        </m:r>
                      </m:e>
                    </m:d>
                  </m:oMath>
                </a14:m>
                <a:r>
                  <a:rPr lang="en-US" sz="3200" dirty="0"/>
                  <a:t>, a randomized algorithm </a:t>
                </a:r>
                <a14:m>
                  <m:oMath xmlns:m="http://schemas.openxmlformats.org/officeDocument/2006/math">
                    <m:r>
                      <a:rPr lang="en-US" sz="3200" i="1">
                        <a:solidFill>
                          <a:srgbClr val="C00000"/>
                        </a:solidFill>
                        <a:latin typeface="Cambria Math" panose="02040503050406030204" pitchFamily="18" charset="0"/>
                      </a:rPr>
                      <m:t>𝐴</m:t>
                    </m:r>
                    <m:r>
                      <a:rPr lang="en-US" sz="3200" i="1">
                        <a:solidFill>
                          <a:srgbClr val="C00000"/>
                        </a:solidFill>
                        <a:latin typeface="Cambria Math" panose="02040503050406030204" pitchFamily="18" charset="0"/>
                      </a:rPr>
                      <m:t>:</m:t>
                    </m:r>
                    <m:sSup>
                      <m:sSupPr>
                        <m:ctrlPr>
                          <a:rPr lang="en-US" sz="3200" i="1">
                            <a:solidFill>
                              <a:srgbClr val="C00000"/>
                            </a:solidFill>
                            <a:latin typeface="Cambria Math" panose="02040503050406030204" pitchFamily="18" charset="0"/>
                          </a:rPr>
                        </m:ctrlPr>
                      </m:sSupPr>
                      <m:e>
                        <m:r>
                          <a:rPr lang="en-US" sz="3200" i="1">
                            <a:solidFill>
                              <a:srgbClr val="C00000"/>
                            </a:solidFill>
                            <a:latin typeface="Cambria Math" panose="02040503050406030204" pitchFamily="18" charset="0"/>
                          </a:rPr>
                          <m:t>𝑈</m:t>
                        </m:r>
                      </m:e>
                      <m:sup>
                        <m:r>
                          <a:rPr lang="en-US" sz="3200" i="1">
                            <a:solidFill>
                              <a:srgbClr val="C00000"/>
                            </a:solidFill>
                            <a:latin typeface="Cambria Math" panose="02040503050406030204" pitchFamily="18" charset="0"/>
                          </a:rPr>
                          <m:t>∗</m:t>
                        </m:r>
                      </m:sup>
                    </m:sSup>
                    <m:r>
                      <a:rPr lang="en-US" sz="3200" i="1">
                        <a:solidFill>
                          <a:srgbClr val="C00000"/>
                        </a:solidFill>
                        <a:latin typeface="Cambria Math" panose="02040503050406030204" pitchFamily="18" charset="0"/>
                      </a:rPr>
                      <m:t>→</m:t>
                    </m:r>
                    <m:r>
                      <a:rPr lang="en-US" sz="3200" i="1">
                        <a:solidFill>
                          <a:srgbClr val="C00000"/>
                        </a:solidFill>
                        <a:latin typeface="Cambria Math" panose="02040503050406030204" pitchFamily="18" charset="0"/>
                      </a:rPr>
                      <m:t>𝑌</m:t>
                    </m:r>
                  </m:oMath>
                </a14:m>
                <a:r>
                  <a:rPr lang="en-US" sz="3200" dirty="0"/>
                  <a:t> is </a:t>
                </a:r>
                <a14:m>
                  <m:oMath xmlns:m="http://schemas.openxmlformats.org/officeDocument/2006/math">
                    <m:r>
                      <a:rPr lang="en-US" sz="3200" i="1">
                        <a:solidFill>
                          <a:srgbClr val="C00000"/>
                        </a:solidFill>
                        <a:latin typeface="Cambria Math" panose="02040503050406030204" pitchFamily="18" charset="0"/>
                      </a:rPr>
                      <m:t>(</m:t>
                    </m:r>
                    <m:r>
                      <a:rPr lang="en-US" sz="3200" i="1">
                        <a:solidFill>
                          <a:srgbClr val="C00000"/>
                        </a:solidFill>
                        <a:latin typeface="Cambria Math" panose="02040503050406030204" pitchFamily="18" charset="0"/>
                      </a:rPr>
                      <m:t>𝜀</m:t>
                    </m:r>
                    <m:r>
                      <a:rPr lang="en-US" sz="3200" i="1">
                        <a:solidFill>
                          <a:srgbClr val="C00000"/>
                        </a:solidFill>
                        <a:latin typeface="Cambria Math" panose="02040503050406030204" pitchFamily="18" charset="0"/>
                      </a:rPr>
                      <m:t>,</m:t>
                    </m:r>
                    <m:r>
                      <a:rPr lang="en-US" sz="3200" i="1">
                        <a:solidFill>
                          <a:srgbClr val="C00000"/>
                        </a:solidFill>
                        <a:latin typeface="Cambria Math" panose="02040503050406030204" pitchFamily="18" charset="0"/>
                      </a:rPr>
                      <m:t>𝛿</m:t>
                    </m:r>
                    <m:r>
                      <a:rPr lang="en-US" sz="3200" i="1">
                        <a:solidFill>
                          <a:srgbClr val="C00000"/>
                        </a:solidFill>
                        <a:latin typeface="Cambria Math" panose="02040503050406030204" pitchFamily="18" charset="0"/>
                      </a:rPr>
                      <m:t>)</m:t>
                    </m:r>
                  </m:oMath>
                </a14:m>
                <a:r>
                  <a:rPr lang="en-US" sz="3200" dirty="0"/>
                  <a:t>-differentially private if, for every neighboring frequency vectors </a:t>
                </a:r>
                <a14:m>
                  <m:oMath xmlns:m="http://schemas.openxmlformats.org/officeDocument/2006/math">
                    <m:r>
                      <a:rPr lang="en-US" sz="3200" i="1">
                        <a:solidFill>
                          <a:srgbClr val="C00000"/>
                        </a:solidFill>
                        <a:latin typeface="Cambria Math" panose="02040503050406030204" pitchFamily="18" charset="0"/>
                      </a:rPr>
                      <m:t>𝑓</m:t>
                    </m:r>
                  </m:oMath>
                </a14:m>
                <a:r>
                  <a:rPr lang="en-US" sz="3200" dirty="0"/>
                  <a:t> and </a:t>
                </a:r>
                <a14:m>
                  <m:oMath xmlns:m="http://schemas.openxmlformats.org/officeDocument/2006/math">
                    <m:r>
                      <a:rPr lang="en-US" sz="3200" i="1">
                        <a:solidFill>
                          <a:srgbClr val="C00000"/>
                        </a:solidFill>
                        <a:latin typeface="Cambria Math" panose="02040503050406030204" pitchFamily="18" charset="0"/>
                      </a:rPr>
                      <m:t>𝑓</m:t>
                    </m:r>
                    <m:r>
                      <a:rPr lang="en-US" sz="3200">
                        <a:solidFill>
                          <a:srgbClr val="C00000"/>
                        </a:solidFill>
                        <a:latin typeface="Cambria Math" panose="02040503050406030204" pitchFamily="18" charset="0"/>
                      </a:rPr>
                      <m:t>′</m:t>
                    </m:r>
                  </m:oMath>
                </a14:m>
                <a:r>
                  <a:rPr lang="en-US" sz="3200" dirty="0"/>
                  <a:t> and for all </a:t>
                </a:r>
                <a14:m>
                  <m:oMath xmlns:m="http://schemas.openxmlformats.org/officeDocument/2006/math">
                    <m:r>
                      <a:rPr lang="en-US" sz="3200" i="1">
                        <a:solidFill>
                          <a:srgbClr val="C00000"/>
                        </a:solidFill>
                        <a:latin typeface="Cambria Math" panose="02040503050406030204" pitchFamily="18" charset="0"/>
                      </a:rPr>
                      <m:t>𝐸</m:t>
                    </m:r>
                    <m:r>
                      <a:rPr lang="en-US" sz="3200" i="1">
                        <a:solidFill>
                          <a:srgbClr val="C00000"/>
                        </a:solidFill>
                        <a:latin typeface="Cambria Math" panose="02040503050406030204" pitchFamily="18" charset="0"/>
                      </a:rPr>
                      <m:t>⊆</m:t>
                    </m:r>
                    <m:r>
                      <a:rPr lang="en-US" sz="3200" i="1">
                        <a:solidFill>
                          <a:srgbClr val="C00000"/>
                        </a:solidFill>
                        <a:latin typeface="Cambria Math" panose="02040503050406030204" pitchFamily="18" charset="0"/>
                      </a:rPr>
                      <m:t>𝑌</m:t>
                    </m:r>
                  </m:oMath>
                </a14:m>
                <a:r>
                  <a:rPr lang="en-US" sz="3200" dirty="0"/>
                  <a:t>,</a:t>
                </a:r>
              </a:p>
            </p:txBody>
          </p:sp>
        </mc:Choice>
        <mc:Fallback xmlns="">
          <p:sp>
            <p:nvSpPr>
              <p:cNvPr id="5" name="Content Placeholder 3">
                <a:extLst>
                  <a:ext uri="{FF2B5EF4-FFF2-40B4-BE49-F238E27FC236}">
                    <a16:creationId xmlns:a16="http://schemas.microsoft.com/office/drawing/2014/main" id="{46EDD9D9-1338-4BC5-9D28-964A84C143C2}"/>
                  </a:ext>
                </a:extLst>
              </p:cNvPr>
              <p:cNvSpPr>
                <a:spLocks noGrp="1" noRot="1" noChangeAspect="1" noMove="1" noResize="1" noEditPoints="1" noAdjustHandles="1" noChangeArrowheads="1" noChangeShapeType="1" noTextEdit="1"/>
              </p:cNvSpPr>
              <p:nvPr>
                <p:ph idx="1"/>
              </p:nvPr>
            </p:nvSpPr>
            <p:spPr>
              <a:xfrm>
                <a:off x="838200" y="1825624"/>
                <a:ext cx="10242755" cy="1325563"/>
              </a:xfrm>
              <a:blipFill>
                <a:blip r:embed="rId4"/>
                <a:stretch>
                  <a:fillRect l="-1369" t="-9174" b="-545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5106110-DC86-2970-71E6-6FD1BE53A9F7}"/>
                  </a:ext>
                </a:extLst>
              </p:cNvPr>
              <p:cNvSpPr txBox="1"/>
              <p:nvPr/>
            </p:nvSpPr>
            <p:spPr>
              <a:xfrm>
                <a:off x="2039470" y="3414426"/>
                <a:ext cx="8113059" cy="5847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sz="3200" b="0" i="0" smtClean="0">
                          <a:solidFill>
                            <a:srgbClr val="C00000"/>
                          </a:solidFill>
                          <a:latin typeface="Cambria Math" panose="02040503050406030204" pitchFamily="18" charset="0"/>
                        </a:rPr>
                        <m:t>Pr</m:t>
                      </m:r>
                      <m:d>
                        <m:dPr>
                          <m:begChr m:val="["/>
                          <m:endChr m:val="]"/>
                          <m:ctrlPr>
                            <a:rPr lang="en-US" sz="3200" b="0" i="1" smtClean="0">
                              <a:solidFill>
                                <a:srgbClr val="C00000"/>
                              </a:solidFill>
                              <a:latin typeface="Cambria Math" panose="02040503050406030204" pitchFamily="18" charset="0"/>
                            </a:rPr>
                          </m:ctrlPr>
                        </m:dPr>
                        <m:e>
                          <m:r>
                            <a:rPr lang="en-US" sz="3200" b="0" i="1" smtClean="0">
                              <a:solidFill>
                                <a:srgbClr val="C00000"/>
                              </a:solidFill>
                              <a:latin typeface="Cambria Math" panose="02040503050406030204" pitchFamily="18" charset="0"/>
                            </a:rPr>
                            <m:t>𝐴</m:t>
                          </m:r>
                          <m:d>
                            <m:dPr>
                              <m:ctrlPr>
                                <a:rPr lang="en-US" sz="3200" b="0" i="1" smtClean="0">
                                  <a:solidFill>
                                    <a:srgbClr val="C00000"/>
                                  </a:solidFill>
                                  <a:latin typeface="Cambria Math" panose="02040503050406030204" pitchFamily="18" charset="0"/>
                                </a:rPr>
                              </m:ctrlPr>
                            </m:dPr>
                            <m:e>
                              <m:r>
                                <a:rPr lang="en-US" sz="3200" b="0" i="1" smtClean="0">
                                  <a:solidFill>
                                    <a:srgbClr val="C00000"/>
                                  </a:solidFill>
                                  <a:latin typeface="Cambria Math" panose="02040503050406030204" pitchFamily="18" charset="0"/>
                                </a:rPr>
                                <m:t>𝑓</m:t>
                              </m:r>
                            </m:e>
                          </m:d>
                          <m:r>
                            <a:rPr lang="en-US" sz="3200" b="0" i="1" smtClean="0">
                              <a:solidFill>
                                <a:srgbClr val="C00000"/>
                              </a:solidFill>
                              <a:latin typeface="Cambria Math" panose="02040503050406030204" pitchFamily="18" charset="0"/>
                            </a:rPr>
                            <m:t>∈</m:t>
                          </m:r>
                          <m:r>
                            <a:rPr lang="en-US" sz="3200" b="0" i="1" smtClean="0">
                              <a:solidFill>
                                <a:srgbClr val="C00000"/>
                              </a:solidFill>
                              <a:latin typeface="Cambria Math" panose="02040503050406030204" pitchFamily="18" charset="0"/>
                            </a:rPr>
                            <m:t>𝐸</m:t>
                          </m:r>
                        </m:e>
                      </m:d>
                      <m:r>
                        <a:rPr lang="en-US" sz="3200" b="0" i="1" smtClean="0">
                          <a:solidFill>
                            <a:srgbClr val="C00000"/>
                          </a:solidFill>
                          <a:latin typeface="Cambria Math" panose="02040503050406030204" pitchFamily="18" charset="0"/>
                        </a:rPr>
                        <m:t>≤</m:t>
                      </m:r>
                      <m:sSup>
                        <m:sSupPr>
                          <m:ctrlPr>
                            <a:rPr lang="en-US" sz="3200" b="0" i="1" smtClean="0">
                              <a:solidFill>
                                <a:srgbClr val="C00000"/>
                              </a:solidFill>
                              <a:latin typeface="Cambria Math" panose="02040503050406030204" pitchFamily="18" charset="0"/>
                            </a:rPr>
                          </m:ctrlPr>
                        </m:sSupPr>
                        <m:e>
                          <m:r>
                            <a:rPr lang="en-US" sz="3200" b="0" i="1" smtClean="0">
                              <a:solidFill>
                                <a:srgbClr val="C00000"/>
                              </a:solidFill>
                              <a:latin typeface="Cambria Math" panose="02040503050406030204" pitchFamily="18" charset="0"/>
                            </a:rPr>
                            <m:t>𝑒</m:t>
                          </m:r>
                        </m:e>
                        <m:sup>
                          <m:r>
                            <a:rPr lang="en-US" sz="3200" b="0" i="1" smtClean="0">
                              <a:solidFill>
                                <a:srgbClr val="C00000"/>
                              </a:solidFill>
                              <a:latin typeface="Cambria Math" panose="02040503050406030204" pitchFamily="18" charset="0"/>
                            </a:rPr>
                            <m:t>𝜀</m:t>
                          </m:r>
                        </m:sup>
                      </m:sSup>
                      <m:r>
                        <m:rPr>
                          <m:sty m:val="p"/>
                        </m:rPr>
                        <a:rPr lang="en-US" sz="3200" b="0" i="0" smtClean="0">
                          <a:solidFill>
                            <a:srgbClr val="C00000"/>
                          </a:solidFill>
                          <a:latin typeface="Cambria Math" panose="02040503050406030204" pitchFamily="18" charset="0"/>
                        </a:rPr>
                        <m:t>Pr</m:t>
                      </m:r>
                      <m:d>
                        <m:dPr>
                          <m:begChr m:val="["/>
                          <m:endChr m:val="]"/>
                          <m:ctrlPr>
                            <a:rPr lang="en-US" sz="3200" b="0" i="1" smtClean="0">
                              <a:solidFill>
                                <a:srgbClr val="C00000"/>
                              </a:solidFill>
                              <a:latin typeface="Cambria Math" panose="02040503050406030204" pitchFamily="18" charset="0"/>
                            </a:rPr>
                          </m:ctrlPr>
                        </m:dPr>
                        <m:e>
                          <m:r>
                            <a:rPr lang="en-US" sz="3200" b="0" i="1" smtClean="0">
                              <a:solidFill>
                                <a:srgbClr val="C00000"/>
                              </a:solidFill>
                              <a:latin typeface="Cambria Math" panose="02040503050406030204" pitchFamily="18" charset="0"/>
                            </a:rPr>
                            <m:t>𝐴</m:t>
                          </m:r>
                          <m:d>
                            <m:dPr>
                              <m:ctrlPr>
                                <a:rPr lang="en-US" sz="3200" b="0" i="1" smtClean="0">
                                  <a:solidFill>
                                    <a:srgbClr val="C00000"/>
                                  </a:solidFill>
                                  <a:latin typeface="Cambria Math" panose="02040503050406030204" pitchFamily="18" charset="0"/>
                                </a:rPr>
                              </m:ctrlPr>
                            </m:dPr>
                            <m:e>
                              <m:sSup>
                                <m:sSupPr>
                                  <m:ctrlPr>
                                    <a:rPr lang="en-US" sz="3200" b="0" i="1" smtClean="0">
                                      <a:solidFill>
                                        <a:srgbClr val="C00000"/>
                                      </a:solidFill>
                                      <a:latin typeface="Cambria Math" panose="02040503050406030204" pitchFamily="18" charset="0"/>
                                    </a:rPr>
                                  </m:ctrlPr>
                                </m:sSupPr>
                                <m:e>
                                  <m:r>
                                    <a:rPr lang="en-US" sz="3200" b="0" i="1" smtClean="0">
                                      <a:solidFill>
                                        <a:srgbClr val="C00000"/>
                                      </a:solidFill>
                                      <a:latin typeface="Cambria Math" panose="02040503050406030204" pitchFamily="18" charset="0"/>
                                    </a:rPr>
                                    <m:t>𝑓</m:t>
                                  </m:r>
                                </m:e>
                                <m:sup>
                                  <m:r>
                                    <a:rPr lang="en-US" sz="3200" b="0" i="1" smtClean="0">
                                      <a:solidFill>
                                        <a:srgbClr val="C00000"/>
                                      </a:solidFill>
                                      <a:latin typeface="Cambria Math" panose="02040503050406030204" pitchFamily="18" charset="0"/>
                                    </a:rPr>
                                    <m:t>′</m:t>
                                  </m:r>
                                </m:sup>
                              </m:sSup>
                            </m:e>
                          </m:d>
                          <m:r>
                            <a:rPr lang="en-US" sz="3200" b="0" i="1" smtClean="0">
                              <a:solidFill>
                                <a:srgbClr val="C00000"/>
                              </a:solidFill>
                              <a:latin typeface="Cambria Math" panose="02040503050406030204" pitchFamily="18" charset="0"/>
                            </a:rPr>
                            <m:t>∈</m:t>
                          </m:r>
                          <m:r>
                            <a:rPr lang="en-US" sz="3200" b="0" i="1" smtClean="0">
                              <a:solidFill>
                                <a:srgbClr val="C00000"/>
                              </a:solidFill>
                              <a:latin typeface="Cambria Math" panose="02040503050406030204" pitchFamily="18" charset="0"/>
                            </a:rPr>
                            <m:t>𝐸</m:t>
                          </m:r>
                        </m:e>
                      </m:d>
                      <m:r>
                        <a:rPr lang="en-US" sz="3200" b="0" i="1" smtClean="0">
                          <a:solidFill>
                            <a:srgbClr val="C00000"/>
                          </a:solidFill>
                          <a:latin typeface="Cambria Math" panose="02040503050406030204" pitchFamily="18" charset="0"/>
                        </a:rPr>
                        <m:t>+</m:t>
                      </m:r>
                      <m:r>
                        <a:rPr lang="en-US" sz="3200" b="0" i="1" smtClean="0">
                          <a:solidFill>
                            <a:srgbClr val="C00000"/>
                          </a:solidFill>
                          <a:latin typeface="Cambria Math" panose="02040503050406030204" pitchFamily="18" charset="0"/>
                        </a:rPr>
                        <m:t>𝛿</m:t>
                      </m:r>
                    </m:oMath>
                  </m:oMathPara>
                </a14:m>
                <a:endParaRPr lang="en-US" sz="3200" i="1" dirty="0"/>
              </a:p>
            </p:txBody>
          </p:sp>
        </mc:Choice>
        <mc:Fallback xmlns="">
          <p:sp>
            <p:nvSpPr>
              <p:cNvPr id="6" name="TextBox 5">
                <a:extLst>
                  <a:ext uri="{FF2B5EF4-FFF2-40B4-BE49-F238E27FC236}">
                    <a16:creationId xmlns:a16="http://schemas.microsoft.com/office/drawing/2014/main" id="{05106110-DC86-2970-71E6-6FD1BE53A9F7}"/>
                  </a:ext>
                </a:extLst>
              </p:cNvPr>
              <p:cNvSpPr txBox="1">
                <a:spLocks noRot="1" noChangeAspect="1" noMove="1" noResize="1" noEditPoints="1" noAdjustHandles="1" noChangeArrowheads="1" noChangeShapeType="1" noTextEdit="1"/>
              </p:cNvSpPr>
              <p:nvPr/>
            </p:nvSpPr>
            <p:spPr>
              <a:xfrm>
                <a:off x="2039470" y="3414426"/>
                <a:ext cx="8113059" cy="584775"/>
              </a:xfrm>
              <a:prstGeom prst="rect">
                <a:avLst/>
              </a:prstGeom>
              <a:blipFill>
                <a:blip r:embed="rId5"/>
                <a:stretch>
                  <a:fillRect/>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FFB5EAF2-524F-2E80-45D2-940409F5FAAA}"/>
              </a:ext>
            </a:extLst>
          </p:cNvPr>
          <p:cNvPicPr>
            <a:picLocks noChangeAspect="1"/>
          </p:cNvPicPr>
          <p:nvPr/>
        </p:nvPicPr>
        <p:blipFill>
          <a:blip r:embed="rId6"/>
          <a:stretch>
            <a:fillRect/>
          </a:stretch>
        </p:blipFill>
        <p:spPr>
          <a:xfrm>
            <a:off x="9358109" y="4155172"/>
            <a:ext cx="2683700" cy="1480272"/>
          </a:xfrm>
          <a:prstGeom prst="rect">
            <a:avLst/>
          </a:prstGeom>
        </p:spPr>
      </p:pic>
      <p:pic>
        <p:nvPicPr>
          <p:cNvPr id="9" name="Picture 8" descr="51,700+ Database Illustrations, Royalty-Free Vector Graphics &amp; Clip Art -  iStock | Data icon, Big data, Infographic">
            <a:extLst>
              <a:ext uri="{FF2B5EF4-FFF2-40B4-BE49-F238E27FC236}">
                <a16:creationId xmlns:a16="http://schemas.microsoft.com/office/drawing/2014/main" id="{13218FC4-563E-F871-52BC-3B6203AD611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70710" y="4058638"/>
            <a:ext cx="1673341" cy="1673341"/>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Arrow Connector 10">
            <a:extLst>
              <a:ext uri="{FF2B5EF4-FFF2-40B4-BE49-F238E27FC236}">
                <a16:creationId xmlns:a16="http://schemas.microsoft.com/office/drawing/2014/main" id="{F4728454-93D1-85FC-19BD-305830767AF3}"/>
              </a:ext>
            </a:extLst>
          </p:cNvPr>
          <p:cNvCxnSpPr>
            <a:cxnSpLocks/>
            <a:stCxn id="8" idx="3"/>
            <a:endCxn id="9" idx="1"/>
          </p:cNvCxnSpPr>
          <p:nvPr/>
        </p:nvCxnSpPr>
        <p:spPr>
          <a:xfrm>
            <a:off x="1303788" y="4023749"/>
            <a:ext cx="1966922" cy="871560"/>
          </a:xfrm>
          <a:prstGeom prst="straightConnector1">
            <a:avLst/>
          </a:prstGeom>
          <a:ln w="762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4" name="Straight Arrow Connector 13">
            <a:extLst>
              <a:ext uri="{FF2B5EF4-FFF2-40B4-BE49-F238E27FC236}">
                <a16:creationId xmlns:a16="http://schemas.microsoft.com/office/drawing/2014/main" id="{859E571E-3AD0-2F00-BE8D-F0C39DBA763B}"/>
              </a:ext>
            </a:extLst>
          </p:cNvPr>
          <p:cNvCxnSpPr>
            <a:cxnSpLocks/>
            <a:stCxn id="15" idx="3"/>
            <a:endCxn id="9" idx="1"/>
          </p:cNvCxnSpPr>
          <p:nvPr/>
        </p:nvCxnSpPr>
        <p:spPr>
          <a:xfrm flipV="1">
            <a:off x="1355842" y="4895309"/>
            <a:ext cx="1914868" cy="955750"/>
          </a:xfrm>
          <a:prstGeom prst="straightConnector1">
            <a:avLst/>
          </a:prstGeom>
          <a:ln w="762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15" name="Picture 14">
            <a:extLst>
              <a:ext uri="{FF2B5EF4-FFF2-40B4-BE49-F238E27FC236}">
                <a16:creationId xmlns:a16="http://schemas.microsoft.com/office/drawing/2014/main" id="{236D5A8E-CDEB-F478-454D-CFE5512B1DC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72610" y="4895308"/>
            <a:ext cx="983232" cy="1911501"/>
          </a:xfrm>
          <a:prstGeom prst="rect">
            <a:avLst/>
          </a:prstGeom>
        </p:spPr>
      </p:pic>
      <p:cxnSp>
        <p:nvCxnSpPr>
          <p:cNvPr id="16" name="Straight Arrow Connector 15">
            <a:extLst>
              <a:ext uri="{FF2B5EF4-FFF2-40B4-BE49-F238E27FC236}">
                <a16:creationId xmlns:a16="http://schemas.microsoft.com/office/drawing/2014/main" id="{699F6024-8461-A534-4C84-9D449F85C315}"/>
              </a:ext>
            </a:extLst>
          </p:cNvPr>
          <p:cNvCxnSpPr>
            <a:cxnSpLocks/>
            <a:stCxn id="9" idx="3"/>
            <a:endCxn id="18" idx="1"/>
          </p:cNvCxnSpPr>
          <p:nvPr/>
        </p:nvCxnSpPr>
        <p:spPr>
          <a:xfrm flipV="1">
            <a:off x="4944051" y="4895308"/>
            <a:ext cx="1076986" cy="1"/>
          </a:xfrm>
          <a:prstGeom prst="straightConnector1">
            <a:avLst/>
          </a:prstGeom>
          <a:ln w="762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18" name="Picture 4" descr="Algorithm - Free computer icons">
            <a:extLst>
              <a:ext uri="{FF2B5EF4-FFF2-40B4-BE49-F238E27FC236}">
                <a16:creationId xmlns:a16="http://schemas.microsoft.com/office/drawing/2014/main" id="{A373E79A-65EE-EDAB-366C-4C324C5D495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021037" y="4094124"/>
            <a:ext cx="1602368" cy="1602368"/>
          </a:xfrm>
          <a:prstGeom prst="rect">
            <a:avLst/>
          </a:prstGeom>
          <a:noFill/>
          <a:extLst>
            <a:ext uri="{909E8E84-426E-40DD-AFC4-6F175D3DCCD1}">
              <a14:hiddenFill xmlns:a14="http://schemas.microsoft.com/office/drawing/2010/main">
                <a:solidFill>
                  <a:srgbClr val="FFFFFF"/>
                </a:solidFill>
              </a14:hiddenFill>
            </a:ext>
          </a:extLst>
        </p:spPr>
      </p:pic>
      <p:cxnSp>
        <p:nvCxnSpPr>
          <p:cNvPr id="19" name="Straight Arrow Connector 18">
            <a:extLst>
              <a:ext uri="{FF2B5EF4-FFF2-40B4-BE49-F238E27FC236}">
                <a16:creationId xmlns:a16="http://schemas.microsoft.com/office/drawing/2014/main" id="{48767C19-09F3-8036-C662-A97EB882815F}"/>
              </a:ext>
            </a:extLst>
          </p:cNvPr>
          <p:cNvCxnSpPr>
            <a:cxnSpLocks/>
            <a:stCxn id="18" idx="3"/>
            <a:endCxn id="3" idx="1"/>
          </p:cNvCxnSpPr>
          <p:nvPr/>
        </p:nvCxnSpPr>
        <p:spPr>
          <a:xfrm>
            <a:off x="7623405" y="4895308"/>
            <a:ext cx="1734704" cy="0"/>
          </a:xfrm>
          <a:prstGeom prst="straightConnector1">
            <a:avLst/>
          </a:prstGeom>
          <a:ln w="762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0" name="TextBox 19">
            <a:extLst>
              <a:ext uri="{FF2B5EF4-FFF2-40B4-BE49-F238E27FC236}">
                <a16:creationId xmlns:a16="http://schemas.microsoft.com/office/drawing/2014/main" id="{7A8536B3-92D8-7120-6172-E8D0FD4F334B}"/>
              </a:ext>
            </a:extLst>
          </p:cNvPr>
          <p:cNvSpPr txBox="1"/>
          <p:nvPr/>
        </p:nvSpPr>
        <p:spPr>
          <a:xfrm>
            <a:off x="3009587" y="5812181"/>
            <a:ext cx="2413932" cy="461665"/>
          </a:xfrm>
          <a:prstGeom prst="rect">
            <a:avLst/>
          </a:prstGeom>
          <a:noFill/>
        </p:spPr>
        <p:txBody>
          <a:bodyPr wrap="square">
            <a:spAutoFit/>
          </a:bodyPr>
          <a:lstStyle/>
          <a:p>
            <a:r>
              <a:rPr lang="en-US" sz="2400" dirty="0"/>
              <a:t>Sensitive dataset</a:t>
            </a:r>
          </a:p>
        </p:txBody>
      </p:sp>
      <p:sp>
        <p:nvSpPr>
          <p:cNvPr id="22" name="TextBox 21">
            <a:extLst>
              <a:ext uri="{FF2B5EF4-FFF2-40B4-BE49-F238E27FC236}">
                <a16:creationId xmlns:a16="http://schemas.microsoft.com/office/drawing/2014/main" id="{6430CD2F-DEF9-411B-D4A2-61219862A6DC}"/>
              </a:ext>
            </a:extLst>
          </p:cNvPr>
          <p:cNvSpPr txBox="1"/>
          <p:nvPr/>
        </p:nvSpPr>
        <p:spPr>
          <a:xfrm>
            <a:off x="6096000" y="5812180"/>
            <a:ext cx="1527405" cy="461665"/>
          </a:xfrm>
          <a:prstGeom prst="rect">
            <a:avLst/>
          </a:prstGeom>
          <a:noFill/>
        </p:spPr>
        <p:txBody>
          <a:bodyPr wrap="square">
            <a:spAutoFit/>
          </a:bodyPr>
          <a:lstStyle/>
          <a:p>
            <a:r>
              <a:rPr lang="en-US" sz="2400" dirty="0"/>
              <a:t>Algorithm</a:t>
            </a:r>
          </a:p>
        </p:txBody>
      </p:sp>
      <p:sp>
        <p:nvSpPr>
          <p:cNvPr id="23" name="TextBox 22">
            <a:extLst>
              <a:ext uri="{FF2B5EF4-FFF2-40B4-BE49-F238E27FC236}">
                <a16:creationId xmlns:a16="http://schemas.microsoft.com/office/drawing/2014/main" id="{24710D65-B959-CBF4-7588-7EEBA816DD05}"/>
              </a:ext>
            </a:extLst>
          </p:cNvPr>
          <p:cNvSpPr txBox="1"/>
          <p:nvPr/>
        </p:nvSpPr>
        <p:spPr>
          <a:xfrm>
            <a:off x="9135690" y="5812180"/>
            <a:ext cx="2683700" cy="461665"/>
          </a:xfrm>
          <a:prstGeom prst="rect">
            <a:avLst/>
          </a:prstGeom>
          <a:noFill/>
        </p:spPr>
        <p:txBody>
          <a:bodyPr wrap="square">
            <a:spAutoFit/>
          </a:bodyPr>
          <a:lstStyle/>
          <a:p>
            <a:r>
              <a:rPr lang="en-US" sz="2400" dirty="0"/>
              <a:t>Output distribution</a:t>
            </a:r>
          </a:p>
        </p:txBody>
      </p:sp>
    </p:spTree>
    <p:extLst>
      <p:ext uri="{BB962C8B-B14F-4D97-AF65-F5344CB8AC3E}">
        <p14:creationId xmlns:p14="http://schemas.microsoft.com/office/powerpoint/2010/main" val="17831528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rgbClr val="C00000"/>
                </a:solidFill>
              </a:rPr>
              <a:t>Sliding Window Model</a:t>
            </a:r>
            <a:endParaRPr lang="en-US"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p:txBody>
              <a:bodyPr/>
              <a:lstStyle/>
              <a:p>
                <a:pPr>
                  <a:buClr>
                    <a:schemeClr val="tx1"/>
                  </a:buClr>
                </a:pPr>
                <a:r>
                  <a:rPr lang="en-US" dirty="0">
                    <a:solidFill>
                      <a:srgbClr val="00B050"/>
                    </a:solidFill>
                  </a:rPr>
                  <a:t>Input</a:t>
                </a:r>
                <a:r>
                  <a:rPr lang="en-US" dirty="0"/>
                  <a:t>: Elements of an underlying data set </a:t>
                </a:r>
                <a14:m>
                  <m:oMath xmlns:m="http://schemas.openxmlformats.org/officeDocument/2006/math">
                    <m:r>
                      <a:rPr lang="en-US" i="1">
                        <a:solidFill>
                          <a:srgbClr val="C00000"/>
                        </a:solidFill>
                        <a:latin typeface="Cambria Math" panose="02040503050406030204" pitchFamily="18" charset="0"/>
                      </a:rPr>
                      <m:t>𝑆</m:t>
                    </m:r>
                  </m:oMath>
                </a14:m>
                <a:r>
                  <a:rPr lang="en-US" dirty="0"/>
                  <a:t>, which arrives sequentially</a:t>
                </a:r>
              </a:p>
              <a:p>
                <a:pPr>
                  <a:buClr>
                    <a:schemeClr val="tx1"/>
                  </a:buClr>
                </a:pPr>
                <a:r>
                  <a:rPr lang="en-US" dirty="0">
                    <a:solidFill>
                      <a:srgbClr val="00B050"/>
                    </a:solidFill>
                  </a:rPr>
                  <a:t>Output</a:t>
                </a:r>
                <a:r>
                  <a:rPr lang="en-US" dirty="0"/>
                  <a:t>: Evaluation (or approximation) of a given function</a:t>
                </a:r>
              </a:p>
              <a:p>
                <a:pPr>
                  <a:buClr>
                    <a:schemeClr val="tx1"/>
                  </a:buClr>
                </a:pPr>
                <a:r>
                  <a:rPr lang="en-US" dirty="0">
                    <a:solidFill>
                      <a:srgbClr val="00B050"/>
                    </a:solidFill>
                  </a:rPr>
                  <a:t>Goal</a:t>
                </a:r>
                <a:r>
                  <a:rPr lang="en-US" dirty="0"/>
                  <a:t>: Use space </a:t>
                </a:r>
                <a:r>
                  <a:rPr lang="en-US" i="1" dirty="0">
                    <a:solidFill>
                      <a:srgbClr val="7030A0"/>
                    </a:solidFill>
                  </a:rPr>
                  <a:t>sublinear</a:t>
                </a:r>
                <a:r>
                  <a:rPr lang="en-US" i="1" dirty="0"/>
                  <a:t> </a:t>
                </a:r>
                <a:r>
                  <a:rPr lang="en-US" dirty="0"/>
                  <a:t>in the size </a:t>
                </a:r>
                <a14:m>
                  <m:oMath xmlns:m="http://schemas.openxmlformats.org/officeDocument/2006/math">
                    <m:r>
                      <a:rPr lang="en-US" i="1">
                        <a:solidFill>
                          <a:srgbClr val="C00000"/>
                        </a:solidFill>
                        <a:latin typeface="Cambria Math" panose="02040503050406030204" pitchFamily="18" charset="0"/>
                      </a:rPr>
                      <m:t>𝑚</m:t>
                    </m:r>
                    <m:r>
                      <a:rPr lang="en-US" i="1">
                        <a:solidFill>
                          <a:srgbClr val="C00000"/>
                        </a:solidFill>
                        <a:latin typeface="Cambria Math" panose="02040503050406030204" pitchFamily="18" charset="0"/>
                      </a:rPr>
                      <m:t> </m:t>
                    </m:r>
                  </m:oMath>
                </a14:m>
                <a:r>
                  <a:rPr lang="en-US" dirty="0"/>
                  <a:t>of the input </a:t>
                </a:r>
                <a14:m>
                  <m:oMath xmlns:m="http://schemas.openxmlformats.org/officeDocument/2006/math">
                    <m:r>
                      <a:rPr lang="en-US" i="1">
                        <a:solidFill>
                          <a:srgbClr val="C00000"/>
                        </a:solidFill>
                        <a:latin typeface="Cambria Math" panose="02040503050406030204" pitchFamily="18" charset="0"/>
                      </a:rPr>
                      <m:t>𝑆</m:t>
                    </m:r>
                  </m:oMath>
                </a14:m>
                <a:endParaRPr lang="en-US" dirty="0">
                  <a:solidFill>
                    <a:srgbClr val="C00000"/>
                  </a:solidFill>
                </a:endParaRPr>
              </a:p>
              <a:p>
                <a:pPr>
                  <a:buClr>
                    <a:schemeClr val="tx1"/>
                  </a:buClr>
                </a:pPr>
                <a:endParaRPr lang="en-US" dirty="0"/>
              </a:p>
              <a:p>
                <a:pPr>
                  <a:buClr>
                    <a:schemeClr val="tx1"/>
                  </a:buClr>
                </a:pPr>
                <a:r>
                  <a:rPr lang="en-US" dirty="0">
                    <a:solidFill>
                      <a:srgbClr val="00B050"/>
                    </a:solidFill>
                  </a:rPr>
                  <a:t>Sliding Window</a:t>
                </a:r>
                <a:r>
                  <a:rPr lang="en-US" dirty="0"/>
                  <a:t>: “Only the </a:t>
                </a:r>
                <a14:m>
                  <m:oMath xmlns:m="http://schemas.openxmlformats.org/officeDocument/2006/math">
                    <m:r>
                      <a:rPr lang="en-US" i="1">
                        <a:solidFill>
                          <a:srgbClr val="C00000"/>
                        </a:solidFill>
                        <a:latin typeface="Cambria Math" panose="02040503050406030204" pitchFamily="18" charset="0"/>
                      </a:rPr>
                      <m:t>𝑚</m:t>
                    </m:r>
                  </m:oMath>
                </a14:m>
                <a:r>
                  <a:rPr lang="en-US" dirty="0"/>
                  <a:t> most recent updates form the underlying data set </a:t>
                </a:r>
                <a14:m>
                  <m:oMath xmlns:m="http://schemas.openxmlformats.org/officeDocument/2006/math">
                    <m:r>
                      <a:rPr lang="en-US" i="1">
                        <a:solidFill>
                          <a:srgbClr val="C00000"/>
                        </a:solidFill>
                        <a:latin typeface="Cambria Math" panose="02040503050406030204" pitchFamily="18" charset="0"/>
                      </a:rPr>
                      <m:t>𝑆</m:t>
                    </m:r>
                  </m:oMath>
                </a14:m>
                <a:r>
                  <a:rPr lang="en-US" dirty="0"/>
                  <a:t>”</a:t>
                </a:r>
              </a:p>
            </p:txBody>
          </p:sp>
        </mc:Choice>
        <mc:Fallback>
          <p:sp>
            <p:nvSpPr>
              <p:cNvPr id="3" name="Content Placeholder 2">
                <a:extLst>
                  <a:ext uri="{FF2B5EF4-FFF2-40B4-BE49-F238E27FC236}">
                    <a16:creationId xmlns:a16="http://schemas.microsoft.com/office/drawing/2014/main" id="{15255D49-9D60-44DD-910D-2EBD0529DEC9}"/>
                  </a:ext>
                </a:extLst>
              </p:cNvPr>
              <p:cNvSpPr>
                <a:spLocks noGrp="1" noRot="1" noChangeAspect="1" noMove="1" noResize="1" noEditPoints="1" noAdjustHandles="1" noChangeArrowheads="1" noChangeShapeType="1" noTextEdit="1"/>
              </p:cNvSpPr>
              <p:nvPr>
                <p:ph idx="1"/>
              </p:nvPr>
            </p:nvSpPr>
            <p:spPr>
              <a:blipFill>
                <a:blip r:embed="rId2"/>
                <a:stretch>
                  <a:fillRect l="-1043" t="-2241"/>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82655531-097D-4E45-B6D5-0E29302327E4}"/>
              </a:ext>
            </a:extLst>
          </p:cNvPr>
          <p:cNvSpPr txBox="1"/>
          <p:nvPr/>
        </p:nvSpPr>
        <p:spPr>
          <a:xfrm>
            <a:off x="6024880" y="5469077"/>
            <a:ext cx="3445174" cy="707886"/>
          </a:xfrm>
          <a:prstGeom prst="rect">
            <a:avLst/>
          </a:prstGeom>
          <a:noFill/>
        </p:spPr>
        <p:txBody>
          <a:bodyPr wrap="none" rtlCol="0">
            <a:spAutoFit/>
          </a:bodyPr>
          <a:lstStyle/>
          <a:p>
            <a:r>
              <a:rPr lang="en-US" sz="4000" dirty="0"/>
              <a:t>1 0 1 1 1 0 0 1 1</a:t>
            </a:r>
          </a:p>
        </p:txBody>
      </p:sp>
      <p:sp>
        <p:nvSpPr>
          <p:cNvPr id="5" name="Rectangle 4">
            <a:extLst>
              <a:ext uri="{FF2B5EF4-FFF2-40B4-BE49-F238E27FC236}">
                <a16:creationId xmlns:a16="http://schemas.microsoft.com/office/drawing/2014/main" id="{AA712B9F-5391-4129-91C2-1ED5D2EC8033}"/>
              </a:ext>
            </a:extLst>
          </p:cNvPr>
          <p:cNvSpPr/>
          <p:nvPr/>
        </p:nvSpPr>
        <p:spPr>
          <a:xfrm>
            <a:off x="6441440" y="5469077"/>
            <a:ext cx="2926374" cy="718928"/>
          </a:xfrm>
          <a:prstGeom prst="rect">
            <a:avLst/>
          </a:prstGeom>
          <a:noFill/>
          <a:ln w="571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389896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rgbClr val="C00000"/>
                </a:solidFill>
              </a:rPr>
              <a:t>Sliding Window Model</a:t>
            </a:r>
            <a:endParaRPr lang="en-US"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p:txBody>
              <a:bodyPr/>
              <a:lstStyle/>
              <a:p>
                <a:pPr>
                  <a:buClr>
                    <a:schemeClr val="tx1"/>
                  </a:buClr>
                </a:pPr>
                <a:r>
                  <a:rPr lang="en-US" dirty="0">
                    <a:solidFill>
                      <a:srgbClr val="00B050"/>
                    </a:solidFill>
                  </a:rPr>
                  <a:t>Input</a:t>
                </a:r>
                <a:r>
                  <a:rPr lang="en-US" dirty="0"/>
                  <a:t>: Elements of an underlying data set </a:t>
                </a:r>
                <a14:m>
                  <m:oMath xmlns:m="http://schemas.openxmlformats.org/officeDocument/2006/math">
                    <m:r>
                      <a:rPr lang="en-US" i="1">
                        <a:solidFill>
                          <a:srgbClr val="C00000"/>
                        </a:solidFill>
                        <a:latin typeface="Cambria Math" panose="02040503050406030204" pitchFamily="18" charset="0"/>
                      </a:rPr>
                      <m:t>𝑆</m:t>
                    </m:r>
                  </m:oMath>
                </a14:m>
                <a:r>
                  <a:rPr lang="en-US" dirty="0"/>
                  <a:t>, which arrives sequentially</a:t>
                </a:r>
              </a:p>
              <a:p>
                <a:pPr>
                  <a:buClr>
                    <a:schemeClr val="tx1"/>
                  </a:buClr>
                </a:pPr>
                <a:r>
                  <a:rPr lang="en-US" dirty="0">
                    <a:solidFill>
                      <a:srgbClr val="00B050"/>
                    </a:solidFill>
                  </a:rPr>
                  <a:t>Output</a:t>
                </a:r>
                <a:r>
                  <a:rPr lang="en-US" dirty="0"/>
                  <a:t>: Evaluation (or approximation) of a given function</a:t>
                </a:r>
              </a:p>
              <a:p>
                <a:pPr>
                  <a:buClr>
                    <a:schemeClr val="tx1"/>
                  </a:buClr>
                </a:pPr>
                <a:r>
                  <a:rPr lang="en-US" dirty="0">
                    <a:solidFill>
                      <a:srgbClr val="00B050"/>
                    </a:solidFill>
                  </a:rPr>
                  <a:t>Goal</a:t>
                </a:r>
                <a:r>
                  <a:rPr lang="en-US" dirty="0"/>
                  <a:t>: Use space </a:t>
                </a:r>
                <a:r>
                  <a:rPr lang="en-US" i="1" dirty="0">
                    <a:solidFill>
                      <a:srgbClr val="7030A0"/>
                    </a:solidFill>
                  </a:rPr>
                  <a:t>sublinear</a:t>
                </a:r>
                <a:r>
                  <a:rPr lang="en-US" i="1" dirty="0"/>
                  <a:t> </a:t>
                </a:r>
                <a:r>
                  <a:rPr lang="en-US" dirty="0"/>
                  <a:t>in the size </a:t>
                </a:r>
                <a14:m>
                  <m:oMath xmlns:m="http://schemas.openxmlformats.org/officeDocument/2006/math">
                    <m:r>
                      <a:rPr lang="en-US" i="1">
                        <a:solidFill>
                          <a:srgbClr val="C00000"/>
                        </a:solidFill>
                        <a:latin typeface="Cambria Math" panose="02040503050406030204" pitchFamily="18" charset="0"/>
                      </a:rPr>
                      <m:t>𝑚</m:t>
                    </m:r>
                    <m:r>
                      <a:rPr lang="en-US" i="1">
                        <a:solidFill>
                          <a:srgbClr val="C00000"/>
                        </a:solidFill>
                        <a:latin typeface="Cambria Math" panose="02040503050406030204" pitchFamily="18" charset="0"/>
                      </a:rPr>
                      <m:t> </m:t>
                    </m:r>
                  </m:oMath>
                </a14:m>
                <a:r>
                  <a:rPr lang="en-US" dirty="0"/>
                  <a:t>of the input </a:t>
                </a:r>
                <a14:m>
                  <m:oMath xmlns:m="http://schemas.openxmlformats.org/officeDocument/2006/math">
                    <m:r>
                      <a:rPr lang="en-US" i="1">
                        <a:solidFill>
                          <a:srgbClr val="C00000"/>
                        </a:solidFill>
                        <a:latin typeface="Cambria Math" panose="02040503050406030204" pitchFamily="18" charset="0"/>
                      </a:rPr>
                      <m:t>𝑆</m:t>
                    </m:r>
                  </m:oMath>
                </a14:m>
                <a:endParaRPr lang="en-US" dirty="0">
                  <a:solidFill>
                    <a:srgbClr val="C00000"/>
                  </a:solidFill>
                </a:endParaRPr>
              </a:p>
              <a:p>
                <a:pPr>
                  <a:buClr>
                    <a:schemeClr val="tx1"/>
                  </a:buClr>
                </a:pPr>
                <a:endParaRPr lang="en-US" dirty="0"/>
              </a:p>
              <a:p>
                <a:pPr>
                  <a:buClr>
                    <a:schemeClr val="tx1"/>
                  </a:buClr>
                </a:pPr>
                <a:r>
                  <a:rPr lang="en-US" dirty="0">
                    <a:solidFill>
                      <a:srgbClr val="00B050"/>
                    </a:solidFill>
                  </a:rPr>
                  <a:t>Sliding Window</a:t>
                </a:r>
                <a:r>
                  <a:rPr lang="en-US" dirty="0"/>
                  <a:t>: “Only the </a:t>
                </a:r>
                <a14:m>
                  <m:oMath xmlns:m="http://schemas.openxmlformats.org/officeDocument/2006/math">
                    <m:r>
                      <a:rPr lang="en-US" i="1">
                        <a:solidFill>
                          <a:srgbClr val="C00000"/>
                        </a:solidFill>
                        <a:latin typeface="Cambria Math" panose="02040503050406030204" pitchFamily="18" charset="0"/>
                      </a:rPr>
                      <m:t>𝑚</m:t>
                    </m:r>
                  </m:oMath>
                </a14:m>
                <a:r>
                  <a:rPr lang="en-US" dirty="0"/>
                  <a:t> most recent updates form the underlying data set </a:t>
                </a:r>
                <a14:m>
                  <m:oMath xmlns:m="http://schemas.openxmlformats.org/officeDocument/2006/math">
                    <m:r>
                      <a:rPr lang="en-US" i="1">
                        <a:solidFill>
                          <a:srgbClr val="C00000"/>
                        </a:solidFill>
                        <a:latin typeface="Cambria Math" panose="02040503050406030204" pitchFamily="18" charset="0"/>
                      </a:rPr>
                      <m:t>𝑆</m:t>
                    </m:r>
                  </m:oMath>
                </a14:m>
                <a:r>
                  <a:rPr lang="en-US" dirty="0"/>
                  <a:t>”</a:t>
                </a:r>
              </a:p>
            </p:txBody>
          </p:sp>
        </mc:Choice>
        <mc:Fallback>
          <p:sp>
            <p:nvSpPr>
              <p:cNvPr id="3" name="Content Placeholder 2">
                <a:extLst>
                  <a:ext uri="{FF2B5EF4-FFF2-40B4-BE49-F238E27FC236}">
                    <a16:creationId xmlns:a16="http://schemas.microsoft.com/office/drawing/2014/main" id="{15255D49-9D60-44DD-910D-2EBD0529DEC9}"/>
                  </a:ext>
                </a:extLst>
              </p:cNvPr>
              <p:cNvSpPr>
                <a:spLocks noGrp="1" noRot="1" noChangeAspect="1" noMove="1" noResize="1" noEditPoints="1" noAdjustHandles="1" noChangeArrowheads="1" noChangeShapeType="1" noTextEdit="1"/>
              </p:cNvSpPr>
              <p:nvPr>
                <p:ph idx="1"/>
              </p:nvPr>
            </p:nvSpPr>
            <p:spPr>
              <a:blipFill>
                <a:blip r:embed="rId2"/>
                <a:stretch>
                  <a:fillRect l="-1043" t="-2241"/>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82655531-097D-4E45-B6D5-0E29302327E4}"/>
              </a:ext>
            </a:extLst>
          </p:cNvPr>
          <p:cNvSpPr txBox="1"/>
          <p:nvPr/>
        </p:nvSpPr>
        <p:spPr>
          <a:xfrm>
            <a:off x="6024880" y="5469077"/>
            <a:ext cx="3820277" cy="707886"/>
          </a:xfrm>
          <a:prstGeom prst="rect">
            <a:avLst/>
          </a:prstGeom>
          <a:noFill/>
        </p:spPr>
        <p:txBody>
          <a:bodyPr wrap="none" rtlCol="0">
            <a:spAutoFit/>
          </a:bodyPr>
          <a:lstStyle/>
          <a:p>
            <a:r>
              <a:rPr lang="en-US" sz="4000" dirty="0"/>
              <a:t>1 0 1 1 1 0 0 1 1 0</a:t>
            </a:r>
          </a:p>
        </p:txBody>
      </p:sp>
      <p:sp>
        <p:nvSpPr>
          <p:cNvPr id="5" name="Rectangle 4">
            <a:extLst>
              <a:ext uri="{FF2B5EF4-FFF2-40B4-BE49-F238E27FC236}">
                <a16:creationId xmlns:a16="http://schemas.microsoft.com/office/drawing/2014/main" id="{AA712B9F-5391-4129-91C2-1ED5D2EC8033}"/>
              </a:ext>
            </a:extLst>
          </p:cNvPr>
          <p:cNvSpPr/>
          <p:nvPr/>
        </p:nvSpPr>
        <p:spPr>
          <a:xfrm>
            <a:off x="6837680" y="5469077"/>
            <a:ext cx="2926374" cy="718928"/>
          </a:xfrm>
          <a:prstGeom prst="rect">
            <a:avLst/>
          </a:prstGeom>
          <a:noFill/>
          <a:ln w="571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108605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rgbClr val="C00000"/>
                </a:solidFill>
              </a:rPr>
              <a:t>Sliding Window Model</a:t>
            </a:r>
            <a:endParaRPr lang="en-US"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p:txBody>
              <a:bodyPr/>
              <a:lstStyle/>
              <a:p>
                <a:pPr>
                  <a:buClr>
                    <a:schemeClr val="tx1"/>
                  </a:buClr>
                </a:pPr>
                <a:r>
                  <a:rPr lang="en-US" dirty="0">
                    <a:solidFill>
                      <a:srgbClr val="00B050"/>
                    </a:solidFill>
                  </a:rPr>
                  <a:t>Input</a:t>
                </a:r>
                <a:r>
                  <a:rPr lang="en-US" dirty="0"/>
                  <a:t>: Elements of an underlying data set </a:t>
                </a:r>
                <a14:m>
                  <m:oMath xmlns:m="http://schemas.openxmlformats.org/officeDocument/2006/math">
                    <m:r>
                      <a:rPr lang="en-US" i="1">
                        <a:solidFill>
                          <a:srgbClr val="C00000"/>
                        </a:solidFill>
                        <a:latin typeface="Cambria Math" panose="02040503050406030204" pitchFamily="18" charset="0"/>
                      </a:rPr>
                      <m:t>𝑆</m:t>
                    </m:r>
                  </m:oMath>
                </a14:m>
                <a:r>
                  <a:rPr lang="en-US" dirty="0"/>
                  <a:t>, which arrives sequentially</a:t>
                </a:r>
              </a:p>
              <a:p>
                <a:pPr>
                  <a:buClr>
                    <a:schemeClr val="tx1"/>
                  </a:buClr>
                </a:pPr>
                <a:r>
                  <a:rPr lang="en-US" dirty="0">
                    <a:solidFill>
                      <a:srgbClr val="00B050"/>
                    </a:solidFill>
                  </a:rPr>
                  <a:t>Output</a:t>
                </a:r>
                <a:r>
                  <a:rPr lang="en-US" dirty="0"/>
                  <a:t>: Evaluation (or approximation) of a given function</a:t>
                </a:r>
              </a:p>
              <a:p>
                <a:pPr>
                  <a:buClr>
                    <a:schemeClr val="tx1"/>
                  </a:buClr>
                </a:pPr>
                <a:r>
                  <a:rPr lang="en-US" dirty="0">
                    <a:solidFill>
                      <a:srgbClr val="00B050"/>
                    </a:solidFill>
                  </a:rPr>
                  <a:t>Goal</a:t>
                </a:r>
                <a:r>
                  <a:rPr lang="en-US" dirty="0"/>
                  <a:t>: Use space </a:t>
                </a:r>
                <a:r>
                  <a:rPr lang="en-US" i="1" dirty="0">
                    <a:solidFill>
                      <a:srgbClr val="7030A0"/>
                    </a:solidFill>
                  </a:rPr>
                  <a:t>sublinear</a:t>
                </a:r>
                <a:r>
                  <a:rPr lang="en-US" i="1" dirty="0"/>
                  <a:t> </a:t>
                </a:r>
                <a:r>
                  <a:rPr lang="en-US" dirty="0"/>
                  <a:t>in the size </a:t>
                </a:r>
                <a14:m>
                  <m:oMath xmlns:m="http://schemas.openxmlformats.org/officeDocument/2006/math">
                    <m:r>
                      <a:rPr lang="en-US" i="1">
                        <a:solidFill>
                          <a:srgbClr val="C00000"/>
                        </a:solidFill>
                        <a:latin typeface="Cambria Math" panose="02040503050406030204" pitchFamily="18" charset="0"/>
                      </a:rPr>
                      <m:t>𝑚</m:t>
                    </m:r>
                    <m:r>
                      <a:rPr lang="en-US" i="1">
                        <a:solidFill>
                          <a:srgbClr val="C00000"/>
                        </a:solidFill>
                        <a:latin typeface="Cambria Math" panose="02040503050406030204" pitchFamily="18" charset="0"/>
                      </a:rPr>
                      <m:t> </m:t>
                    </m:r>
                  </m:oMath>
                </a14:m>
                <a:r>
                  <a:rPr lang="en-US" dirty="0"/>
                  <a:t>of the input </a:t>
                </a:r>
                <a14:m>
                  <m:oMath xmlns:m="http://schemas.openxmlformats.org/officeDocument/2006/math">
                    <m:r>
                      <a:rPr lang="en-US" i="1">
                        <a:solidFill>
                          <a:srgbClr val="C00000"/>
                        </a:solidFill>
                        <a:latin typeface="Cambria Math" panose="02040503050406030204" pitchFamily="18" charset="0"/>
                      </a:rPr>
                      <m:t>𝑆</m:t>
                    </m:r>
                  </m:oMath>
                </a14:m>
                <a:endParaRPr lang="en-US" dirty="0">
                  <a:solidFill>
                    <a:srgbClr val="C00000"/>
                  </a:solidFill>
                </a:endParaRPr>
              </a:p>
              <a:p>
                <a:pPr>
                  <a:buClr>
                    <a:schemeClr val="tx1"/>
                  </a:buClr>
                </a:pPr>
                <a:endParaRPr lang="en-US" dirty="0"/>
              </a:p>
              <a:p>
                <a:pPr>
                  <a:buClr>
                    <a:schemeClr val="tx1"/>
                  </a:buClr>
                </a:pPr>
                <a:r>
                  <a:rPr lang="en-US" dirty="0">
                    <a:solidFill>
                      <a:srgbClr val="00B050"/>
                    </a:solidFill>
                  </a:rPr>
                  <a:t>Sliding Window</a:t>
                </a:r>
                <a:r>
                  <a:rPr lang="en-US" dirty="0"/>
                  <a:t>: “Only the </a:t>
                </a:r>
                <a14:m>
                  <m:oMath xmlns:m="http://schemas.openxmlformats.org/officeDocument/2006/math">
                    <m:r>
                      <a:rPr lang="en-US" i="1">
                        <a:solidFill>
                          <a:srgbClr val="C00000"/>
                        </a:solidFill>
                        <a:latin typeface="Cambria Math" panose="02040503050406030204" pitchFamily="18" charset="0"/>
                      </a:rPr>
                      <m:t>𝑚</m:t>
                    </m:r>
                  </m:oMath>
                </a14:m>
                <a:r>
                  <a:rPr lang="en-US" dirty="0"/>
                  <a:t> most recent updates form the underlying data set </a:t>
                </a:r>
                <a14:m>
                  <m:oMath xmlns:m="http://schemas.openxmlformats.org/officeDocument/2006/math">
                    <m:r>
                      <a:rPr lang="en-US" i="1">
                        <a:solidFill>
                          <a:srgbClr val="C00000"/>
                        </a:solidFill>
                        <a:latin typeface="Cambria Math" panose="02040503050406030204" pitchFamily="18" charset="0"/>
                      </a:rPr>
                      <m:t>𝑆</m:t>
                    </m:r>
                  </m:oMath>
                </a14:m>
                <a:r>
                  <a:rPr lang="en-US" dirty="0"/>
                  <a:t>”</a:t>
                </a:r>
              </a:p>
              <a:p>
                <a:pPr lvl="1"/>
                <a:r>
                  <a:rPr lang="en-US" dirty="0"/>
                  <a:t>Emphasizes recent interactions, appropriate for time sensitive settings</a:t>
                </a:r>
              </a:p>
            </p:txBody>
          </p:sp>
        </mc:Choice>
        <mc:Fallback>
          <p:sp>
            <p:nvSpPr>
              <p:cNvPr id="3" name="Content Placeholder 2">
                <a:extLst>
                  <a:ext uri="{FF2B5EF4-FFF2-40B4-BE49-F238E27FC236}">
                    <a16:creationId xmlns:a16="http://schemas.microsoft.com/office/drawing/2014/main" id="{15255D49-9D60-44DD-910D-2EBD0529DEC9}"/>
                  </a:ext>
                </a:extLst>
              </p:cNvPr>
              <p:cNvSpPr>
                <a:spLocks noGrp="1" noRot="1" noChangeAspect="1" noMove="1" noResize="1" noEditPoints="1" noAdjustHandles="1" noChangeArrowheads="1" noChangeShapeType="1" noTextEdit="1"/>
              </p:cNvSpPr>
              <p:nvPr>
                <p:ph idx="1"/>
              </p:nvPr>
            </p:nvSpPr>
            <p:spPr>
              <a:blipFill>
                <a:blip r:embed="rId3"/>
                <a:stretch>
                  <a:fillRect l="-1043" t="-2241"/>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82655531-097D-4E45-B6D5-0E29302327E4}"/>
              </a:ext>
            </a:extLst>
          </p:cNvPr>
          <p:cNvSpPr txBox="1"/>
          <p:nvPr/>
        </p:nvSpPr>
        <p:spPr>
          <a:xfrm>
            <a:off x="6024880" y="5469077"/>
            <a:ext cx="4195379" cy="707886"/>
          </a:xfrm>
          <a:prstGeom prst="rect">
            <a:avLst/>
          </a:prstGeom>
          <a:noFill/>
        </p:spPr>
        <p:txBody>
          <a:bodyPr wrap="none" rtlCol="0">
            <a:spAutoFit/>
          </a:bodyPr>
          <a:lstStyle/>
          <a:p>
            <a:r>
              <a:rPr lang="en-US" sz="4000" dirty="0"/>
              <a:t>1 0 1 1 1 0 0 1 1 0 1</a:t>
            </a:r>
          </a:p>
        </p:txBody>
      </p:sp>
      <p:sp>
        <p:nvSpPr>
          <p:cNvPr id="5" name="Rectangle 4">
            <a:extLst>
              <a:ext uri="{FF2B5EF4-FFF2-40B4-BE49-F238E27FC236}">
                <a16:creationId xmlns:a16="http://schemas.microsoft.com/office/drawing/2014/main" id="{AA712B9F-5391-4129-91C2-1ED5D2EC8033}"/>
              </a:ext>
            </a:extLst>
          </p:cNvPr>
          <p:cNvSpPr/>
          <p:nvPr/>
        </p:nvSpPr>
        <p:spPr>
          <a:xfrm>
            <a:off x="7193280" y="5469077"/>
            <a:ext cx="2926374" cy="718928"/>
          </a:xfrm>
          <a:prstGeom prst="rect">
            <a:avLst/>
          </a:prstGeom>
          <a:noFill/>
          <a:ln w="571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601825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rgbClr val="C00000"/>
                </a:solidFill>
              </a:rPr>
              <a:t>Sliding Window Model</a:t>
            </a:r>
            <a:endParaRPr lang="en-US" dirty="0"/>
          </a:p>
        </p:txBody>
      </p:sp>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p:txBody>
          <a:bodyPr/>
          <a:lstStyle/>
          <a:p>
            <a:pPr>
              <a:buClr>
                <a:schemeClr val="tx1"/>
              </a:buClr>
            </a:pPr>
            <a:r>
              <a:rPr lang="en-US" dirty="0">
                <a:solidFill>
                  <a:srgbClr val="00B050"/>
                </a:solidFill>
              </a:rPr>
              <a:t>Consumer analytics</a:t>
            </a:r>
            <a:r>
              <a:rPr lang="en-US" dirty="0"/>
              <a:t>: Consumer patterns may be sensitive to temporal trends or seasonal shifts </a:t>
            </a:r>
          </a:p>
        </p:txBody>
      </p:sp>
      <p:pic>
        <p:nvPicPr>
          <p:cNvPr id="7" name="Picture 6">
            <a:extLst>
              <a:ext uri="{FF2B5EF4-FFF2-40B4-BE49-F238E27FC236}">
                <a16:creationId xmlns:a16="http://schemas.microsoft.com/office/drawing/2014/main" id="{06CC476E-DE01-C8BD-1D88-9751E7B54E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9344" y="4468090"/>
            <a:ext cx="1595082" cy="1525731"/>
          </a:xfrm>
          <a:prstGeom prst="rect">
            <a:avLst/>
          </a:prstGeom>
        </p:spPr>
      </p:pic>
      <p:pic>
        <p:nvPicPr>
          <p:cNvPr id="9" name="Picture 8">
            <a:extLst>
              <a:ext uri="{FF2B5EF4-FFF2-40B4-BE49-F238E27FC236}">
                <a16:creationId xmlns:a16="http://schemas.microsoft.com/office/drawing/2014/main" id="{64CFD593-7401-2CDC-4569-7BBEEB81E11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00783" y="4159392"/>
            <a:ext cx="2143125" cy="2143125"/>
          </a:xfrm>
          <a:prstGeom prst="rect">
            <a:avLst/>
          </a:prstGeom>
        </p:spPr>
      </p:pic>
      <p:pic>
        <p:nvPicPr>
          <p:cNvPr id="11" name="Picture 10">
            <a:extLst>
              <a:ext uri="{FF2B5EF4-FFF2-40B4-BE49-F238E27FC236}">
                <a16:creationId xmlns:a16="http://schemas.microsoft.com/office/drawing/2014/main" id="{386C4348-98D0-FD37-A1FB-2B5D8A55737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92661" y="4430603"/>
            <a:ext cx="1417494" cy="1563218"/>
          </a:xfrm>
          <a:prstGeom prst="rect">
            <a:avLst/>
          </a:prstGeom>
        </p:spPr>
      </p:pic>
      <p:pic>
        <p:nvPicPr>
          <p:cNvPr id="13" name="Picture 12">
            <a:extLst>
              <a:ext uri="{FF2B5EF4-FFF2-40B4-BE49-F238E27FC236}">
                <a16:creationId xmlns:a16="http://schemas.microsoft.com/office/drawing/2014/main" id="{A0526AD3-0321-AED8-3D03-4A2D295CB51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10675" y="4096615"/>
            <a:ext cx="2143125" cy="2143125"/>
          </a:xfrm>
          <a:prstGeom prst="rect">
            <a:avLst/>
          </a:prstGeom>
        </p:spPr>
      </p:pic>
    </p:spTree>
    <p:extLst>
      <p:ext uri="{BB962C8B-B14F-4D97-AF65-F5344CB8AC3E}">
        <p14:creationId xmlns:p14="http://schemas.microsoft.com/office/powerpoint/2010/main" val="1835764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rgbClr val="C00000"/>
                </a:solidFill>
              </a:rPr>
              <a:t>Sliding Window Model</a:t>
            </a:r>
            <a:endParaRPr lang="en-US" dirty="0"/>
          </a:p>
        </p:txBody>
      </p:sp>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p:txBody>
          <a:bodyPr/>
          <a:lstStyle/>
          <a:p>
            <a:pPr>
              <a:buClr>
                <a:schemeClr val="tx1"/>
              </a:buClr>
            </a:pPr>
            <a:r>
              <a:rPr lang="en-US" dirty="0">
                <a:solidFill>
                  <a:srgbClr val="00B050"/>
                </a:solidFill>
              </a:rPr>
              <a:t>Data retention policy</a:t>
            </a:r>
            <a:r>
              <a:rPr lang="en-US" dirty="0"/>
              <a:t>: the Facebook data policy says user search histories are stored for </a:t>
            </a:r>
            <a:r>
              <a:rPr lang="en-US" dirty="0">
                <a:solidFill>
                  <a:srgbClr val="FF0000"/>
                </a:solidFill>
              </a:rPr>
              <a:t>6</a:t>
            </a:r>
            <a:r>
              <a:rPr lang="en-US" dirty="0"/>
              <a:t> months, the Apple differential privacy overview says collected user information is retained for </a:t>
            </a:r>
            <a:r>
              <a:rPr lang="en-US" dirty="0">
                <a:solidFill>
                  <a:srgbClr val="FF0000"/>
                </a:solidFill>
              </a:rPr>
              <a:t>3</a:t>
            </a:r>
            <a:r>
              <a:rPr lang="en-US" dirty="0"/>
              <a:t> months, and the Google data retention policy states that browser information may be stored for up </a:t>
            </a:r>
            <a:r>
              <a:rPr lang="en-US" dirty="0">
                <a:solidFill>
                  <a:srgbClr val="FF0000"/>
                </a:solidFill>
              </a:rPr>
              <a:t>9</a:t>
            </a:r>
            <a:r>
              <a:rPr lang="en-US" dirty="0"/>
              <a:t> months</a:t>
            </a:r>
          </a:p>
        </p:txBody>
      </p:sp>
      <p:pic>
        <p:nvPicPr>
          <p:cNvPr id="5" name="Picture 4">
            <a:extLst>
              <a:ext uri="{FF2B5EF4-FFF2-40B4-BE49-F238E27FC236}">
                <a16:creationId xmlns:a16="http://schemas.microsoft.com/office/drawing/2014/main" id="{5ACE2874-937E-109B-80C7-E721D6AA34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80300" y="4353213"/>
            <a:ext cx="2143125" cy="2143125"/>
          </a:xfrm>
          <a:prstGeom prst="rect">
            <a:avLst/>
          </a:prstGeom>
        </p:spPr>
      </p:pic>
      <p:pic>
        <p:nvPicPr>
          <p:cNvPr id="8" name="Picture 7">
            <a:extLst>
              <a:ext uri="{FF2B5EF4-FFF2-40B4-BE49-F238E27FC236}">
                <a16:creationId xmlns:a16="http://schemas.microsoft.com/office/drawing/2014/main" id="{2865765F-4825-7A73-3541-99710BE89D4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4762" y="4349750"/>
            <a:ext cx="2143125" cy="2143125"/>
          </a:xfrm>
          <a:prstGeom prst="rect">
            <a:avLst/>
          </a:prstGeom>
        </p:spPr>
      </p:pic>
      <p:pic>
        <p:nvPicPr>
          <p:cNvPr id="12" name="Picture 11">
            <a:extLst>
              <a:ext uri="{FF2B5EF4-FFF2-40B4-BE49-F238E27FC236}">
                <a16:creationId xmlns:a16="http://schemas.microsoft.com/office/drawing/2014/main" id="{600CFEF4-EA8D-6077-F0BB-ECD5ECBE882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54113" y="4277734"/>
            <a:ext cx="2143125" cy="2143125"/>
          </a:xfrm>
          <a:prstGeom prst="rect">
            <a:avLst/>
          </a:prstGeom>
        </p:spPr>
      </p:pic>
    </p:spTree>
    <p:extLst>
      <p:ext uri="{BB962C8B-B14F-4D97-AF65-F5344CB8AC3E}">
        <p14:creationId xmlns:p14="http://schemas.microsoft.com/office/powerpoint/2010/main" val="13407930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rgbClr val="C00000"/>
                </a:solidFill>
              </a:rPr>
              <a:t>Sliding Window Model and Linear Sketches</a:t>
            </a:r>
            <a:endParaRPr lang="en-US" dirty="0"/>
          </a:p>
        </p:txBody>
      </p:sp>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p:txBody>
          <a:bodyPr/>
          <a:lstStyle/>
          <a:p>
            <a:pPr>
              <a:buClr>
                <a:schemeClr val="tx1"/>
              </a:buClr>
            </a:pPr>
            <a:r>
              <a:rPr lang="en-US" dirty="0"/>
              <a:t>Can we use linear sketches for the sliding window model? </a:t>
            </a:r>
          </a:p>
        </p:txBody>
      </p:sp>
    </p:spTree>
    <p:extLst>
      <p:ext uri="{BB962C8B-B14F-4D97-AF65-F5344CB8AC3E}">
        <p14:creationId xmlns:p14="http://schemas.microsoft.com/office/powerpoint/2010/main" val="18310032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rgbClr val="C00000"/>
                </a:solidFill>
              </a:rPr>
              <a:t>Sliding Window Model and Linear Sketches</a:t>
            </a:r>
            <a:endParaRPr lang="en-US"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p:txBody>
              <a:bodyPr/>
              <a:lstStyle/>
              <a:p>
                <a:pPr>
                  <a:buClr>
                    <a:schemeClr val="tx1"/>
                  </a:buClr>
                </a:pPr>
                <a:r>
                  <a:rPr lang="en-US" dirty="0"/>
                  <a:t>Can we use linear sketches for the sliding window model? </a:t>
                </a:r>
                <a:r>
                  <a:rPr lang="en-US" dirty="0">
                    <a:solidFill>
                      <a:srgbClr val="00B050"/>
                    </a:solidFill>
                  </a:rPr>
                  <a:t>YES</a:t>
                </a:r>
                <a:r>
                  <a:rPr lang="en-US" dirty="0"/>
                  <a:t>/</a:t>
                </a:r>
                <a:r>
                  <a:rPr lang="en-US" dirty="0">
                    <a:solidFill>
                      <a:srgbClr val="FF0000"/>
                    </a:solidFill>
                  </a:rPr>
                  <a:t>NO</a:t>
                </a:r>
              </a:p>
              <a:p>
                <a:pPr>
                  <a:buClr>
                    <a:schemeClr val="tx1"/>
                  </a:buClr>
                </a:pPr>
                <a:endParaRPr lang="en-US" dirty="0"/>
              </a:p>
              <a:p>
                <a:pPr>
                  <a:buClr>
                    <a:schemeClr val="tx1"/>
                  </a:buClr>
                </a:pPr>
                <a:endParaRPr lang="en-US" dirty="0"/>
              </a:p>
              <a:p>
                <a:pPr>
                  <a:buClr>
                    <a:schemeClr val="tx1"/>
                  </a:buClr>
                </a:pPr>
                <a:r>
                  <a:rPr lang="en-US" dirty="0"/>
                  <a:t>Suppose </a:t>
                </a:r>
                <a14:m>
                  <m:oMath xmlns:m="http://schemas.openxmlformats.org/officeDocument/2006/math">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𝐹</m:t>
                        </m:r>
                      </m:e>
                      <m:sub>
                        <m:r>
                          <a:rPr lang="en-US" b="0" i="1" smtClean="0">
                            <a:solidFill>
                              <a:srgbClr val="C00000"/>
                            </a:solidFill>
                            <a:latin typeface="Cambria Math" panose="02040503050406030204" pitchFamily="18" charset="0"/>
                          </a:rPr>
                          <m:t>2</m:t>
                        </m:r>
                      </m:sub>
                    </m:sSub>
                    <m:d>
                      <m:dPr>
                        <m:ctrlPr>
                          <a:rPr lang="en-US" b="0" i="1" smtClean="0">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𝑢</m:t>
                        </m:r>
                      </m:e>
                    </m:d>
                    <m:r>
                      <a:rPr lang="en-US" b="0" i="1" smtClean="0">
                        <a:solidFill>
                          <a:srgbClr val="C00000"/>
                        </a:solidFill>
                        <a:latin typeface="Cambria Math" panose="02040503050406030204" pitchFamily="18" charset="0"/>
                      </a:rPr>
                      <m:t>=</m:t>
                    </m:r>
                    <m:sSup>
                      <m:sSupPr>
                        <m:ctrlPr>
                          <a:rPr lang="en-US" b="0" i="1" smtClean="0">
                            <a:solidFill>
                              <a:srgbClr val="C00000"/>
                            </a:solidFill>
                            <a:latin typeface="Cambria Math" panose="02040503050406030204" pitchFamily="18" charset="0"/>
                          </a:rPr>
                        </m:ctrlPr>
                      </m:sSupPr>
                      <m:e>
                        <m:r>
                          <a:rPr lang="en-US" b="0" i="1" smtClean="0">
                            <a:solidFill>
                              <a:srgbClr val="C00000"/>
                            </a:solidFill>
                            <a:latin typeface="Cambria Math" panose="02040503050406030204" pitchFamily="18" charset="0"/>
                          </a:rPr>
                          <m:t>𝑛</m:t>
                        </m:r>
                      </m:e>
                      <m:sup>
                        <m:r>
                          <a:rPr lang="en-US" b="0" i="1" smtClean="0">
                            <a:solidFill>
                              <a:srgbClr val="C00000"/>
                            </a:solidFill>
                            <a:latin typeface="Cambria Math" panose="02040503050406030204" pitchFamily="18" charset="0"/>
                          </a:rPr>
                          <m:t>2</m:t>
                        </m:r>
                      </m:sup>
                    </m:sSup>
                  </m:oMath>
                </a14:m>
                <a:r>
                  <a:rPr lang="en-US" dirty="0"/>
                  <a:t> and </a:t>
                </a:r>
                <a14:m>
                  <m:oMath xmlns:m="http://schemas.openxmlformats.org/officeDocument/2006/math">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𝐹</m:t>
                        </m:r>
                      </m:e>
                      <m:sub>
                        <m:r>
                          <a:rPr lang="en-US" i="1">
                            <a:solidFill>
                              <a:srgbClr val="C00000"/>
                            </a:solidFill>
                            <a:latin typeface="Cambria Math" panose="02040503050406030204" pitchFamily="18" charset="0"/>
                          </a:rPr>
                          <m:t>2</m:t>
                        </m:r>
                      </m:sub>
                    </m:sSub>
                    <m:d>
                      <m:dPr>
                        <m:ctrlPr>
                          <a:rPr lang="en-US" i="1">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𝑣</m:t>
                        </m:r>
                      </m:e>
                    </m:d>
                    <m:r>
                      <a:rPr lang="en-US"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𝑛</m:t>
                    </m:r>
                  </m:oMath>
                </a14:m>
                <a:r>
                  <a:rPr lang="en-US" dirty="0"/>
                  <a:t>. </a:t>
                </a:r>
              </a:p>
              <a:p>
                <a:pPr>
                  <a:buClr>
                    <a:schemeClr val="tx1"/>
                  </a:buClr>
                </a:pPr>
                <a:r>
                  <a:rPr lang="en-US" dirty="0"/>
                  <a:t>Then </a:t>
                </a:r>
                <a14:m>
                  <m:oMath xmlns:m="http://schemas.openxmlformats.org/officeDocument/2006/math">
                    <m:r>
                      <a:rPr lang="en-US" b="0" i="1" smtClean="0">
                        <a:solidFill>
                          <a:srgbClr val="C00000"/>
                        </a:solidFill>
                        <a:latin typeface="Cambria Math" panose="02040503050406030204" pitchFamily="18" charset="0"/>
                      </a:rPr>
                      <m:t>𝐴</m:t>
                    </m:r>
                    <m:r>
                      <a:rPr lang="en-US" b="0"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𝑢</m:t>
                    </m:r>
                    <m:r>
                      <a:rPr lang="en-US" b="0"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𝑣</m:t>
                    </m:r>
                    <m:r>
                      <a:rPr lang="en-US" b="0" i="1" smtClean="0">
                        <a:solidFill>
                          <a:srgbClr val="C00000"/>
                        </a:solidFill>
                        <a:latin typeface="Cambria Math" panose="02040503050406030204" pitchFamily="18" charset="0"/>
                      </a:rPr>
                      <m:t>)</m:t>
                    </m:r>
                  </m:oMath>
                </a14:m>
                <a:r>
                  <a:rPr lang="en-US" dirty="0"/>
                  <a:t> might (and should) think </a:t>
                </a:r>
                <a14:m>
                  <m:oMath xmlns:m="http://schemas.openxmlformats.org/officeDocument/2006/math">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𝐹</m:t>
                        </m:r>
                      </m:e>
                      <m:sub>
                        <m:r>
                          <a:rPr lang="en-US" i="1">
                            <a:solidFill>
                              <a:srgbClr val="C00000"/>
                            </a:solidFill>
                            <a:latin typeface="Cambria Math" panose="02040503050406030204" pitchFamily="18" charset="0"/>
                          </a:rPr>
                          <m:t>2</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𝑢</m:t>
                        </m:r>
                        <m:r>
                          <a:rPr lang="en-US" b="0"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𝑣</m:t>
                        </m:r>
                      </m:e>
                    </m:d>
                    <m:r>
                      <a:rPr lang="en-US" b="0" i="1" smtClean="0">
                        <a:solidFill>
                          <a:srgbClr val="C00000"/>
                        </a:solidFill>
                        <a:latin typeface="Cambria Math" panose="02040503050406030204" pitchFamily="18" charset="0"/>
                      </a:rPr>
                      <m:t>=</m:t>
                    </m:r>
                    <m:sSup>
                      <m:sSupPr>
                        <m:ctrlPr>
                          <a:rPr lang="en-US" b="0" i="1" smtClean="0">
                            <a:solidFill>
                              <a:srgbClr val="C00000"/>
                            </a:solidFill>
                            <a:latin typeface="Cambria Math" panose="02040503050406030204" pitchFamily="18" charset="0"/>
                          </a:rPr>
                        </m:ctrlPr>
                      </m:sSupPr>
                      <m:e>
                        <m:r>
                          <a:rPr lang="en-US" b="0" i="1" smtClean="0">
                            <a:solidFill>
                              <a:srgbClr val="C00000"/>
                            </a:solidFill>
                            <a:latin typeface="Cambria Math" panose="02040503050406030204" pitchFamily="18" charset="0"/>
                          </a:rPr>
                          <m:t>𝑛</m:t>
                        </m:r>
                      </m:e>
                      <m:sup>
                        <m:r>
                          <a:rPr lang="en-US" b="0" i="1" smtClean="0">
                            <a:solidFill>
                              <a:srgbClr val="C00000"/>
                            </a:solidFill>
                            <a:latin typeface="Cambria Math" panose="02040503050406030204" pitchFamily="18" charset="0"/>
                          </a:rPr>
                          <m:t>2</m:t>
                        </m:r>
                      </m:sup>
                    </m:sSup>
                  </m:oMath>
                </a14:m>
                <a:endParaRPr lang="en-US" dirty="0"/>
              </a:p>
              <a:p>
                <a:pPr>
                  <a:buClr>
                    <a:schemeClr val="tx1"/>
                  </a:buClr>
                </a:pPr>
                <a:r>
                  <a:rPr lang="en-US" dirty="0"/>
                  <a:t>If </a:t>
                </a:r>
                <a14:m>
                  <m:oMath xmlns:m="http://schemas.openxmlformats.org/officeDocument/2006/math">
                    <m:r>
                      <a:rPr lang="en-US" b="0" i="1" smtClean="0">
                        <a:solidFill>
                          <a:srgbClr val="C00000"/>
                        </a:solidFill>
                        <a:latin typeface="Cambria Math" panose="02040503050406030204" pitchFamily="18" charset="0"/>
                      </a:rPr>
                      <m:t>𝑢</m:t>
                    </m:r>
                  </m:oMath>
                </a14:m>
                <a:r>
                  <a:rPr lang="en-US" dirty="0"/>
                  <a:t> expires, then what do we do with </a:t>
                </a:r>
                <a14:m>
                  <m:oMath xmlns:m="http://schemas.openxmlformats.org/officeDocument/2006/math">
                    <m:r>
                      <a:rPr lang="en-US" i="1">
                        <a:solidFill>
                          <a:srgbClr val="C00000"/>
                        </a:solidFill>
                        <a:latin typeface="Cambria Math" panose="02040503050406030204" pitchFamily="18" charset="0"/>
                      </a:rPr>
                      <m:t>𝐴</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𝑢</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𝑣</m:t>
                    </m:r>
                    <m:r>
                      <a:rPr lang="en-US" i="1">
                        <a:solidFill>
                          <a:srgbClr val="C00000"/>
                        </a:solidFill>
                        <a:latin typeface="Cambria Math" panose="02040503050406030204" pitchFamily="18" charset="0"/>
                      </a:rPr>
                      <m:t>)</m:t>
                    </m:r>
                  </m:oMath>
                </a14:m>
                <a:r>
                  <a:rPr lang="en-US" dirty="0"/>
                  <a:t>?</a:t>
                </a:r>
              </a:p>
            </p:txBody>
          </p:sp>
        </mc:Choice>
        <mc:Fallback>
          <p:sp>
            <p:nvSpPr>
              <p:cNvPr id="3" name="Content Placeholder 2">
                <a:extLst>
                  <a:ext uri="{FF2B5EF4-FFF2-40B4-BE49-F238E27FC236}">
                    <a16:creationId xmlns:a16="http://schemas.microsoft.com/office/drawing/2014/main" id="{15255D49-9D60-44DD-910D-2EBD0529DEC9}"/>
                  </a:ext>
                </a:extLst>
              </p:cNvPr>
              <p:cNvSpPr>
                <a:spLocks noGrp="1" noRot="1" noChangeAspect="1" noMove="1" noResize="1" noEditPoints="1" noAdjustHandles="1" noChangeArrowheads="1" noChangeShapeType="1" noTextEdit="1"/>
              </p:cNvSpPr>
              <p:nvPr>
                <p:ph idx="1"/>
              </p:nvPr>
            </p:nvSpPr>
            <p:spPr>
              <a:blipFill>
                <a:blip r:embed="rId3"/>
                <a:stretch>
                  <a:fillRect l="-1043" t="-2241"/>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4CC2B577-C560-735D-F500-9A1950CB1553}"/>
              </a:ext>
            </a:extLst>
          </p:cNvPr>
          <p:cNvSpPr txBox="1"/>
          <p:nvPr/>
        </p:nvSpPr>
        <p:spPr>
          <a:xfrm>
            <a:off x="512375" y="5173694"/>
            <a:ext cx="11386623" cy="923330"/>
          </a:xfrm>
          <a:prstGeom prst="rect">
            <a:avLst/>
          </a:prstGeom>
          <a:noFill/>
        </p:spPr>
        <p:txBody>
          <a:bodyPr wrap="square" rtlCol="0">
            <a:spAutoFit/>
          </a:bodyPr>
          <a:lstStyle/>
          <a:p>
            <a:r>
              <a:rPr lang="en-US" sz="5400" dirty="0"/>
              <a:t>1 1 1 1 1 1 1 1 1 1 1 2 3 4 5 6 7 8 9 10 11</a:t>
            </a:r>
          </a:p>
        </p:txBody>
      </p:sp>
      <p:sp>
        <p:nvSpPr>
          <p:cNvPr id="5" name="Left Brace 4">
            <a:extLst>
              <a:ext uri="{FF2B5EF4-FFF2-40B4-BE49-F238E27FC236}">
                <a16:creationId xmlns:a16="http://schemas.microsoft.com/office/drawing/2014/main" id="{1146FA05-B37B-EAB2-8618-E02F7DABFF03}"/>
              </a:ext>
            </a:extLst>
          </p:cNvPr>
          <p:cNvSpPr/>
          <p:nvPr/>
        </p:nvSpPr>
        <p:spPr>
          <a:xfrm rot="16200000">
            <a:off x="3085856" y="3727256"/>
            <a:ext cx="404105" cy="4899414"/>
          </a:xfrm>
          <a:prstGeom prst="leftBrace">
            <a:avLst/>
          </a:prstGeom>
          <a:ln w="571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Left Brace 5">
            <a:extLst>
              <a:ext uri="{FF2B5EF4-FFF2-40B4-BE49-F238E27FC236}">
                <a16:creationId xmlns:a16="http://schemas.microsoft.com/office/drawing/2014/main" id="{C650BE8A-9730-DBB5-4D86-12385793C785}"/>
              </a:ext>
            </a:extLst>
          </p:cNvPr>
          <p:cNvSpPr/>
          <p:nvPr/>
        </p:nvSpPr>
        <p:spPr>
          <a:xfrm rot="16200000">
            <a:off x="8600771" y="3727257"/>
            <a:ext cx="404105" cy="4899414"/>
          </a:xfrm>
          <a:prstGeom prst="leftBrace">
            <a:avLst/>
          </a:prstGeom>
          <a:ln w="571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9FD5A11C-8757-6774-E17A-ECB179336B51}"/>
                  </a:ext>
                </a:extLst>
              </p:cNvPr>
              <p:cNvSpPr txBox="1"/>
              <p:nvPr/>
            </p:nvSpPr>
            <p:spPr>
              <a:xfrm>
                <a:off x="2883065" y="6273225"/>
                <a:ext cx="809686" cy="5847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3200" b="0" i="1" smtClean="0">
                          <a:solidFill>
                            <a:srgbClr val="C00000"/>
                          </a:solidFill>
                          <a:latin typeface="Cambria Math" panose="02040503050406030204" pitchFamily="18" charset="0"/>
                        </a:rPr>
                        <m:t>𝑢</m:t>
                      </m:r>
                    </m:oMath>
                  </m:oMathPara>
                </a14:m>
                <a:endParaRPr lang="en-US" sz="3200" dirty="0"/>
              </a:p>
            </p:txBody>
          </p:sp>
        </mc:Choice>
        <mc:Fallback>
          <p:sp>
            <p:nvSpPr>
              <p:cNvPr id="8" name="TextBox 7">
                <a:extLst>
                  <a:ext uri="{FF2B5EF4-FFF2-40B4-BE49-F238E27FC236}">
                    <a16:creationId xmlns:a16="http://schemas.microsoft.com/office/drawing/2014/main" id="{9FD5A11C-8757-6774-E17A-ECB179336B51}"/>
                  </a:ext>
                </a:extLst>
              </p:cNvPr>
              <p:cNvSpPr txBox="1">
                <a:spLocks noRot="1" noChangeAspect="1" noMove="1" noResize="1" noEditPoints="1" noAdjustHandles="1" noChangeArrowheads="1" noChangeShapeType="1" noTextEdit="1"/>
              </p:cNvSpPr>
              <p:nvPr/>
            </p:nvSpPr>
            <p:spPr>
              <a:xfrm>
                <a:off x="2883065" y="6273225"/>
                <a:ext cx="809686" cy="58477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060EFFA0-F8D3-836D-3251-274221620929}"/>
                  </a:ext>
                </a:extLst>
              </p:cNvPr>
              <p:cNvSpPr txBox="1"/>
              <p:nvPr/>
            </p:nvSpPr>
            <p:spPr>
              <a:xfrm>
                <a:off x="8397981" y="6279883"/>
                <a:ext cx="809686" cy="5847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3200" b="0" i="1" smtClean="0">
                          <a:solidFill>
                            <a:srgbClr val="C00000"/>
                          </a:solidFill>
                          <a:latin typeface="Cambria Math" panose="02040503050406030204" pitchFamily="18" charset="0"/>
                        </a:rPr>
                        <m:t>𝑣</m:t>
                      </m:r>
                    </m:oMath>
                  </m:oMathPara>
                </a14:m>
                <a:endParaRPr lang="en-US" sz="3200" dirty="0"/>
              </a:p>
            </p:txBody>
          </p:sp>
        </mc:Choice>
        <mc:Fallback>
          <p:sp>
            <p:nvSpPr>
              <p:cNvPr id="9" name="TextBox 8">
                <a:extLst>
                  <a:ext uri="{FF2B5EF4-FFF2-40B4-BE49-F238E27FC236}">
                    <a16:creationId xmlns:a16="http://schemas.microsoft.com/office/drawing/2014/main" id="{060EFFA0-F8D3-836D-3251-274221620929}"/>
                  </a:ext>
                </a:extLst>
              </p:cNvPr>
              <p:cNvSpPr txBox="1">
                <a:spLocks noRot="1" noChangeAspect="1" noMove="1" noResize="1" noEditPoints="1" noAdjustHandles="1" noChangeArrowheads="1" noChangeShapeType="1" noTextEdit="1"/>
              </p:cNvSpPr>
              <p:nvPr/>
            </p:nvSpPr>
            <p:spPr>
              <a:xfrm>
                <a:off x="8397981" y="6279883"/>
                <a:ext cx="809686" cy="584775"/>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078431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iterate type="wd">
                                    <p:tmAbs val="500"/>
                                  </p:iterate>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A5AC62-A5FD-2A5B-018F-859A378AA1D4}"/>
              </a:ext>
            </a:extLst>
          </p:cNvPr>
          <p:cNvSpPr>
            <a:spLocks noGrp="1"/>
          </p:cNvSpPr>
          <p:nvPr>
            <p:ph type="title"/>
          </p:nvPr>
        </p:nvSpPr>
        <p:spPr>
          <a:xfrm>
            <a:off x="838199" y="365125"/>
            <a:ext cx="10780059" cy="1325563"/>
          </a:xfrm>
        </p:spPr>
        <p:txBody>
          <a:bodyPr/>
          <a:lstStyle/>
          <a:p>
            <a:r>
              <a:rPr lang="en-US" dirty="0">
                <a:solidFill>
                  <a:srgbClr val="C00000"/>
                </a:solidFill>
              </a:rPr>
              <a:t>Presentation Schedule</a:t>
            </a:r>
          </a:p>
        </p:txBody>
      </p:sp>
      <p:sp>
        <p:nvSpPr>
          <p:cNvPr id="3" name="Content Placeholder 2">
            <a:extLst>
              <a:ext uri="{FF2B5EF4-FFF2-40B4-BE49-F238E27FC236}">
                <a16:creationId xmlns:a16="http://schemas.microsoft.com/office/drawing/2014/main" id="{76F2126B-4AA6-302B-7E5A-170FFAAB8BD1}"/>
              </a:ext>
            </a:extLst>
          </p:cNvPr>
          <p:cNvSpPr>
            <a:spLocks noGrp="1"/>
          </p:cNvSpPr>
          <p:nvPr>
            <p:ph idx="1"/>
          </p:nvPr>
        </p:nvSpPr>
        <p:spPr>
          <a:xfrm>
            <a:off x="838200" y="1825624"/>
            <a:ext cx="10515600" cy="4422775"/>
          </a:xfrm>
        </p:spPr>
        <p:txBody>
          <a:bodyPr>
            <a:normAutofit/>
          </a:bodyPr>
          <a:lstStyle/>
          <a:p>
            <a:pPr>
              <a:buClr>
                <a:schemeClr val="tx1"/>
              </a:buClr>
            </a:pPr>
            <a:r>
              <a:rPr lang="en-US" dirty="0">
                <a:solidFill>
                  <a:srgbClr val="00B050"/>
                </a:solidFill>
              </a:rPr>
              <a:t>November 27</a:t>
            </a:r>
            <a:r>
              <a:rPr lang="en-US" dirty="0"/>
              <a:t>: </a:t>
            </a:r>
            <a:r>
              <a:rPr lang="en-US" dirty="0" err="1"/>
              <a:t>Chunkai</a:t>
            </a:r>
            <a:r>
              <a:rPr lang="en-US" dirty="0"/>
              <a:t>, Jung, Galaxy AI</a:t>
            </a:r>
          </a:p>
          <a:p>
            <a:pPr>
              <a:buClr>
                <a:schemeClr val="tx1"/>
              </a:buClr>
            </a:pPr>
            <a:r>
              <a:rPr lang="en-US" dirty="0">
                <a:solidFill>
                  <a:srgbClr val="00B050"/>
                </a:solidFill>
              </a:rPr>
              <a:t>November 29</a:t>
            </a:r>
            <a:r>
              <a:rPr lang="en-US" dirty="0"/>
              <a:t>: STMI, Anmol, Jason</a:t>
            </a:r>
          </a:p>
          <a:p>
            <a:pPr>
              <a:buClr>
                <a:schemeClr val="tx1"/>
              </a:buClr>
            </a:pPr>
            <a:r>
              <a:rPr lang="en-US" dirty="0">
                <a:solidFill>
                  <a:srgbClr val="00B050"/>
                </a:solidFill>
              </a:rPr>
              <a:t>December 1</a:t>
            </a:r>
            <a:r>
              <a:rPr lang="en-US" dirty="0"/>
              <a:t>: </a:t>
            </a:r>
            <a:r>
              <a:rPr lang="en-US" dirty="0" err="1"/>
              <a:t>Bokun</a:t>
            </a:r>
            <a:r>
              <a:rPr lang="en-US" dirty="0"/>
              <a:t>, Ayesha, </a:t>
            </a:r>
            <a:r>
              <a:rPr lang="en-US" dirty="0" err="1"/>
              <a:t>Dawei</a:t>
            </a:r>
            <a:r>
              <a:rPr lang="en-US" dirty="0"/>
              <a:t>, </a:t>
            </a:r>
            <a:r>
              <a:rPr lang="en-US" dirty="0" err="1"/>
              <a:t>Lipai</a:t>
            </a:r>
            <a:endParaRPr lang="en-US" dirty="0"/>
          </a:p>
        </p:txBody>
      </p:sp>
    </p:spTree>
    <p:extLst>
      <p:ext uri="{BB962C8B-B14F-4D97-AF65-F5344CB8AC3E}">
        <p14:creationId xmlns:p14="http://schemas.microsoft.com/office/powerpoint/2010/main" val="31564645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rgbClr val="C00000"/>
                </a:solidFill>
              </a:rPr>
              <a:t>Sliding Window Model and Sampling</a:t>
            </a:r>
            <a:endParaRPr lang="en-US" dirty="0"/>
          </a:p>
        </p:txBody>
      </p:sp>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a:xfrm>
            <a:off x="838200" y="1825624"/>
            <a:ext cx="10515600" cy="4514215"/>
          </a:xfrm>
        </p:spPr>
        <p:txBody>
          <a:bodyPr>
            <a:normAutofit/>
          </a:bodyPr>
          <a:lstStyle/>
          <a:p>
            <a:endParaRPr lang="en-US" dirty="0"/>
          </a:p>
        </p:txBody>
      </p:sp>
      <p:sp>
        <p:nvSpPr>
          <p:cNvPr id="4" name="Oval 3">
            <a:extLst>
              <a:ext uri="{FF2B5EF4-FFF2-40B4-BE49-F238E27FC236}">
                <a16:creationId xmlns:a16="http://schemas.microsoft.com/office/drawing/2014/main" id="{ED4718C7-7F17-D623-ADE0-23F7609534F0}"/>
              </a:ext>
            </a:extLst>
          </p:cNvPr>
          <p:cNvSpPr/>
          <p:nvPr/>
        </p:nvSpPr>
        <p:spPr>
          <a:xfrm>
            <a:off x="7918469" y="5087170"/>
            <a:ext cx="159390" cy="156970"/>
          </a:xfrm>
          <a:prstGeom prst="ellipse">
            <a:avLst/>
          </a:prstGeom>
          <a:solidFill>
            <a:schemeClr val="accent4">
              <a:lumMod val="40000"/>
              <a:lumOff val="60000"/>
            </a:schemeClr>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88F861F7-8C00-0CEE-01F7-6FB7F9233550}"/>
              </a:ext>
            </a:extLst>
          </p:cNvPr>
          <p:cNvSpPr/>
          <p:nvPr/>
        </p:nvSpPr>
        <p:spPr>
          <a:xfrm>
            <a:off x="3731799" y="5120691"/>
            <a:ext cx="159390" cy="156970"/>
          </a:xfrm>
          <a:prstGeom prst="ellipse">
            <a:avLst/>
          </a:prstGeom>
          <a:solidFill>
            <a:schemeClr val="accent4">
              <a:lumMod val="40000"/>
              <a:lumOff val="60000"/>
            </a:schemeClr>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69A8CCDB-E355-752D-EB67-065940A2492E}"/>
              </a:ext>
            </a:extLst>
          </p:cNvPr>
          <p:cNvSpPr/>
          <p:nvPr/>
        </p:nvSpPr>
        <p:spPr>
          <a:xfrm>
            <a:off x="8553976" y="4786940"/>
            <a:ext cx="159390" cy="156970"/>
          </a:xfrm>
          <a:prstGeom prst="ellipse">
            <a:avLst/>
          </a:prstGeom>
          <a:solidFill>
            <a:schemeClr val="accent4">
              <a:lumMod val="40000"/>
              <a:lumOff val="60000"/>
            </a:schemeClr>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576440E6-41F4-EA3D-9FE0-25C26AB239A7}"/>
              </a:ext>
            </a:extLst>
          </p:cNvPr>
          <p:cNvSpPr/>
          <p:nvPr/>
        </p:nvSpPr>
        <p:spPr>
          <a:xfrm>
            <a:off x="8042405" y="4708455"/>
            <a:ext cx="159390" cy="156970"/>
          </a:xfrm>
          <a:prstGeom prst="ellipse">
            <a:avLst/>
          </a:prstGeom>
          <a:solidFill>
            <a:schemeClr val="accent4">
              <a:lumMod val="40000"/>
              <a:lumOff val="60000"/>
            </a:schemeClr>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F0616BBF-F185-0144-19A2-2A6D8E960E0B}"/>
              </a:ext>
            </a:extLst>
          </p:cNvPr>
          <p:cNvSpPr/>
          <p:nvPr/>
        </p:nvSpPr>
        <p:spPr>
          <a:xfrm>
            <a:off x="8253075" y="5348994"/>
            <a:ext cx="159390" cy="156970"/>
          </a:xfrm>
          <a:prstGeom prst="ellipse">
            <a:avLst/>
          </a:prstGeom>
          <a:solidFill>
            <a:schemeClr val="accent4">
              <a:lumMod val="40000"/>
              <a:lumOff val="60000"/>
            </a:schemeClr>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6C532011-D839-7BDC-41A1-5EF734879196}"/>
              </a:ext>
            </a:extLst>
          </p:cNvPr>
          <p:cNvSpPr/>
          <p:nvPr/>
        </p:nvSpPr>
        <p:spPr>
          <a:xfrm>
            <a:off x="3969492" y="5465780"/>
            <a:ext cx="159390" cy="156970"/>
          </a:xfrm>
          <a:prstGeom prst="ellipse">
            <a:avLst/>
          </a:prstGeom>
          <a:solidFill>
            <a:schemeClr val="accent4">
              <a:lumMod val="40000"/>
              <a:lumOff val="60000"/>
            </a:schemeClr>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04C9984C-4352-33F1-CDBA-0B331725CA50}"/>
              </a:ext>
            </a:extLst>
          </p:cNvPr>
          <p:cNvSpPr/>
          <p:nvPr/>
        </p:nvSpPr>
        <p:spPr>
          <a:xfrm>
            <a:off x="4403925" y="4860855"/>
            <a:ext cx="159390" cy="156970"/>
          </a:xfrm>
          <a:prstGeom prst="ellipse">
            <a:avLst/>
          </a:prstGeom>
          <a:solidFill>
            <a:schemeClr val="accent4">
              <a:lumMod val="40000"/>
              <a:lumOff val="60000"/>
            </a:schemeClr>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9C63D74E-F81E-B58A-9537-F269FC89A63C}"/>
              </a:ext>
            </a:extLst>
          </p:cNvPr>
          <p:cNvSpPr/>
          <p:nvPr/>
        </p:nvSpPr>
        <p:spPr>
          <a:xfrm>
            <a:off x="8655502" y="5310903"/>
            <a:ext cx="159390" cy="156970"/>
          </a:xfrm>
          <a:prstGeom prst="ellipse">
            <a:avLst/>
          </a:prstGeom>
          <a:solidFill>
            <a:schemeClr val="accent4">
              <a:lumMod val="40000"/>
              <a:lumOff val="60000"/>
            </a:schemeClr>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3F587E42-40CE-CEA2-B8AE-4078A1472269}"/>
              </a:ext>
            </a:extLst>
          </p:cNvPr>
          <p:cNvSpPr/>
          <p:nvPr/>
        </p:nvSpPr>
        <p:spPr>
          <a:xfrm>
            <a:off x="4116294" y="5087170"/>
            <a:ext cx="159390" cy="156970"/>
          </a:xfrm>
          <a:prstGeom prst="ellipse">
            <a:avLst/>
          </a:prstGeom>
          <a:solidFill>
            <a:schemeClr val="accent4">
              <a:lumMod val="40000"/>
              <a:lumOff val="60000"/>
            </a:schemeClr>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3B95716A-E2AF-1EBD-ED68-85F0CAC32D20}"/>
              </a:ext>
            </a:extLst>
          </p:cNvPr>
          <p:cNvSpPr/>
          <p:nvPr/>
        </p:nvSpPr>
        <p:spPr>
          <a:xfrm>
            <a:off x="4353632" y="5358344"/>
            <a:ext cx="159390" cy="156970"/>
          </a:xfrm>
          <a:prstGeom prst="ellipse">
            <a:avLst/>
          </a:prstGeom>
          <a:solidFill>
            <a:schemeClr val="accent4">
              <a:lumMod val="40000"/>
              <a:lumOff val="60000"/>
            </a:schemeClr>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2BC47A6C-DC11-F479-B3FD-21278673B1E2}"/>
              </a:ext>
            </a:extLst>
          </p:cNvPr>
          <p:cNvSpPr/>
          <p:nvPr/>
        </p:nvSpPr>
        <p:spPr>
          <a:xfrm>
            <a:off x="3891189" y="4786940"/>
            <a:ext cx="159390" cy="156970"/>
          </a:xfrm>
          <a:prstGeom prst="ellipse">
            <a:avLst/>
          </a:prstGeom>
          <a:solidFill>
            <a:schemeClr val="accent4">
              <a:lumMod val="40000"/>
              <a:lumOff val="60000"/>
            </a:schemeClr>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9EE3995F-69BC-82B7-EB00-787C2945E13D}"/>
              </a:ext>
            </a:extLst>
          </p:cNvPr>
          <p:cNvSpPr/>
          <p:nvPr/>
        </p:nvSpPr>
        <p:spPr>
          <a:xfrm>
            <a:off x="8298443" y="5008685"/>
            <a:ext cx="159390" cy="156970"/>
          </a:xfrm>
          <a:prstGeom prst="ellipse">
            <a:avLst/>
          </a:prstGeom>
          <a:solidFill>
            <a:schemeClr val="accent4">
              <a:lumMod val="40000"/>
              <a:lumOff val="60000"/>
            </a:schemeClr>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5B2B4A10-4B8D-0393-4FB4-E1320696CC9C}"/>
              </a:ext>
            </a:extLst>
          </p:cNvPr>
          <p:cNvSpPr/>
          <p:nvPr/>
        </p:nvSpPr>
        <p:spPr>
          <a:xfrm>
            <a:off x="5629805" y="3777667"/>
            <a:ext cx="159390" cy="156970"/>
          </a:xfrm>
          <a:prstGeom prst="ellipse">
            <a:avLst/>
          </a:prstGeom>
          <a:solidFill>
            <a:schemeClr val="accent4">
              <a:lumMod val="40000"/>
              <a:lumOff val="60000"/>
            </a:schemeClr>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B26AB123-D107-B543-1FA4-6D30691FBC8A}"/>
              </a:ext>
            </a:extLst>
          </p:cNvPr>
          <p:cNvSpPr/>
          <p:nvPr/>
        </p:nvSpPr>
        <p:spPr>
          <a:xfrm>
            <a:off x="6560225" y="3776869"/>
            <a:ext cx="159390" cy="156970"/>
          </a:xfrm>
          <a:prstGeom prst="ellipse">
            <a:avLst/>
          </a:prstGeom>
          <a:solidFill>
            <a:schemeClr val="accent4">
              <a:lumMod val="40000"/>
              <a:lumOff val="60000"/>
            </a:schemeClr>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33884B21-6A77-BD4C-6B9E-F8CB87B0E654}"/>
              </a:ext>
            </a:extLst>
          </p:cNvPr>
          <p:cNvSpPr/>
          <p:nvPr/>
        </p:nvSpPr>
        <p:spPr>
          <a:xfrm>
            <a:off x="6301931" y="3517831"/>
            <a:ext cx="159390" cy="156970"/>
          </a:xfrm>
          <a:prstGeom prst="ellipse">
            <a:avLst/>
          </a:prstGeom>
          <a:solidFill>
            <a:schemeClr val="accent4">
              <a:lumMod val="40000"/>
              <a:lumOff val="60000"/>
            </a:schemeClr>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639009AE-16DE-63E7-3D01-DCBAB714EF30}"/>
              </a:ext>
            </a:extLst>
          </p:cNvPr>
          <p:cNvSpPr/>
          <p:nvPr/>
        </p:nvSpPr>
        <p:spPr>
          <a:xfrm>
            <a:off x="6014300" y="3744146"/>
            <a:ext cx="159390" cy="156970"/>
          </a:xfrm>
          <a:prstGeom prst="ellipse">
            <a:avLst/>
          </a:prstGeom>
          <a:solidFill>
            <a:schemeClr val="accent4">
              <a:lumMod val="40000"/>
              <a:lumOff val="60000"/>
            </a:schemeClr>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A6062BA6-C43E-A73E-2C7C-BFB094E00624}"/>
              </a:ext>
            </a:extLst>
          </p:cNvPr>
          <p:cNvSpPr/>
          <p:nvPr/>
        </p:nvSpPr>
        <p:spPr>
          <a:xfrm>
            <a:off x="6251638" y="4015320"/>
            <a:ext cx="159390" cy="156970"/>
          </a:xfrm>
          <a:prstGeom prst="ellipse">
            <a:avLst/>
          </a:prstGeom>
          <a:solidFill>
            <a:schemeClr val="accent4">
              <a:lumMod val="40000"/>
              <a:lumOff val="60000"/>
            </a:schemeClr>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858C32A2-188A-73C9-531F-0B9C61F458E4}"/>
              </a:ext>
            </a:extLst>
          </p:cNvPr>
          <p:cNvSpPr/>
          <p:nvPr/>
        </p:nvSpPr>
        <p:spPr>
          <a:xfrm>
            <a:off x="5789195" y="3443916"/>
            <a:ext cx="159390" cy="156970"/>
          </a:xfrm>
          <a:prstGeom prst="ellipse">
            <a:avLst/>
          </a:prstGeom>
          <a:solidFill>
            <a:schemeClr val="accent4">
              <a:lumMod val="40000"/>
              <a:lumOff val="60000"/>
            </a:schemeClr>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2E479978-9015-DB2B-26EB-F7489C229A5B}"/>
              </a:ext>
            </a:extLst>
          </p:cNvPr>
          <p:cNvSpPr/>
          <p:nvPr/>
        </p:nvSpPr>
        <p:spPr>
          <a:xfrm>
            <a:off x="6107905" y="3217706"/>
            <a:ext cx="159390" cy="156970"/>
          </a:xfrm>
          <a:prstGeom prst="ellipse">
            <a:avLst/>
          </a:prstGeom>
          <a:solidFill>
            <a:schemeClr val="accent4">
              <a:lumMod val="40000"/>
              <a:lumOff val="60000"/>
            </a:schemeClr>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C23FEDB7-2B8E-01E2-C1DE-7FCD97BD24DF}"/>
              </a:ext>
            </a:extLst>
          </p:cNvPr>
          <p:cNvSpPr/>
          <p:nvPr/>
        </p:nvSpPr>
        <p:spPr>
          <a:xfrm>
            <a:off x="6148284" y="5986333"/>
            <a:ext cx="159390" cy="156970"/>
          </a:xfrm>
          <a:prstGeom prst="ellipse">
            <a:avLst/>
          </a:prstGeom>
          <a:solidFill>
            <a:schemeClr val="accent4">
              <a:lumMod val="40000"/>
              <a:lumOff val="60000"/>
            </a:schemeClr>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6AEA32E7-0F8E-2E04-C9A5-ECEF4A9BDC38}"/>
              </a:ext>
            </a:extLst>
          </p:cNvPr>
          <p:cNvSpPr/>
          <p:nvPr/>
        </p:nvSpPr>
        <p:spPr>
          <a:xfrm>
            <a:off x="6357788" y="5320062"/>
            <a:ext cx="159390" cy="156970"/>
          </a:xfrm>
          <a:prstGeom prst="ellipse">
            <a:avLst/>
          </a:prstGeom>
          <a:solidFill>
            <a:schemeClr val="accent4">
              <a:lumMod val="40000"/>
              <a:lumOff val="60000"/>
            </a:schemeClr>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40BA846F-9365-D21E-8E7E-2BCA874D07CB}"/>
              </a:ext>
            </a:extLst>
          </p:cNvPr>
          <p:cNvSpPr/>
          <p:nvPr/>
        </p:nvSpPr>
        <p:spPr>
          <a:xfrm>
            <a:off x="6014300" y="5632828"/>
            <a:ext cx="159390" cy="156970"/>
          </a:xfrm>
          <a:prstGeom prst="ellipse">
            <a:avLst/>
          </a:prstGeom>
          <a:solidFill>
            <a:schemeClr val="accent4">
              <a:lumMod val="40000"/>
              <a:lumOff val="60000"/>
            </a:schemeClr>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7C4EE679-9298-BBE4-0F26-7EF6AD6898AB}"/>
              </a:ext>
            </a:extLst>
          </p:cNvPr>
          <p:cNvSpPr/>
          <p:nvPr/>
        </p:nvSpPr>
        <p:spPr>
          <a:xfrm>
            <a:off x="6411028" y="5700472"/>
            <a:ext cx="159390" cy="156970"/>
          </a:xfrm>
          <a:prstGeom prst="ellipse">
            <a:avLst/>
          </a:prstGeom>
          <a:solidFill>
            <a:schemeClr val="accent4">
              <a:lumMod val="40000"/>
              <a:lumOff val="60000"/>
            </a:schemeClr>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756359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500"/>
                                  </p:stCondLst>
                                  <p:childTnLst>
                                    <p:set>
                                      <p:cBhvr>
                                        <p:cTn id="6" dur="1" fill="hold">
                                          <p:stCondLst>
                                            <p:cond delay="0"/>
                                          </p:stCondLst>
                                        </p:cTn>
                                        <p:tgtEl>
                                          <p:spTgt spid="26"/>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grpId="0" nodeType="afterEffect">
                                  <p:stCondLst>
                                    <p:cond delay="500"/>
                                  </p:stCondLst>
                                  <p:childTnLst>
                                    <p:set>
                                      <p:cBhvr>
                                        <p:cTn id="9" dur="1" fill="hold">
                                          <p:stCondLst>
                                            <p:cond delay="0"/>
                                          </p:stCondLst>
                                        </p:cTn>
                                        <p:tgtEl>
                                          <p:spTgt spid="24"/>
                                        </p:tgtEl>
                                        <p:attrNameLst>
                                          <p:attrName>style.visibility</p:attrName>
                                        </p:attrNameLst>
                                      </p:cBhvr>
                                      <p:to>
                                        <p:strVal val="visible"/>
                                      </p:to>
                                    </p:set>
                                  </p:childTnLst>
                                </p:cTn>
                              </p:par>
                            </p:childTnLst>
                          </p:cTn>
                        </p:par>
                        <p:par>
                          <p:cTn id="10" fill="hold">
                            <p:stCondLst>
                              <p:cond delay="1000"/>
                            </p:stCondLst>
                            <p:childTnLst>
                              <p:par>
                                <p:cTn id="11" presetID="1" presetClass="entr" presetSubtype="0" fill="hold" grpId="0" nodeType="afterEffect">
                                  <p:stCondLst>
                                    <p:cond delay="500"/>
                                  </p:stCondLst>
                                  <p:childTnLst>
                                    <p:set>
                                      <p:cBhvr>
                                        <p:cTn id="12" dur="1" fill="hold">
                                          <p:stCondLst>
                                            <p:cond delay="0"/>
                                          </p:stCondLst>
                                        </p:cTn>
                                        <p:tgtEl>
                                          <p:spTgt spid="23"/>
                                        </p:tgtEl>
                                        <p:attrNameLst>
                                          <p:attrName>style.visibility</p:attrName>
                                        </p:attrNameLst>
                                      </p:cBhvr>
                                      <p:to>
                                        <p:strVal val="visible"/>
                                      </p:to>
                                    </p:set>
                                  </p:childTnLst>
                                </p:cTn>
                              </p:par>
                            </p:childTnLst>
                          </p:cTn>
                        </p:par>
                        <p:par>
                          <p:cTn id="13" fill="hold">
                            <p:stCondLst>
                              <p:cond delay="1500"/>
                            </p:stCondLst>
                            <p:childTnLst>
                              <p:par>
                                <p:cTn id="14" presetID="1" presetClass="entr" presetSubtype="0" fill="hold" grpId="0" nodeType="afterEffect">
                                  <p:stCondLst>
                                    <p:cond delay="500"/>
                                  </p:stCondLst>
                                  <p:childTnLst>
                                    <p:set>
                                      <p:cBhvr>
                                        <p:cTn id="15" dur="1" fill="hold">
                                          <p:stCondLst>
                                            <p:cond delay="0"/>
                                          </p:stCondLst>
                                        </p:cTn>
                                        <p:tgtEl>
                                          <p:spTgt spid="25"/>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4"/>
                                        </p:tgtEl>
                                        <p:attrNameLst>
                                          <p:attrName>style.visibility</p:attrName>
                                        </p:attrNameLst>
                                      </p:cBhvr>
                                      <p:to>
                                        <p:strVal val="visible"/>
                                      </p:to>
                                    </p:set>
                                  </p:childTnLst>
                                </p:cTn>
                              </p:par>
                            </p:childTnLst>
                          </p:cTn>
                        </p:par>
                        <p:par>
                          <p:cTn id="20" fill="hold">
                            <p:stCondLst>
                              <p:cond delay="0"/>
                            </p:stCondLst>
                            <p:childTnLst>
                              <p:par>
                                <p:cTn id="21" presetID="1" presetClass="entr" presetSubtype="0" fill="hold" grpId="0" nodeType="afterEffect">
                                  <p:stCondLst>
                                    <p:cond delay="500"/>
                                  </p:stCondLst>
                                  <p:childTnLst>
                                    <p:set>
                                      <p:cBhvr>
                                        <p:cTn id="22" dur="1" fill="hold">
                                          <p:stCondLst>
                                            <p:cond delay="0"/>
                                          </p:stCondLst>
                                        </p:cTn>
                                        <p:tgtEl>
                                          <p:spTgt spid="6"/>
                                        </p:tgtEl>
                                        <p:attrNameLst>
                                          <p:attrName>style.visibility</p:attrName>
                                        </p:attrNameLst>
                                      </p:cBhvr>
                                      <p:to>
                                        <p:strVal val="visible"/>
                                      </p:to>
                                    </p:set>
                                  </p:childTnLst>
                                </p:cTn>
                              </p:par>
                            </p:childTnLst>
                          </p:cTn>
                        </p:par>
                        <p:par>
                          <p:cTn id="23" fill="hold">
                            <p:stCondLst>
                              <p:cond delay="500"/>
                            </p:stCondLst>
                            <p:childTnLst>
                              <p:par>
                                <p:cTn id="24" presetID="1" presetClass="entr" presetSubtype="0" fill="hold" grpId="0" nodeType="afterEffect">
                                  <p:stCondLst>
                                    <p:cond delay="500"/>
                                  </p:stCondLst>
                                  <p:childTnLst>
                                    <p:set>
                                      <p:cBhvr>
                                        <p:cTn id="25" dur="1" fill="hold">
                                          <p:stCondLst>
                                            <p:cond delay="0"/>
                                          </p:stCondLst>
                                        </p:cTn>
                                        <p:tgtEl>
                                          <p:spTgt spid="7"/>
                                        </p:tgtEl>
                                        <p:attrNameLst>
                                          <p:attrName>style.visibility</p:attrName>
                                        </p:attrNameLst>
                                      </p:cBhvr>
                                      <p:to>
                                        <p:strVal val="visible"/>
                                      </p:to>
                                    </p:set>
                                  </p:childTnLst>
                                </p:cTn>
                              </p:par>
                            </p:childTnLst>
                          </p:cTn>
                        </p:par>
                        <p:par>
                          <p:cTn id="26" fill="hold">
                            <p:stCondLst>
                              <p:cond delay="1000"/>
                            </p:stCondLst>
                            <p:childTnLst>
                              <p:par>
                                <p:cTn id="27" presetID="1" presetClass="entr" presetSubtype="0" fill="hold" grpId="0" nodeType="afterEffect">
                                  <p:stCondLst>
                                    <p:cond delay="500"/>
                                  </p:stCondLst>
                                  <p:childTnLst>
                                    <p:set>
                                      <p:cBhvr>
                                        <p:cTn id="28" dur="1" fill="hold">
                                          <p:stCondLst>
                                            <p:cond delay="0"/>
                                          </p:stCondLst>
                                        </p:cTn>
                                        <p:tgtEl>
                                          <p:spTgt spid="8"/>
                                        </p:tgtEl>
                                        <p:attrNameLst>
                                          <p:attrName>style.visibility</p:attrName>
                                        </p:attrNameLst>
                                      </p:cBhvr>
                                      <p:to>
                                        <p:strVal val="visible"/>
                                      </p:to>
                                    </p:set>
                                  </p:childTnLst>
                                </p:cTn>
                              </p:par>
                            </p:childTnLst>
                          </p:cTn>
                        </p:par>
                        <p:par>
                          <p:cTn id="29" fill="hold">
                            <p:stCondLst>
                              <p:cond delay="1500"/>
                            </p:stCondLst>
                            <p:childTnLst>
                              <p:par>
                                <p:cTn id="30" presetID="1" presetClass="entr" presetSubtype="0" fill="hold" grpId="0" nodeType="afterEffect">
                                  <p:stCondLst>
                                    <p:cond delay="500"/>
                                  </p:stCondLst>
                                  <p:childTnLst>
                                    <p:set>
                                      <p:cBhvr>
                                        <p:cTn id="31" dur="1" fill="hold">
                                          <p:stCondLst>
                                            <p:cond delay="0"/>
                                          </p:stCondLst>
                                        </p:cTn>
                                        <p:tgtEl>
                                          <p:spTgt spid="17"/>
                                        </p:tgtEl>
                                        <p:attrNameLst>
                                          <p:attrName>style.visibility</p:attrName>
                                        </p:attrNameLst>
                                      </p:cBhvr>
                                      <p:to>
                                        <p:strVal val="visible"/>
                                      </p:to>
                                    </p:set>
                                  </p:childTnLst>
                                </p:cTn>
                              </p:par>
                            </p:childTnLst>
                          </p:cTn>
                        </p:par>
                        <p:par>
                          <p:cTn id="32" fill="hold">
                            <p:stCondLst>
                              <p:cond delay="2000"/>
                            </p:stCondLst>
                            <p:childTnLst>
                              <p:par>
                                <p:cTn id="33" presetID="1" presetClass="entr" presetSubtype="0" fill="hold" grpId="0" nodeType="afterEffect">
                                  <p:stCondLst>
                                    <p:cond delay="500"/>
                                  </p:stCondLst>
                                  <p:childTnLst>
                                    <p:set>
                                      <p:cBhvr>
                                        <p:cTn id="34" dur="1" fill="hold">
                                          <p:stCondLst>
                                            <p:cond delay="0"/>
                                          </p:stCondLst>
                                        </p:cTn>
                                        <p:tgtEl>
                                          <p:spTgt spid="4"/>
                                        </p:tgtEl>
                                        <p:attrNameLst>
                                          <p:attrName>style.visibility</p:attrName>
                                        </p:attrNameLst>
                                      </p:cBhvr>
                                      <p:to>
                                        <p:strVal val="visible"/>
                                      </p:to>
                                    </p:set>
                                  </p:childTnLst>
                                </p:cTn>
                              </p:par>
                            </p:childTnLst>
                          </p:cTn>
                        </p:par>
                        <p:par>
                          <p:cTn id="35" fill="hold">
                            <p:stCondLst>
                              <p:cond delay="2500"/>
                            </p:stCondLst>
                            <p:childTnLst>
                              <p:par>
                                <p:cTn id="36" presetID="1" presetClass="entr" presetSubtype="0" fill="hold" grpId="0" nodeType="afterEffect">
                                  <p:stCondLst>
                                    <p:cond delay="500"/>
                                  </p:stCondLst>
                                  <p:childTnLst>
                                    <p:set>
                                      <p:cBhvr>
                                        <p:cTn id="37" dur="1" fill="hold">
                                          <p:stCondLst>
                                            <p:cond delay="0"/>
                                          </p:stCondLst>
                                        </p:cTn>
                                        <p:tgtEl>
                                          <p:spTgt spid="9"/>
                                        </p:tgtEl>
                                        <p:attrNameLst>
                                          <p:attrName>style.visibility</p:attrName>
                                        </p:attrNameLst>
                                      </p:cBhvr>
                                      <p:to>
                                        <p:strVal val="visible"/>
                                      </p:to>
                                    </p:set>
                                  </p:childTnLst>
                                </p:cTn>
                              </p:par>
                            </p:childTnLst>
                          </p:cTn>
                        </p:par>
                        <p:par>
                          <p:cTn id="38" fill="hold">
                            <p:stCondLst>
                              <p:cond delay="3000"/>
                            </p:stCondLst>
                            <p:childTnLst>
                              <p:par>
                                <p:cTn id="39" presetID="1" presetClass="entr" presetSubtype="0" fill="hold" grpId="0" nodeType="afterEffect">
                                  <p:stCondLst>
                                    <p:cond delay="500"/>
                                  </p:stCondLst>
                                  <p:childTnLst>
                                    <p:set>
                                      <p:cBhvr>
                                        <p:cTn id="40" dur="1" fill="hold">
                                          <p:stCondLst>
                                            <p:cond delay="0"/>
                                          </p:stCondLst>
                                        </p:cTn>
                                        <p:tgtEl>
                                          <p:spTgt spid="13"/>
                                        </p:tgtEl>
                                        <p:attrNameLst>
                                          <p:attrName>style.visibility</p:attrName>
                                        </p:attrNameLst>
                                      </p:cBhvr>
                                      <p:to>
                                        <p:strVal val="visible"/>
                                      </p:to>
                                    </p:set>
                                  </p:childTnLst>
                                </p:cTn>
                              </p:par>
                            </p:childTnLst>
                          </p:cTn>
                        </p:par>
                        <p:par>
                          <p:cTn id="41" fill="hold">
                            <p:stCondLst>
                              <p:cond delay="3500"/>
                            </p:stCondLst>
                            <p:childTnLst>
                              <p:par>
                                <p:cTn id="42" presetID="1" presetClass="entr" presetSubtype="0" fill="hold" grpId="0" nodeType="afterEffect">
                                  <p:stCondLst>
                                    <p:cond delay="500"/>
                                  </p:stCondLst>
                                  <p:childTnLst>
                                    <p:set>
                                      <p:cBhvr>
                                        <p:cTn id="43" dur="1" fill="hold">
                                          <p:stCondLst>
                                            <p:cond delay="0"/>
                                          </p:stCondLst>
                                        </p:cTn>
                                        <p:tgtEl>
                                          <p:spTgt spid="20"/>
                                        </p:tgtEl>
                                        <p:attrNameLst>
                                          <p:attrName>style.visibility</p:attrName>
                                        </p:attrNameLst>
                                      </p:cBhvr>
                                      <p:to>
                                        <p:strVal val="visible"/>
                                      </p:to>
                                    </p:set>
                                  </p:childTnLst>
                                </p:cTn>
                              </p:par>
                            </p:childTnLst>
                          </p:cTn>
                        </p:par>
                        <p:par>
                          <p:cTn id="44" fill="hold">
                            <p:stCondLst>
                              <p:cond delay="4000"/>
                            </p:stCondLst>
                            <p:childTnLst>
                              <p:par>
                                <p:cTn id="45" presetID="1" presetClass="entr" presetSubtype="0" fill="hold" grpId="0" nodeType="afterEffect">
                                  <p:stCondLst>
                                    <p:cond delay="500"/>
                                  </p:stCondLst>
                                  <p:childTnLst>
                                    <p:set>
                                      <p:cBhvr>
                                        <p:cTn id="46" dur="1" fill="hold">
                                          <p:stCondLst>
                                            <p:cond delay="0"/>
                                          </p:stCondLst>
                                        </p:cTn>
                                        <p:tgtEl>
                                          <p:spTgt spid="21"/>
                                        </p:tgtEl>
                                        <p:attrNameLst>
                                          <p:attrName>style.visibility</p:attrName>
                                        </p:attrNameLst>
                                      </p:cBhvr>
                                      <p:to>
                                        <p:strVal val="visible"/>
                                      </p:to>
                                    </p:set>
                                  </p:childTnLst>
                                </p:cTn>
                              </p:par>
                            </p:childTnLst>
                          </p:cTn>
                        </p:par>
                        <p:par>
                          <p:cTn id="47" fill="hold">
                            <p:stCondLst>
                              <p:cond delay="4500"/>
                            </p:stCondLst>
                            <p:childTnLst>
                              <p:par>
                                <p:cTn id="48" presetID="1" presetClass="entr" presetSubtype="0" fill="hold" grpId="0" nodeType="afterEffect">
                                  <p:stCondLst>
                                    <p:cond delay="500"/>
                                  </p:stCondLst>
                                  <p:childTnLst>
                                    <p:set>
                                      <p:cBhvr>
                                        <p:cTn id="49" dur="1" fill="hold">
                                          <p:stCondLst>
                                            <p:cond delay="0"/>
                                          </p:stCondLst>
                                        </p:cTn>
                                        <p:tgtEl>
                                          <p:spTgt spid="11"/>
                                        </p:tgtEl>
                                        <p:attrNameLst>
                                          <p:attrName>style.visibility</p:attrName>
                                        </p:attrNameLst>
                                      </p:cBhvr>
                                      <p:to>
                                        <p:strVal val="visible"/>
                                      </p:to>
                                    </p:set>
                                  </p:childTnLst>
                                </p:cTn>
                              </p:par>
                            </p:childTnLst>
                          </p:cTn>
                        </p:par>
                        <p:par>
                          <p:cTn id="50" fill="hold">
                            <p:stCondLst>
                              <p:cond delay="5000"/>
                            </p:stCondLst>
                            <p:childTnLst>
                              <p:par>
                                <p:cTn id="51" presetID="1" presetClass="entr" presetSubtype="0" fill="hold" grpId="0" nodeType="afterEffect">
                                  <p:stCondLst>
                                    <p:cond delay="500"/>
                                  </p:stCondLst>
                                  <p:childTnLst>
                                    <p:set>
                                      <p:cBhvr>
                                        <p:cTn id="52" dur="1" fill="hold">
                                          <p:stCondLst>
                                            <p:cond delay="0"/>
                                          </p:stCondLst>
                                        </p:cTn>
                                        <p:tgtEl>
                                          <p:spTgt spid="5"/>
                                        </p:tgtEl>
                                        <p:attrNameLst>
                                          <p:attrName>style.visibility</p:attrName>
                                        </p:attrNameLst>
                                      </p:cBhvr>
                                      <p:to>
                                        <p:strVal val="visible"/>
                                      </p:to>
                                    </p:set>
                                  </p:childTnLst>
                                </p:cTn>
                              </p:par>
                            </p:childTnLst>
                          </p:cTn>
                        </p:par>
                        <p:par>
                          <p:cTn id="53" fill="hold">
                            <p:stCondLst>
                              <p:cond delay="5500"/>
                            </p:stCondLst>
                            <p:childTnLst>
                              <p:par>
                                <p:cTn id="54" presetID="1" presetClass="entr" presetSubtype="0" fill="hold" grpId="0" nodeType="afterEffect">
                                  <p:stCondLst>
                                    <p:cond delay="500"/>
                                  </p:stCondLst>
                                  <p:childTnLst>
                                    <p:set>
                                      <p:cBhvr>
                                        <p:cTn id="55" dur="1" fill="hold">
                                          <p:stCondLst>
                                            <p:cond delay="0"/>
                                          </p:stCondLst>
                                        </p:cTn>
                                        <p:tgtEl>
                                          <p:spTgt spid="19"/>
                                        </p:tgtEl>
                                        <p:attrNameLst>
                                          <p:attrName>style.visibility</p:attrName>
                                        </p:attrNameLst>
                                      </p:cBhvr>
                                      <p:to>
                                        <p:strVal val="visible"/>
                                      </p:to>
                                    </p:set>
                                  </p:childTnLst>
                                </p:cTn>
                              </p:par>
                            </p:childTnLst>
                          </p:cTn>
                        </p:par>
                        <p:par>
                          <p:cTn id="56" fill="hold">
                            <p:stCondLst>
                              <p:cond delay="6000"/>
                            </p:stCondLst>
                            <p:childTnLst>
                              <p:par>
                                <p:cTn id="57" presetID="1" presetClass="entr" presetSubtype="0" fill="hold" grpId="0" nodeType="afterEffect">
                                  <p:stCondLst>
                                    <p:cond delay="500"/>
                                  </p:stCondLst>
                                  <p:childTnLst>
                                    <p:set>
                                      <p:cBhvr>
                                        <p:cTn id="58" dur="1" fill="hold">
                                          <p:stCondLst>
                                            <p:cond delay="0"/>
                                          </p:stCondLst>
                                        </p:cTn>
                                        <p:tgtEl>
                                          <p:spTgt spid="12"/>
                                        </p:tgtEl>
                                        <p:attrNameLst>
                                          <p:attrName>style.visibility</p:attrName>
                                        </p:attrNameLst>
                                      </p:cBhvr>
                                      <p:to>
                                        <p:strVal val="visible"/>
                                      </p:to>
                                    </p:set>
                                  </p:childTnLst>
                                </p:cTn>
                              </p:par>
                            </p:childTnLst>
                          </p:cTn>
                        </p:par>
                        <p:par>
                          <p:cTn id="59" fill="hold">
                            <p:stCondLst>
                              <p:cond delay="6500"/>
                            </p:stCondLst>
                            <p:childTnLst>
                              <p:par>
                                <p:cTn id="60" presetID="1" presetClass="entr" presetSubtype="0" fill="hold" grpId="0" nodeType="afterEffect">
                                  <p:stCondLst>
                                    <p:cond delay="500"/>
                                  </p:stCondLst>
                                  <p:childTnLst>
                                    <p:set>
                                      <p:cBhvr>
                                        <p:cTn id="61" dur="1" fill="hold">
                                          <p:stCondLst>
                                            <p:cond delay="0"/>
                                          </p:stCondLst>
                                        </p:cTn>
                                        <p:tgtEl>
                                          <p:spTgt spid="22"/>
                                        </p:tgtEl>
                                        <p:attrNameLst>
                                          <p:attrName>style.visibility</p:attrName>
                                        </p:attrNameLst>
                                      </p:cBhvr>
                                      <p:to>
                                        <p:strVal val="visible"/>
                                      </p:to>
                                    </p:set>
                                  </p:childTnLst>
                                </p:cTn>
                              </p:par>
                            </p:childTnLst>
                          </p:cTn>
                        </p:par>
                        <p:par>
                          <p:cTn id="62" fill="hold">
                            <p:stCondLst>
                              <p:cond delay="7000"/>
                            </p:stCondLst>
                            <p:childTnLst>
                              <p:par>
                                <p:cTn id="63" presetID="1" presetClass="entr" presetSubtype="0" fill="hold" grpId="0" nodeType="afterEffect">
                                  <p:stCondLst>
                                    <p:cond delay="500"/>
                                  </p:stCondLst>
                                  <p:childTnLst>
                                    <p:set>
                                      <p:cBhvr>
                                        <p:cTn id="64" dur="1" fill="hold">
                                          <p:stCondLst>
                                            <p:cond delay="0"/>
                                          </p:stCondLst>
                                        </p:cTn>
                                        <p:tgtEl>
                                          <p:spTgt spid="10"/>
                                        </p:tgtEl>
                                        <p:attrNameLst>
                                          <p:attrName>style.visibility</p:attrName>
                                        </p:attrNameLst>
                                      </p:cBhvr>
                                      <p:to>
                                        <p:strVal val="visible"/>
                                      </p:to>
                                    </p:set>
                                  </p:childTnLst>
                                </p:cTn>
                              </p:par>
                            </p:childTnLst>
                          </p:cTn>
                        </p:par>
                        <p:par>
                          <p:cTn id="65" fill="hold">
                            <p:stCondLst>
                              <p:cond delay="7500"/>
                            </p:stCondLst>
                            <p:childTnLst>
                              <p:par>
                                <p:cTn id="66" presetID="1" presetClass="entr" presetSubtype="0" fill="hold" grpId="0" nodeType="afterEffect">
                                  <p:stCondLst>
                                    <p:cond delay="500"/>
                                  </p:stCondLst>
                                  <p:childTnLst>
                                    <p:set>
                                      <p:cBhvr>
                                        <p:cTn id="67" dur="1" fill="hold">
                                          <p:stCondLst>
                                            <p:cond delay="0"/>
                                          </p:stCondLst>
                                        </p:cTn>
                                        <p:tgtEl>
                                          <p:spTgt spid="15"/>
                                        </p:tgtEl>
                                        <p:attrNameLst>
                                          <p:attrName>style.visibility</p:attrName>
                                        </p:attrNameLst>
                                      </p:cBhvr>
                                      <p:to>
                                        <p:strVal val="visible"/>
                                      </p:to>
                                    </p:set>
                                  </p:childTnLst>
                                </p:cTn>
                              </p:par>
                            </p:childTnLst>
                          </p:cTn>
                        </p:par>
                        <p:par>
                          <p:cTn id="68" fill="hold">
                            <p:stCondLst>
                              <p:cond delay="8000"/>
                            </p:stCondLst>
                            <p:childTnLst>
                              <p:par>
                                <p:cTn id="69" presetID="1" presetClass="entr" presetSubtype="0" fill="hold" grpId="0" nodeType="afterEffect">
                                  <p:stCondLst>
                                    <p:cond delay="500"/>
                                  </p:stCondLst>
                                  <p:childTnLst>
                                    <p:set>
                                      <p:cBhvr>
                                        <p:cTn id="70" dur="1" fill="hold">
                                          <p:stCondLst>
                                            <p:cond delay="0"/>
                                          </p:stCondLst>
                                        </p:cTn>
                                        <p:tgtEl>
                                          <p:spTgt spid="16"/>
                                        </p:tgtEl>
                                        <p:attrNameLst>
                                          <p:attrName>style.visibility</p:attrName>
                                        </p:attrNameLst>
                                      </p:cBhvr>
                                      <p:to>
                                        <p:strVal val="visible"/>
                                      </p:to>
                                    </p:set>
                                  </p:childTnLst>
                                </p:cTn>
                              </p:par>
                            </p:childTnLst>
                          </p:cTn>
                        </p:par>
                        <p:par>
                          <p:cTn id="71" fill="hold">
                            <p:stCondLst>
                              <p:cond delay="8500"/>
                            </p:stCondLst>
                            <p:childTnLst>
                              <p:par>
                                <p:cTn id="72" presetID="1" presetClass="entr" presetSubtype="0" fill="hold" grpId="0" nodeType="afterEffect">
                                  <p:stCondLst>
                                    <p:cond delay="500"/>
                                  </p:stCondLst>
                                  <p:childTnLst>
                                    <p:set>
                                      <p:cBhvr>
                                        <p:cTn id="73"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rgbClr val="C00000"/>
                </a:solidFill>
              </a:rPr>
              <a:t>Sliding Window Model and Sampling</a:t>
            </a:r>
            <a:endParaRPr lang="en-US" dirty="0"/>
          </a:p>
        </p:txBody>
      </p:sp>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a:xfrm>
            <a:off x="838200" y="1825624"/>
            <a:ext cx="10515600" cy="4514215"/>
          </a:xfrm>
        </p:spPr>
        <p:txBody>
          <a:bodyPr>
            <a:normAutofit/>
          </a:bodyPr>
          <a:lstStyle/>
          <a:p>
            <a:endParaRPr lang="en-US" dirty="0"/>
          </a:p>
        </p:txBody>
      </p:sp>
      <p:sp>
        <p:nvSpPr>
          <p:cNvPr id="4" name="Oval 3">
            <a:extLst>
              <a:ext uri="{FF2B5EF4-FFF2-40B4-BE49-F238E27FC236}">
                <a16:creationId xmlns:a16="http://schemas.microsoft.com/office/drawing/2014/main" id="{ED4718C7-7F17-D623-ADE0-23F7609534F0}"/>
              </a:ext>
            </a:extLst>
          </p:cNvPr>
          <p:cNvSpPr/>
          <p:nvPr/>
        </p:nvSpPr>
        <p:spPr>
          <a:xfrm>
            <a:off x="7918469" y="5087170"/>
            <a:ext cx="159390" cy="156970"/>
          </a:xfrm>
          <a:prstGeom prst="ellipse">
            <a:avLst/>
          </a:prstGeom>
          <a:solidFill>
            <a:schemeClr val="accent4">
              <a:lumMod val="40000"/>
              <a:lumOff val="60000"/>
            </a:schemeClr>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88F861F7-8C00-0CEE-01F7-6FB7F9233550}"/>
              </a:ext>
            </a:extLst>
          </p:cNvPr>
          <p:cNvSpPr/>
          <p:nvPr/>
        </p:nvSpPr>
        <p:spPr>
          <a:xfrm>
            <a:off x="3731799" y="5120691"/>
            <a:ext cx="159390" cy="156970"/>
          </a:xfrm>
          <a:prstGeom prst="ellipse">
            <a:avLst/>
          </a:prstGeom>
          <a:solidFill>
            <a:schemeClr val="accent4">
              <a:lumMod val="40000"/>
              <a:lumOff val="60000"/>
            </a:schemeClr>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69A8CCDB-E355-752D-EB67-065940A2492E}"/>
              </a:ext>
            </a:extLst>
          </p:cNvPr>
          <p:cNvSpPr/>
          <p:nvPr/>
        </p:nvSpPr>
        <p:spPr>
          <a:xfrm>
            <a:off x="8553976" y="4786940"/>
            <a:ext cx="159390" cy="156970"/>
          </a:xfrm>
          <a:prstGeom prst="ellipse">
            <a:avLst/>
          </a:prstGeom>
          <a:solidFill>
            <a:schemeClr val="accent4">
              <a:lumMod val="40000"/>
              <a:lumOff val="60000"/>
            </a:schemeClr>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576440E6-41F4-EA3D-9FE0-25C26AB239A7}"/>
              </a:ext>
            </a:extLst>
          </p:cNvPr>
          <p:cNvSpPr/>
          <p:nvPr/>
        </p:nvSpPr>
        <p:spPr>
          <a:xfrm>
            <a:off x="8042405" y="4708455"/>
            <a:ext cx="159390" cy="156970"/>
          </a:xfrm>
          <a:prstGeom prst="ellipse">
            <a:avLst/>
          </a:prstGeom>
          <a:solidFill>
            <a:schemeClr val="accent4">
              <a:lumMod val="40000"/>
              <a:lumOff val="60000"/>
            </a:schemeClr>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F0616BBF-F185-0144-19A2-2A6D8E960E0B}"/>
              </a:ext>
            </a:extLst>
          </p:cNvPr>
          <p:cNvSpPr/>
          <p:nvPr/>
        </p:nvSpPr>
        <p:spPr>
          <a:xfrm>
            <a:off x="8253075" y="5348994"/>
            <a:ext cx="159390" cy="156970"/>
          </a:xfrm>
          <a:prstGeom prst="ellipse">
            <a:avLst/>
          </a:prstGeom>
          <a:solidFill>
            <a:schemeClr val="accent4">
              <a:lumMod val="40000"/>
              <a:lumOff val="60000"/>
            </a:schemeClr>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6C532011-D839-7BDC-41A1-5EF734879196}"/>
              </a:ext>
            </a:extLst>
          </p:cNvPr>
          <p:cNvSpPr/>
          <p:nvPr/>
        </p:nvSpPr>
        <p:spPr>
          <a:xfrm>
            <a:off x="3969492" y="5465780"/>
            <a:ext cx="159390" cy="156970"/>
          </a:xfrm>
          <a:prstGeom prst="ellipse">
            <a:avLst/>
          </a:prstGeom>
          <a:solidFill>
            <a:schemeClr val="accent4">
              <a:lumMod val="40000"/>
              <a:lumOff val="60000"/>
            </a:schemeClr>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04C9984C-4352-33F1-CDBA-0B331725CA50}"/>
              </a:ext>
            </a:extLst>
          </p:cNvPr>
          <p:cNvSpPr/>
          <p:nvPr/>
        </p:nvSpPr>
        <p:spPr>
          <a:xfrm>
            <a:off x="4403925" y="4860855"/>
            <a:ext cx="159390" cy="156970"/>
          </a:xfrm>
          <a:prstGeom prst="ellipse">
            <a:avLst/>
          </a:prstGeom>
          <a:solidFill>
            <a:schemeClr val="accent4">
              <a:lumMod val="40000"/>
              <a:lumOff val="60000"/>
            </a:schemeClr>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9C63D74E-F81E-B58A-9537-F269FC89A63C}"/>
              </a:ext>
            </a:extLst>
          </p:cNvPr>
          <p:cNvSpPr/>
          <p:nvPr/>
        </p:nvSpPr>
        <p:spPr>
          <a:xfrm>
            <a:off x="8655502" y="5310903"/>
            <a:ext cx="159390" cy="156970"/>
          </a:xfrm>
          <a:prstGeom prst="ellipse">
            <a:avLst/>
          </a:prstGeom>
          <a:solidFill>
            <a:schemeClr val="accent4">
              <a:lumMod val="40000"/>
              <a:lumOff val="60000"/>
            </a:schemeClr>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3F587E42-40CE-CEA2-B8AE-4078A1472269}"/>
              </a:ext>
            </a:extLst>
          </p:cNvPr>
          <p:cNvSpPr/>
          <p:nvPr/>
        </p:nvSpPr>
        <p:spPr>
          <a:xfrm>
            <a:off x="4116294" y="5087170"/>
            <a:ext cx="159390" cy="156970"/>
          </a:xfrm>
          <a:prstGeom prst="ellipse">
            <a:avLst/>
          </a:prstGeom>
          <a:solidFill>
            <a:schemeClr val="accent4">
              <a:lumMod val="40000"/>
              <a:lumOff val="60000"/>
            </a:schemeClr>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3B95716A-E2AF-1EBD-ED68-85F0CAC32D20}"/>
              </a:ext>
            </a:extLst>
          </p:cNvPr>
          <p:cNvSpPr/>
          <p:nvPr/>
        </p:nvSpPr>
        <p:spPr>
          <a:xfrm>
            <a:off x="4353632" y="5358344"/>
            <a:ext cx="159390" cy="156970"/>
          </a:xfrm>
          <a:prstGeom prst="ellipse">
            <a:avLst/>
          </a:prstGeom>
          <a:solidFill>
            <a:schemeClr val="accent4">
              <a:lumMod val="40000"/>
              <a:lumOff val="60000"/>
            </a:schemeClr>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2BC47A6C-DC11-F479-B3FD-21278673B1E2}"/>
              </a:ext>
            </a:extLst>
          </p:cNvPr>
          <p:cNvSpPr/>
          <p:nvPr/>
        </p:nvSpPr>
        <p:spPr>
          <a:xfrm>
            <a:off x="3891189" y="4786940"/>
            <a:ext cx="159390" cy="156970"/>
          </a:xfrm>
          <a:prstGeom prst="ellipse">
            <a:avLst/>
          </a:prstGeom>
          <a:solidFill>
            <a:schemeClr val="accent4">
              <a:lumMod val="40000"/>
              <a:lumOff val="60000"/>
            </a:schemeClr>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9EE3995F-69BC-82B7-EB00-787C2945E13D}"/>
              </a:ext>
            </a:extLst>
          </p:cNvPr>
          <p:cNvSpPr/>
          <p:nvPr/>
        </p:nvSpPr>
        <p:spPr>
          <a:xfrm>
            <a:off x="8298443" y="5008685"/>
            <a:ext cx="159390" cy="156970"/>
          </a:xfrm>
          <a:prstGeom prst="ellipse">
            <a:avLst/>
          </a:prstGeom>
          <a:solidFill>
            <a:schemeClr val="accent4">
              <a:lumMod val="40000"/>
              <a:lumOff val="60000"/>
            </a:schemeClr>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5B2B4A10-4B8D-0393-4FB4-E1320696CC9C}"/>
              </a:ext>
            </a:extLst>
          </p:cNvPr>
          <p:cNvSpPr/>
          <p:nvPr/>
        </p:nvSpPr>
        <p:spPr>
          <a:xfrm>
            <a:off x="5629805" y="3777667"/>
            <a:ext cx="159390" cy="156970"/>
          </a:xfrm>
          <a:prstGeom prst="ellipse">
            <a:avLst/>
          </a:prstGeom>
          <a:solidFill>
            <a:schemeClr val="accent4">
              <a:lumMod val="40000"/>
              <a:lumOff val="60000"/>
            </a:schemeClr>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B26AB123-D107-B543-1FA4-6D30691FBC8A}"/>
              </a:ext>
            </a:extLst>
          </p:cNvPr>
          <p:cNvSpPr/>
          <p:nvPr/>
        </p:nvSpPr>
        <p:spPr>
          <a:xfrm>
            <a:off x="6560225" y="3776869"/>
            <a:ext cx="159390" cy="156970"/>
          </a:xfrm>
          <a:prstGeom prst="ellipse">
            <a:avLst/>
          </a:prstGeom>
          <a:solidFill>
            <a:schemeClr val="accent4">
              <a:lumMod val="40000"/>
              <a:lumOff val="60000"/>
            </a:schemeClr>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33884B21-6A77-BD4C-6B9E-F8CB87B0E654}"/>
              </a:ext>
            </a:extLst>
          </p:cNvPr>
          <p:cNvSpPr/>
          <p:nvPr/>
        </p:nvSpPr>
        <p:spPr>
          <a:xfrm>
            <a:off x="6301931" y="3517831"/>
            <a:ext cx="159390" cy="156970"/>
          </a:xfrm>
          <a:prstGeom prst="ellipse">
            <a:avLst/>
          </a:prstGeom>
          <a:solidFill>
            <a:schemeClr val="accent4">
              <a:lumMod val="40000"/>
              <a:lumOff val="60000"/>
            </a:schemeClr>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639009AE-16DE-63E7-3D01-DCBAB714EF30}"/>
              </a:ext>
            </a:extLst>
          </p:cNvPr>
          <p:cNvSpPr/>
          <p:nvPr/>
        </p:nvSpPr>
        <p:spPr>
          <a:xfrm>
            <a:off x="6014300" y="3744146"/>
            <a:ext cx="159390" cy="156970"/>
          </a:xfrm>
          <a:prstGeom prst="ellipse">
            <a:avLst/>
          </a:prstGeom>
          <a:solidFill>
            <a:schemeClr val="accent4">
              <a:lumMod val="40000"/>
              <a:lumOff val="60000"/>
            </a:schemeClr>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A6062BA6-C43E-A73E-2C7C-BFB094E00624}"/>
              </a:ext>
            </a:extLst>
          </p:cNvPr>
          <p:cNvSpPr/>
          <p:nvPr/>
        </p:nvSpPr>
        <p:spPr>
          <a:xfrm>
            <a:off x="6251638" y="4015320"/>
            <a:ext cx="159390" cy="156970"/>
          </a:xfrm>
          <a:prstGeom prst="ellipse">
            <a:avLst/>
          </a:prstGeom>
          <a:solidFill>
            <a:schemeClr val="accent4">
              <a:lumMod val="40000"/>
              <a:lumOff val="60000"/>
            </a:schemeClr>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858C32A2-188A-73C9-531F-0B9C61F458E4}"/>
              </a:ext>
            </a:extLst>
          </p:cNvPr>
          <p:cNvSpPr/>
          <p:nvPr/>
        </p:nvSpPr>
        <p:spPr>
          <a:xfrm>
            <a:off x="5789195" y="3443916"/>
            <a:ext cx="159390" cy="156970"/>
          </a:xfrm>
          <a:prstGeom prst="ellipse">
            <a:avLst/>
          </a:prstGeom>
          <a:solidFill>
            <a:schemeClr val="accent4">
              <a:lumMod val="40000"/>
              <a:lumOff val="60000"/>
            </a:schemeClr>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2E479978-9015-DB2B-26EB-F7489C229A5B}"/>
              </a:ext>
            </a:extLst>
          </p:cNvPr>
          <p:cNvSpPr/>
          <p:nvPr/>
        </p:nvSpPr>
        <p:spPr>
          <a:xfrm>
            <a:off x="6107905" y="3217706"/>
            <a:ext cx="159390" cy="156970"/>
          </a:xfrm>
          <a:prstGeom prst="ellipse">
            <a:avLst/>
          </a:prstGeom>
          <a:solidFill>
            <a:schemeClr val="accent4">
              <a:lumMod val="40000"/>
              <a:lumOff val="60000"/>
            </a:schemeClr>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C23FEDB7-2B8E-01E2-C1DE-7FCD97BD24DF}"/>
              </a:ext>
            </a:extLst>
          </p:cNvPr>
          <p:cNvSpPr/>
          <p:nvPr/>
        </p:nvSpPr>
        <p:spPr>
          <a:xfrm>
            <a:off x="6148284" y="5986333"/>
            <a:ext cx="159390" cy="156970"/>
          </a:xfrm>
          <a:prstGeom prst="ellipse">
            <a:avLst/>
          </a:prstGeom>
          <a:solidFill>
            <a:srgbClr val="FF0000"/>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6AEA32E7-0F8E-2E04-C9A5-ECEF4A9BDC38}"/>
              </a:ext>
            </a:extLst>
          </p:cNvPr>
          <p:cNvSpPr/>
          <p:nvPr/>
        </p:nvSpPr>
        <p:spPr>
          <a:xfrm>
            <a:off x="6357788" y="5320062"/>
            <a:ext cx="159390" cy="156970"/>
          </a:xfrm>
          <a:prstGeom prst="ellipse">
            <a:avLst/>
          </a:prstGeom>
          <a:solidFill>
            <a:srgbClr val="FF0000"/>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40BA846F-9365-D21E-8E7E-2BCA874D07CB}"/>
              </a:ext>
            </a:extLst>
          </p:cNvPr>
          <p:cNvSpPr/>
          <p:nvPr/>
        </p:nvSpPr>
        <p:spPr>
          <a:xfrm>
            <a:off x="6014300" y="5632828"/>
            <a:ext cx="159390" cy="156970"/>
          </a:xfrm>
          <a:prstGeom prst="ellipse">
            <a:avLst/>
          </a:prstGeom>
          <a:solidFill>
            <a:srgbClr val="FF0000"/>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7C4EE679-9298-BBE4-0F26-7EF6AD6898AB}"/>
              </a:ext>
            </a:extLst>
          </p:cNvPr>
          <p:cNvSpPr/>
          <p:nvPr/>
        </p:nvSpPr>
        <p:spPr>
          <a:xfrm>
            <a:off x="6411028" y="5700472"/>
            <a:ext cx="159390" cy="156970"/>
          </a:xfrm>
          <a:prstGeom prst="ellipse">
            <a:avLst/>
          </a:prstGeom>
          <a:solidFill>
            <a:srgbClr val="FF0000"/>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677968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rgbClr val="C00000"/>
                </a:solidFill>
              </a:rPr>
              <a:t>Sliding Window Model and Sampling</a:t>
            </a:r>
            <a:endParaRPr lang="en-US" dirty="0"/>
          </a:p>
        </p:txBody>
      </p:sp>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a:xfrm>
            <a:off x="838200" y="1825624"/>
            <a:ext cx="10515600" cy="4514215"/>
          </a:xfrm>
        </p:spPr>
        <p:txBody>
          <a:bodyPr>
            <a:normAutofit/>
          </a:bodyPr>
          <a:lstStyle/>
          <a:p>
            <a:pPr>
              <a:buClr>
                <a:schemeClr val="tx1"/>
              </a:buClr>
            </a:pPr>
            <a:r>
              <a:rPr lang="en-US" dirty="0">
                <a:solidFill>
                  <a:srgbClr val="00B050"/>
                </a:solidFill>
              </a:rPr>
              <a:t>Recall</a:t>
            </a:r>
            <a:r>
              <a:rPr lang="en-US" dirty="0"/>
              <a:t>: we can sample each point with probability proportional to how “important” the point is </a:t>
            </a:r>
          </a:p>
        </p:txBody>
      </p:sp>
      <p:sp>
        <p:nvSpPr>
          <p:cNvPr id="4" name="Oval 3">
            <a:extLst>
              <a:ext uri="{FF2B5EF4-FFF2-40B4-BE49-F238E27FC236}">
                <a16:creationId xmlns:a16="http://schemas.microsoft.com/office/drawing/2014/main" id="{ED4718C7-7F17-D623-ADE0-23F7609534F0}"/>
              </a:ext>
            </a:extLst>
          </p:cNvPr>
          <p:cNvSpPr/>
          <p:nvPr/>
        </p:nvSpPr>
        <p:spPr>
          <a:xfrm>
            <a:off x="7918469" y="5087170"/>
            <a:ext cx="159390" cy="156970"/>
          </a:xfrm>
          <a:prstGeom prst="ellipse">
            <a:avLst/>
          </a:prstGeom>
          <a:solidFill>
            <a:schemeClr val="accent4">
              <a:lumMod val="40000"/>
              <a:lumOff val="60000"/>
            </a:schemeClr>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88F861F7-8C00-0CEE-01F7-6FB7F9233550}"/>
              </a:ext>
            </a:extLst>
          </p:cNvPr>
          <p:cNvSpPr/>
          <p:nvPr/>
        </p:nvSpPr>
        <p:spPr>
          <a:xfrm>
            <a:off x="3731799" y="5120691"/>
            <a:ext cx="159390" cy="156970"/>
          </a:xfrm>
          <a:prstGeom prst="ellipse">
            <a:avLst/>
          </a:prstGeom>
          <a:solidFill>
            <a:schemeClr val="accent4">
              <a:lumMod val="40000"/>
              <a:lumOff val="60000"/>
            </a:schemeClr>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69A8CCDB-E355-752D-EB67-065940A2492E}"/>
              </a:ext>
            </a:extLst>
          </p:cNvPr>
          <p:cNvSpPr/>
          <p:nvPr/>
        </p:nvSpPr>
        <p:spPr>
          <a:xfrm>
            <a:off x="8553976" y="4786940"/>
            <a:ext cx="159390" cy="156970"/>
          </a:xfrm>
          <a:prstGeom prst="ellipse">
            <a:avLst/>
          </a:prstGeom>
          <a:solidFill>
            <a:schemeClr val="accent4">
              <a:lumMod val="40000"/>
              <a:lumOff val="60000"/>
            </a:schemeClr>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576440E6-41F4-EA3D-9FE0-25C26AB239A7}"/>
              </a:ext>
            </a:extLst>
          </p:cNvPr>
          <p:cNvSpPr/>
          <p:nvPr/>
        </p:nvSpPr>
        <p:spPr>
          <a:xfrm>
            <a:off x="8042405" y="4708455"/>
            <a:ext cx="159390" cy="156970"/>
          </a:xfrm>
          <a:prstGeom prst="ellipse">
            <a:avLst/>
          </a:prstGeom>
          <a:solidFill>
            <a:schemeClr val="accent4">
              <a:lumMod val="40000"/>
              <a:lumOff val="60000"/>
            </a:schemeClr>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F0616BBF-F185-0144-19A2-2A6D8E960E0B}"/>
              </a:ext>
            </a:extLst>
          </p:cNvPr>
          <p:cNvSpPr/>
          <p:nvPr/>
        </p:nvSpPr>
        <p:spPr>
          <a:xfrm>
            <a:off x="8253075" y="5348994"/>
            <a:ext cx="159390" cy="156970"/>
          </a:xfrm>
          <a:prstGeom prst="ellipse">
            <a:avLst/>
          </a:prstGeom>
          <a:solidFill>
            <a:schemeClr val="accent4">
              <a:lumMod val="40000"/>
              <a:lumOff val="60000"/>
            </a:schemeClr>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6C532011-D839-7BDC-41A1-5EF734879196}"/>
              </a:ext>
            </a:extLst>
          </p:cNvPr>
          <p:cNvSpPr/>
          <p:nvPr/>
        </p:nvSpPr>
        <p:spPr>
          <a:xfrm>
            <a:off x="3969492" y="5465780"/>
            <a:ext cx="159390" cy="156970"/>
          </a:xfrm>
          <a:prstGeom prst="ellipse">
            <a:avLst/>
          </a:prstGeom>
          <a:solidFill>
            <a:schemeClr val="accent4">
              <a:lumMod val="40000"/>
              <a:lumOff val="60000"/>
            </a:schemeClr>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04C9984C-4352-33F1-CDBA-0B331725CA50}"/>
              </a:ext>
            </a:extLst>
          </p:cNvPr>
          <p:cNvSpPr/>
          <p:nvPr/>
        </p:nvSpPr>
        <p:spPr>
          <a:xfrm>
            <a:off x="4403925" y="4860855"/>
            <a:ext cx="159390" cy="156970"/>
          </a:xfrm>
          <a:prstGeom prst="ellipse">
            <a:avLst/>
          </a:prstGeom>
          <a:solidFill>
            <a:schemeClr val="accent4">
              <a:lumMod val="40000"/>
              <a:lumOff val="60000"/>
            </a:schemeClr>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9C63D74E-F81E-B58A-9537-F269FC89A63C}"/>
              </a:ext>
            </a:extLst>
          </p:cNvPr>
          <p:cNvSpPr/>
          <p:nvPr/>
        </p:nvSpPr>
        <p:spPr>
          <a:xfrm>
            <a:off x="8655502" y="5310903"/>
            <a:ext cx="159390" cy="156970"/>
          </a:xfrm>
          <a:prstGeom prst="ellipse">
            <a:avLst/>
          </a:prstGeom>
          <a:solidFill>
            <a:schemeClr val="accent4">
              <a:lumMod val="40000"/>
              <a:lumOff val="60000"/>
            </a:schemeClr>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3F587E42-40CE-CEA2-B8AE-4078A1472269}"/>
              </a:ext>
            </a:extLst>
          </p:cNvPr>
          <p:cNvSpPr/>
          <p:nvPr/>
        </p:nvSpPr>
        <p:spPr>
          <a:xfrm>
            <a:off x="4116294" y="5087170"/>
            <a:ext cx="159390" cy="156970"/>
          </a:xfrm>
          <a:prstGeom prst="ellipse">
            <a:avLst/>
          </a:prstGeom>
          <a:solidFill>
            <a:schemeClr val="accent4">
              <a:lumMod val="40000"/>
              <a:lumOff val="60000"/>
            </a:schemeClr>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3B95716A-E2AF-1EBD-ED68-85F0CAC32D20}"/>
              </a:ext>
            </a:extLst>
          </p:cNvPr>
          <p:cNvSpPr/>
          <p:nvPr/>
        </p:nvSpPr>
        <p:spPr>
          <a:xfrm>
            <a:off x="4353632" y="5358344"/>
            <a:ext cx="159390" cy="156970"/>
          </a:xfrm>
          <a:prstGeom prst="ellipse">
            <a:avLst/>
          </a:prstGeom>
          <a:solidFill>
            <a:schemeClr val="accent4">
              <a:lumMod val="40000"/>
              <a:lumOff val="60000"/>
            </a:schemeClr>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2BC47A6C-DC11-F479-B3FD-21278673B1E2}"/>
              </a:ext>
            </a:extLst>
          </p:cNvPr>
          <p:cNvSpPr/>
          <p:nvPr/>
        </p:nvSpPr>
        <p:spPr>
          <a:xfrm>
            <a:off x="3891189" y="4786940"/>
            <a:ext cx="159390" cy="156970"/>
          </a:xfrm>
          <a:prstGeom prst="ellipse">
            <a:avLst/>
          </a:prstGeom>
          <a:solidFill>
            <a:schemeClr val="accent4">
              <a:lumMod val="40000"/>
              <a:lumOff val="60000"/>
            </a:schemeClr>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9EE3995F-69BC-82B7-EB00-787C2945E13D}"/>
              </a:ext>
            </a:extLst>
          </p:cNvPr>
          <p:cNvSpPr/>
          <p:nvPr/>
        </p:nvSpPr>
        <p:spPr>
          <a:xfrm>
            <a:off x="8298443" y="5008685"/>
            <a:ext cx="159390" cy="156970"/>
          </a:xfrm>
          <a:prstGeom prst="ellipse">
            <a:avLst/>
          </a:prstGeom>
          <a:solidFill>
            <a:schemeClr val="accent4">
              <a:lumMod val="40000"/>
              <a:lumOff val="60000"/>
            </a:schemeClr>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5B2B4A10-4B8D-0393-4FB4-E1320696CC9C}"/>
              </a:ext>
            </a:extLst>
          </p:cNvPr>
          <p:cNvSpPr/>
          <p:nvPr/>
        </p:nvSpPr>
        <p:spPr>
          <a:xfrm>
            <a:off x="5629805" y="3777667"/>
            <a:ext cx="159390" cy="156970"/>
          </a:xfrm>
          <a:prstGeom prst="ellipse">
            <a:avLst/>
          </a:prstGeom>
          <a:solidFill>
            <a:schemeClr val="accent4">
              <a:lumMod val="40000"/>
              <a:lumOff val="60000"/>
            </a:schemeClr>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B26AB123-D107-B543-1FA4-6D30691FBC8A}"/>
              </a:ext>
            </a:extLst>
          </p:cNvPr>
          <p:cNvSpPr/>
          <p:nvPr/>
        </p:nvSpPr>
        <p:spPr>
          <a:xfrm>
            <a:off x="6560225" y="3776869"/>
            <a:ext cx="159390" cy="156970"/>
          </a:xfrm>
          <a:prstGeom prst="ellipse">
            <a:avLst/>
          </a:prstGeom>
          <a:solidFill>
            <a:schemeClr val="accent4">
              <a:lumMod val="40000"/>
              <a:lumOff val="60000"/>
            </a:schemeClr>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33884B21-6A77-BD4C-6B9E-F8CB87B0E654}"/>
              </a:ext>
            </a:extLst>
          </p:cNvPr>
          <p:cNvSpPr/>
          <p:nvPr/>
        </p:nvSpPr>
        <p:spPr>
          <a:xfrm>
            <a:off x="6301931" y="3517831"/>
            <a:ext cx="159390" cy="156970"/>
          </a:xfrm>
          <a:prstGeom prst="ellipse">
            <a:avLst/>
          </a:prstGeom>
          <a:solidFill>
            <a:schemeClr val="accent4">
              <a:lumMod val="40000"/>
              <a:lumOff val="60000"/>
            </a:schemeClr>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639009AE-16DE-63E7-3D01-DCBAB714EF30}"/>
              </a:ext>
            </a:extLst>
          </p:cNvPr>
          <p:cNvSpPr/>
          <p:nvPr/>
        </p:nvSpPr>
        <p:spPr>
          <a:xfrm>
            <a:off x="6014300" y="3744146"/>
            <a:ext cx="159390" cy="156970"/>
          </a:xfrm>
          <a:prstGeom prst="ellipse">
            <a:avLst/>
          </a:prstGeom>
          <a:solidFill>
            <a:schemeClr val="accent4">
              <a:lumMod val="40000"/>
              <a:lumOff val="60000"/>
            </a:schemeClr>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A6062BA6-C43E-A73E-2C7C-BFB094E00624}"/>
              </a:ext>
            </a:extLst>
          </p:cNvPr>
          <p:cNvSpPr/>
          <p:nvPr/>
        </p:nvSpPr>
        <p:spPr>
          <a:xfrm>
            <a:off x="6251638" y="4015320"/>
            <a:ext cx="159390" cy="156970"/>
          </a:xfrm>
          <a:prstGeom prst="ellipse">
            <a:avLst/>
          </a:prstGeom>
          <a:solidFill>
            <a:schemeClr val="accent4">
              <a:lumMod val="40000"/>
              <a:lumOff val="60000"/>
            </a:schemeClr>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858C32A2-188A-73C9-531F-0B9C61F458E4}"/>
              </a:ext>
            </a:extLst>
          </p:cNvPr>
          <p:cNvSpPr/>
          <p:nvPr/>
        </p:nvSpPr>
        <p:spPr>
          <a:xfrm>
            <a:off x="5789195" y="3443916"/>
            <a:ext cx="159390" cy="156970"/>
          </a:xfrm>
          <a:prstGeom prst="ellipse">
            <a:avLst/>
          </a:prstGeom>
          <a:solidFill>
            <a:schemeClr val="accent4">
              <a:lumMod val="40000"/>
              <a:lumOff val="60000"/>
            </a:schemeClr>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2E479978-9015-DB2B-26EB-F7489C229A5B}"/>
              </a:ext>
            </a:extLst>
          </p:cNvPr>
          <p:cNvSpPr/>
          <p:nvPr/>
        </p:nvSpPr>
        <p:spPr>
          <a:xfrm>
            <a:off x="6107905" y="3217706"/>
            <a:ext cx="159390" cy="156970"/>
          </a:xfrm>
          <a:prstGeom prst="ellipse">
            <a:avLst/>
          </a:prstGeom>
          <a:solidFill>
            <a:schemeClr val="accent4">
              <a:lumMod val="40000"/>
              <a:lumOff val="60000"/>
            </a:schemeClr>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C23FEDB7-2B8E-01E2-C1DE-7FCD97BD24DF}"/>
              </a:ext>
            </a:extLst>
          </p:cNvPr>
          <p:cNvSpPr/>
          <p:nvPr/>
        </p:nvSpPr>
        <p:spPr>
          <a:xfrm>
            <a:off x="6148284" y="5986333"/>
            <a:ext cx="159390" cy="156970"/>
          </a:xfrm>
          <a:prstGeom prst="ellipse">
            <a:avLst/>
          </a:prstGeom>
          <a:solidFill>
            <a:srgbClr val="FF0000"/>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6AEA32E7-0F8E-2E04-C9A5-ECEF4A9BDC38}"/>
              </a:ext>
            </a:extLst>
          </p:cNvPr>
          <p:cNvSpPr/>
          <p:nvPr/>
        </p:nvSpPr>
        <p:spPr>
          <a:xfrm>
            <a:off x="6357788" y="5320062"/>
            <a:ext cx="159390" cy="156970"/>
          </a:xfrm>
          <a:prstGeom prst="ellipse">
            <a:avLst/>
          </a:prstGeom>
          <a:solidFill>
            <a:srgbClr val="FF0000"/>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40BA846F-9365-D21E-8E7E-2BCA874D07CB}"/>
              </a:ext>
            </a:extLst>
          </p:cNvPr>
          <p:cNvSpPr/>
          <p:nvPr/>
        </p:nvSpPr>
        <p:spPr>
          <a:xfrm>
            <a:off x="6014300" y="5632828"/>
            <a:ext cx="159390" cy="156970"/>
          </a:xfrm>
          <a:prstGeom prst="ellipse">
            <a:avLst/>
          </a:prstGeom>
          <a:solidFill>
            <a:srgbClr val="FF0000"/>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7C4EE679-9298-BBE4-0F26-7EF6AD6898AB}"/>
              </a:ext>
            </a:extLst>
          </p:cNvPr>
          <p:cNvSpPr/>
          <p:nvPr/>
        </p:nvSpPr>
        <p:spPr>
          <a:xfrm>
            <a:off x="6411028" y="5700472"/>
            <a:ext cx="159390" cy="156970"/>
          </a:xfrm>
          <a:prstGeom prst="ellipse">
            <a:avLst/>
          </a:prstGeom>
          <a:solidFill>
            <a:srgbClr val="FF0000"/>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483814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rgbClr val="C00000"/>
                </a:solidFill>
              </a:rPr>
              <a:t>Last Time: Sensitivity Sampling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p:txBody>
              <a:bodyPr>
                <a:normAutofit/>
              </a:bodyPr>
              <a:lstStyle/>
              <a:p>
                <a:pPr>
                  <a:buClr>
                    <a:schemeClr val="tx1"/>
                  </a:buClr>
                </a:pPr>
                <a:r>
                  <a:rPr lang="en-US" sz="3200" b="0" dirty="0">
                    <a:solidFill>
                      <a:srgbClr val="00B050"/>
                    </a:solidFill>
                  </a:rPr>
                  <a:t>Recall</a:t>
                </a:r>
                <a:r>
                  <a:rPr lang="en-US" sz="3200" b="0" dirty="0"/>
                  <a:t>:</a:t>
                </a:r>
                <a:r>
                  <a:rPr lang="en-US" sz="3200" b="0" dirty="0">
                    <a:solidFill>
                      <a:srgbClr val="C00000"/>
                    </a:solidFill>
                  </a:rPr>
                  <a:t> </a:t>
                </a:r>
                <a14:m>
                  <m:oMath xmlns:m="http://schemas.openxmlformats.org/officeDocument/2006/math">
                    <m:f>
                      <m:fPr>
                        <m:ctrlPr>
                          <a:rPr lang="en-US" sz="3200" b="0" i="1" smtClean="0">
                            <a:solidFill>
                              <a:srgbClr val="C00000"/>
                            </a:solidFill>
                            <a:latin typeface="Cambria Math" panose="02040503050406030204" pitchFamily="18" charset="0"/>
                          </a:rPr>
                        </m:ctrlPr>
                      </m:fPr>
                      <m:num>
                        <m:r>
                          <a:rPr lang="en-US" sz="3200" b="0" i="1" smtClean="0">
                            <a:solidFill>
                              <a:srgbClr val="C00000"/>
                            </a:solidFill>
                            <a:latin typeface="Cambria Math" panose="02040503050406030204" pitchFamily="18" charset="0"/>
                          </a:rPr>
                          <m:t>𝑘𝑑</m:t>
                        </m:r>
                      </m:num>
                      <m:den>
                        <m:sSup>
                          <m:sSupPr>
                            <m:ctrlPr>
                              <a:rPr lang="en-US" sz="3200" b="0" i="1" smtClean="0">
                                <a:solidFill>
                                  <a:srgbClr val="C00000"/>
                                </a:solidFill>
                                <a:latin typeface="Cambria Math" panose="02040503050406030204" pitchFamily="18" charset="0"/>
                              </a:rPr>
                            </m:ctrlPr>
                          </m:sSupPr>
                          <m:e>
                            <m:r>
                              <a:rPr lang="en-US" sz="3200" b="0" i="1" smtClean="0">
                                <a:solidFill>
                                  <a:srgbClr val="C00000"/>
                                </a:solidFill>
                                <a:latin typeface="Cambria Math" panose="02040503050406030204" pitchFamily="18" charset="0"/>
                              </a:rPr>
                              <m:t>𝜀</m:t>
                            </m:r>
                          </m:e>
                          <m:sup>
                            <m:r>
                              <a:rPr lang="en-US" sz="3200" b="0" i="1" smtClean="0">
                                <a:solidFill>
                                  <a:srgbClr val="C00000"/>
                                </a:solidFill>
                                <a:latin typeface="Cambria Math" panose="02040503050406030204" pitchFamily="18" charset="0"/>
                              </a:rPr>
                              <m:t>2</m:t>
                            </m:r>
                          </m:sup>
                        </m:sSup>
                      </m:den>
                    </m:f>
                    <m:r>
                      <a:rPr lang="en-US" sz="3200" b="0" i="1" smtClean="0">
                        <a:solidFill>
                          <a:srgbClr val="C00000"/>
                        </a:solidFill>
                        <a:latin typeface="Cambria Math" panose="02040503050406030204" pitchFamily="18" charset="0"/>
                      </a:rPr>
                      <m:t>⋅</m:t>
                    </m:r>
                    <m:func>
                      <m:funcPr>
                        <m:ctrlPr>
                          <a:rPr lang="en-US" sz="3200" b="0" i="1" smtClean="0">
                            <a:solidFill>
                              <a:srgbClr val="C00000"/>
                            </a:solidFill>
                            <a:latin typeface="Cambria Math" panose="02040503050406030204" pitchFamily="18" charset="0"/>
                          </a:rPr>
                        </m:ctrlPr>
                      </m:funcPr>
                      <m:fName>
                        <m:r>
                          <m:rPr>
                            <m:sty m:val="p"/>
                          </m:rPr>
                          <a:rPr lang="en-US" sz="3200" b="0" i="0" smtClean="0">
                            <a:solidFill>
                              <a:srgbClr val="C00000"/>
                            </a:solidFill>
                            <a:latin typeface="Cambria Math" panose="02040503050406030204" pitchFamily="18" charset="0"/>
                          </a:rPr>
                          <m:t>log</m:t>
                        </m:r>
                      </m:fName>
                      <m:e>
                        <m:f>
                          <m:fPr>
                            <m:ctrlPr>
                              <a:rPr lang="en-US" sz="3200" b="0" i="1" smtClean="0">
                                <a:solidFill>
                                  <a:srgbClr val="C00000"/>
                                </a:solidFill>
                                <a:latin typeface="Cambria Math" panose="02040503050406030204" pitchFamily="18" charset="0"/>
                              </a:rPr>
                            </m:ctrlPr>
                          </m:fPr>
                          <m:num>
                            <m:r>
                              <a:rPr lang="en-US" sz="3200" b="0" i="1" smtClean="0">
                                <a:solidFill>
                                  <a:srgbClr val="C00000"/>
                                </a:solidFill>
                                <a:latin typeface="Cambria Math" panose="02040503050406030204" pitchFamily="18" charset="0"/>
                              </a:rPr>
                              <m:t>𝑛</m:t>
                            </m:r>
                            <m:r>
                              <m:rPr>
                                <m:sty m:val="p"/>
                              </m:rPr>
                              <a:rPr lang="en-US" sz="3200" b="0" i="0" smtClean="0">
                                <a:solidFill>
                                  <a:srgbClr val="C00000"/>
                                </a:solidFill>
                                <a:latin typeface="Cambria Math" panose="02040503050406030204" pitchFamily="18" charset="0"/>
                              </a:rPr>
                              <m:t>Δ</m:t>
                            </m:r>
                          </m:num>
                          <m:den>
                            <m:r>
                              <a:rPr lang="en-US" sz="3200" b="0" i="1" smtClean="0">
                                <a:solidFill>
                                  <a:srgbClr val="C00000"/>
                                </a:solidFill>
                                <a:latin typeface="Cambria Math" panose="02040503050406030204" pitchFamily="18" charset="0"/>
                              </a:rPr>
                              <m:t>𝜀</m:t>
                            </m:r>
                          </m:den>
                        </m:f>
                      </m:e>
                    </m:func>
                    <m:r>
                      <a:rPr lang="en-US" sz="3200" b="0" i="1" smtClean="0">
                        <a:solidFill>
                          <a:srgbClr val="C00000"/>
                        </a:solidFill>
                        <a:latin typeface="Cambria Math" panose="02040503050406030204" pitchFamily="18" charset="0"/>
                      </a:rPr>
                      <m:t>⋅</m:t>
                    </m:r>
                    <m:nary>
                      <m:naryPr>
                        <m:chr m:val="∑"/>
                        <m:supHide m:val="on"/>
                        <m:ctrlPr>
                          <a:rPr lang="en-US" sz="3200" i="1">
                            <a:solidFill>
                              <a:srgbClr val="C00000"/>
                            </a:solidFill>
                            <a:latin typeface="Cambria Math" panose="02040503050406030204" pitchFamily="18" charset="0"/>
                          </a:rPr>
                        </m:ctrlPr>
                      </m:naryPr>
                      <m:sub>
                        <m:r>
                          <a:rPr lang="en-US" sz="3200" i="1">
                            <a:solidFill>
                              <a:srgbClr val="C00000"/>
                            </a:solidFill>
                            <a:latin typeface="Cambria Math" panose="02040503050406030204" pitchFamily="18" charset="0"/>
                          </a:rPr>
                          <m:t>𝑥</m:t>
                        </m:r>
                        <m:r>
                          <a:rPr lang="en-US" sz="3200" i="1">
                            <a:solidFill>
                              <a:srgbClr val="C00000"/>
                            </a:solidFill>
                            <a:latin typeface="Cambria Math" panose="02040503050406030204" pitchFamily="18" charset="0"/>
                          </a:rPr>
                          <m:t>∈</m:t>
                        </m:r>
                        <m:r>
                          <a:rPr lang="en-US" sz="3200" i="1">
                            <a:solidFill>
                              <a:srgbClr val="C00000"/>
                            </a:solidFill>
                            <a:latin typeface="Cambria Math" panose="02040503050406030204" pitchFamily="18" charset="0"/>
                          </a:rPr>
                          <m:t>𝑋</m:t>
                        </m:r>
                      </m:sub>
                      <m:sup/>
                      <m:e>
                        <m:r>
                          <a:rPr lang="en-US" sz="3200" i="1">
                            <a:solidFill>
                              <a:srgbClr val="C00000"/>
                            </a:solidFill>
                            <a:latin typeface="Cambria Math" panose="02040503050406030204" pitchFamily="18" charset="0"/>
                          </a:rPr>
                          <m:t>𝑠</m:t>
                        </m:r>
                        <m:r>
                          <a:rPr lang="en-US" sz="3200" i="1">
                            <a:solidFill>
                              <a:srgbClr val="C00000"/>
                            </a:solidFill>
                            <a:latin typeface="Cambria Math" panose="02040503050406030204" pitchFamily="18" charset="0"/>
                          </a:rPr>
                          <m:t>(</m:t>
                        </m:r>
                        <m:r>
                          <a:rPr lang="en-US" sz="3200" i="1">
                            <a:solidFill>
                              <a:srgbClr val="C00000"/>
                            </a:solidFill>
                            <a:latin typeface="Cambria Math" panose="02040503050406030204" pitchFamily="18" charset="0"/>
                          </a:rPr>
                          <m:t>𝑥</m:t>
                        </m:r>
                        <m:r>
                          <a:rPr lang="en-US" sz="3200" i="1">
                            <a:solidFill>
                              <a:srgbClr val="C00000"/>
                            </a:solidFill>
                            <a:latin typeface="Cambria Math" panose="02040503050406030204" pitchFamily="18" charset="0"/>
                          </a:rPr>
                          <m:t>)</m:t>
                        </m:r>
                      </m:e>
                    </m:nary>
                  </m:oMath>
                </a14:m>
                <a:r>
                  <a:rPr lang="en-US" sz="3200" dirty="0"/>
                  <a:t> points sampled</a:t>
                </a:r>
              </a:p>
              <a:p>
                <a:pPr>
                  <a:buClr>
                    <a:schemeClr val="tx1"/>
                  </a:buClr>
                </a:pPr>
                <a14:m>
                  <m:oMath xmlns:m="http://schemas.openxmlformats.org/officeDocument/2006/math">
                    <m:nary>
                      <m:naryPr>
                        <m:chr m:val="∑"/>
                        <m:supHide m:val="on"/>
                        <m:ctrlPr>
                          <a:rPr lang="en-US" sz="3200" i="1">
                            <a:solidFill>
                              <a:srgbClr val="C00000"/>
                            </a:solidFill>
                            <a:latin typeface="Cambria Math" panose="02040503050406030204" pitchFamily="18" charset="0"/>
                          </a:rPr>
                        </m:ctrlPr>
                      </m:naryPr>
                      <m:sub>
                        <m:r>
                          <a:rPr lang="en-US" sz="3200" i="1">
                            <a:solidFill>
                              <a:srgbClr val="C00000"/>
                            </a:solidFill>
                            <a:latin typeface="Cambria Math" panose="02040503050406030204" pitchFamily="18" charset="0"/>
                          </a:rPr>
                          <m:t>𝑥</m:t>
                        </m:r>
                        <m:r>
                          <a:rPr lang="en-US" sz="3200" i="1">
                            <a:solidFill>
                              <a:srgbClr val="C00000"/>
                            </a:solidFill>
                            <a:latin typeface="Cambria Math" panose="02040503050406030204" pitchFamily="18" charset="0"/>
                          </a:rPr>
                          <m:t>∈</m:t>
                        </m:r>
                        <m:r>
                          <a:rPr lang="en-US" sz="3200" i="1">
                            <a:solidFill>
                              <a:srgbClr val="C00000"/>
                            </a:solidFill>
                            <a:latin typeface="Cambria Math" panose="02040503050406030204" pitchFamily="18" charset="0"/>
                          </a:rPr>
                          <m:t>𝑋</m:t>
                        </m:r>
                      </m:sub>
                      <m:sup/>
                      <m:e>
                        <m:r>
                          <a:rPr lang="en-US" sz="3200" i="1">
                            <a:solidFill>
                              <a:srgbClr val="C00000"/>
                            </a:solidFill>
                            <a:latin typeface="Cambria Math" panose="02040503050406030204" pitchFamily="18" charset="0"/>
                          </a:rPr>
                          <m:t>𝑠</m:t>
                        </m:r>
                        <m:r>
                          <a:rPr lang="en-US" sz="3200" i="1">
                            <a:solidFill>
                              <a:srgbClr val="C00000"/>
                            </a:solidFill>
                            <a:latin typeface="Cambria Math" panose="02040503050406030204" pitchFamily="18" charset="0"/>
                          </a:rPr>
                          <m:t>(</m:t>
                        </m:r>
                        <m:r>
                          <a:rPr lang="en-US" sz="3200" i="1">
                            <a:solidFill>
                              <a:srgbClr val="C00000"/>
                            </a:solidFill>
                            <a:latin typeface="Cambria Math" panose="02040503050406030204" pitchFamily="18" charset="0"/>
                          </a:rPr>
                          <m:t>𝑥</m:t>
                        </m:r>
                        <m:r>
                          <a:rPr lang="en-US" sz="3200" i="1">
                            <a:solidFill>
                              <a:srgbClr val="C00000"/>
                            </a:solidFill>
                            <a:latin typeface="Cambria Math" panose="02040503050406030204" pitchFamily="18" charset="0"/>
                          </a:rPr>
                          <m:t>)</m:t>
                        </m:r>
                      </m:e>
                    </m:nary>
                    <m:r>
                      <a:rPr lang="en-US" sz="3200" b="0" i="1" smtClean="0">
                        <a:solidFill>
                          <a:srgbClr val="C00000"/>
                        </a:solidFill>
                        <a:latin typeface="Cambria Math" panose="02040503050406030204" pitchFamily="18" charset="0"/>
                      </a:rPr>
                      <m:t>=</m:t>
                    </m:r>
                    <m:sSub>
                      <m:sSubPr>
                        <m:ctrlPr>
                          <a:rPr lang="en-US" sz="3200" b="0" i="1" smtClean="0">
                            <a:solidFill>
                              <a:srgbClr val="C00000"/>
                            </a:solidFill>
                            <a:latin typeface="Cambria Math" panose="02040503050406030204" pitchFamily="18" charset="0"/>
                          </a:rPr>
                        </m:ctrlPr>
                      </m:sSubPr>
                      <m:e>
                        <m:r>
                          <a:rPr lang="en-US" sz="3200" b="0" i="1" smtClean="0">
                            <a:solidFill>
                              <a:srgbClr val="C00000"/>
                            </a:solidFill>
                            <a:latin typeface="Cambria Math" panose="02040503050406030204" pitchFamily="18" charset="0"/>
                          </a:rPr>
                          <m:t>𝑂</m:t>
                        </m:r>
                      </m:e>
                      <m:sub>
                        <m:r>
                          <a:rPr lang="en-US" sz="3200" b="0" i="1" smtClean="0">
                            <a:solidFill>
                              <a:srgbClr val="C00000"/>
                            </a:solidFill>
                            <a:latin typeface="Cambria Math" panose="02040503050406030204" pitchFamily="18" charset="0"/>
                          </a:rPr>
                          <m:t>𝑧</m:t>
                        </m:r>
                      </m:sub>
                    </m:sSub>
                    <m:r>
                      <a:rPr lang="en-US" sz="3200" b="0" i="1" smtClean="0">
                        <a:solidFill>
                          <a:srgbClr val="C00000"/>
                        </a:solidFill>
                        <a:latin typeface="Cambria Math" panose="02040503050406030204" pitchFamily="18" charset="0"/>
                      </a:rPr>
                      <m:t>(</m:t>
                    </m:r>
                    <m:r>
                      <a:rPr lang="en-US" sz="3200" b="0" i="1" smtClean="0">
                        <a:solidFill>
                          <a:srgbClr val="C00000"/>
                        </a:solidFill>
                        <a:latin typeface="Cambria Math" panose="02040503050406030204" pitchFamily="18" charset="0"/>
                      </a:rPr>
                      <m:t>𝑘</m:t>
                    </m:r>
                    <m:r>
                      <a:rPr lang="en-US" sz="3200" b="0" i="1" smtClean="0">
                        <a:solidFill>
                          <a:srgbClr val="C00000"/>
                        </a:solidFill>
                        <a:latin typeface="Cambria Math" panose="02040503050406030204" pitchFamily="18" charset="0"/>
                      </a:rPr>
                      <m:t>)</m:t>
                    </m:r>
                  </m:oMath>
                </a14:m>
                <a:endParaRPr lang="en-US" sz="3200" dirty="0">
                  <a:solidFill>
                    <a:srgbClr val="00B050"/>
                  </a:solidFill>
                </a:endParaRPr>
              </a:p>
              <a:p>
                <a:pPr>
                  <a:buClr>
                    <a:schemeClr val="tx1"/>
                  </a:buClr>
                </a:pPr>
                <a:endParaRPr lang="en-US" sz="3200" dirty="0">
                  <a:solidFill>
                    <a:srgbClr val="00B050"/>
                  </a:solidFill>
                </a:endParaRPr>
              </a:p>
              <a:p>
                <a:pPr>
                  <a:buClr>
                    <a:schemeClr val="tx1"/>
                  </a:buClr>
                </a:pPr>
                <a:r>
                  <a:rPr lang="en-US" sz="3200" dirty="0"/>
                  <a:t>In total, roughly </a:t>
                </a:r>
                <a14:m>
                  <m:oMath xmlns:m="http://schemas.openxmlformats.org/officeDocument/2006/math">
                    <m:f>
                      <m:fPr>
                        <m:ctrlPr>
                          <a:rPr lang="en-US" sz="3200" b="0" i="1" smtClean="0">
                            <a:solidFill>
                              <a:srgbClr val="C00000"/>
                            </a:solidFill>
                            <a:latin typeface="Cambria Math" panose="02040503050406030204" pitchFamily="18" charset="0"/>
                          </a:rPr>
                        </m:ctrlPr>
                      </m:fPr>
                      <m:num>
                        <m:sSup>
                          <m:sSupPr>
                            <m:ctrlPr>
                              <a:rPr lang="en-US" sz="3200" b="0" i="1" smtClean="0">
                                <a:solidFill>
                                  <a:srgbClr val="C00000"/>
                                </a:solidFill>
                                <a:latin typeface="Cambria Math" panose="02040503050406030204" pitchFamily="18" charset="0"/>
                              </a:rPr>
                            </m:ctrlPr>
                          </m:sSupPr>
                          <m:e>
                            <m:r>
                              <a:rPr lang="en-US" sz="3200" b="0" i="1" smtClean="0">
                                <a:solidFill>
                                  <a:srgbClr val="C00000"/>
                                </a:solidFill>
                                <a:latin typeface="Cambria Math" panose="02040503050406030204" pitchFamily="18" charset="0"/>
                              </a:rPr>
                              <m:t>𝑘</m:t>
                            </m:r>
                          </m:e>
                          <m:sup>
                            <m:r>
                              <a:rPr lang="en-US" sz="3200" b="0" i="1" smtClean="0">
                                <a:solidFill>
                                  <a:srgbClr val="C00000"/>
                                </a:solidFill>
                                <a:latin typeface="Cambria Math" panose="02040503050406030204" pitchFamily="18" charset="0"/>
                              </a:rPr>
                              <m:t>2</m:t>
                            </m:r>
                          </m:sup>
                        </m:sSup>
                        <m:r>
                          <a:rPr lang="en-US" sz="3200" b="0" i="1" smtClean="0">
                            <a:solidFill>
                              <a:srgbClr val="C00000"/>
                            </a:solidFill>
                            <a:latin typeface="Cambria Math" panose="02040503050406030204" pitchFamily="18" charset="0"/>
                          </a:rPr>
                          <m:t>𝑑</m:t>
                        </m:r>
                      </m:num>
                      <m:den>
                        <m:sSup>
                          <m:sSupPr>
                            <m:ctrlPr>
                              <a:rPr lang="en-US" sz="3200" b="0" i="1" smtClean="0">
                                <a:solidFill>
                                  <a:srgbClr val="C00000"/>
                                </a:solidFill>
                                <a:latin typeface="Cambria Math" panose="02040503050406030204" pitchFamily="18" charset="0"/>
                              </a:rPr>
                            </m:ctrlPr>
                          </m:sSupPr>
                          <m:e>
                            <m:r>
                              <a:rPr lang="en-US" sz="3200" b="0" i="1" smtClean="0">
                                <a:solidFill>
                                  <a:srgbClr val="C00000"/>
                                </a:solidFill>
                                <a:latin typeface="Cambria Math" panose="02040503050406030204" pitchFamily="18" charset="0"/>
                              </a:rPr>
                              <m:t>𝜀</m:t>
                            </m:r>
                          </m:e>
                          <m:sup>
                            <m:r>
                              <a:rPr lang="en-US" sz="3200" b="0" i="1" smtClean="0">
                                <a:solidFill>
                                  <a:srgbClr val="C00000"/>
                                </a:solidFill>
                                <a:latin typeface="Cambria Math" panose="02040503050406030204" pitchFamily="18" charset="0"/>
                              </a:rPr>
                              <m:t>2</m:t>
                            </m:r>
                          </m:sup>
                        </m:sSup>
                      </m:den>
                    </m:f>
                    <m:r>
                      <a:rPr lang="en-US" sz="3200" b="0" i="1" smtClean="0">
                        <a:solidFill>
                          <a:srgbClr val="C00000"/>
                        </a:solidFill>
                        <a:latin typeface="Cambria Math" panose="02040503050406030204" pitchFamily="18" charset="0"/>
                      </a:rPr>
                      <m:t>⋅</m:t>
                    </m:r>
                    <m:func>
                      <m:funcPr>
                        <m:ctrlPr>
                          <a:rPr lang="en-US" sz="3200" b="0" i="1" smtClean="0">
                            <a:solidFill>
                              <a:srgbClr val="C00000"/>
                            </a:solidFill>
                            <a:latin typeface="Cambria Math" panose="02040503050406030204" pitchFamily="18" charset="0"/>
                          </a:rPr>
                        </m:ctrlPr>
                      </m:funcPr>
                      <m:fName>
                        <m:r>
                          <m:rPr>
                            <m:sty m:val="p"/>
                          </m:rPr>
                          <a:rPr lang="en-US" sz="3200" b="0" i="0" smtClean="0">
                            <a:solidFill>
                              <a:srgbClr val="C00000"/>
                            </a:solidFill>
                            <a:latin typeface="Cambria Math" panose="02040503050406030204" pitchFamily="18" charset="0"/>
                          </a:rPr>
                          <m:t>log</m:t>
                        </m:r>
                      </m:fName>
                      <m:e>
                        <m:f>
                          <m:fPr>
                            <m:ctrlPr>
                              <a:rPr lang="en-US" sz="3200" b="0" i="1" smtClean="0">
                                <a:solidFill>
                                  <a:srgbClr val="C00000"/>
                                </a:solidFill>
                                <a:latin typeface="Cambria Math" panose="02040503050406030204" pitchFamily="18" charset="0"/>
                              </a:rPr>
                            </m:ctrlPr>
                          </m:fPr>
                          <m:num>
                            <m:r>
                              <a:rPr lang="en-US" sz="3200" b="0" i="1" smtClean="0">
                                <a:solidFill>
                                  <a:srgbClr val="C00000"/>
                                </a:solidFill>
                                <a:latin typeface="Cambria Math" panose="02040503050406030204" pitchFamily="18" charset="0"/>
                              </a:rPr>
                              <m:t>𝑛</m:t>
                            </m:r>
                            <m:r>
                              <m:rPr>
                                <m:sty m:val="p"/>
                              </m:rPr>
                              <a:rPr lang="en-US" sz="3200" b="0" i="0" smtClean="0">
                                <a:solidFill>
                                  <a:srgbClr val="C00000"/>
                                </a:solidFill>
                                <a:latin typeface="Cambria Math" panose="02040503050406030204" pitchFamily="18" charset="0"/>
                              </a:rPr>
                              <m:t>Δ</m:t>
                            </m:r>
                          </m:num>
                          <m:den>
                            <m:r>
                              <a:rPr lang="en-US" sz="3200" b="0" i="1" smtClean="0">
                                <a:solidFill>
                                  <a:srgbClr val="C00000"/>
                                </a:solidFill>
                                <a:latin typeface="Cambria Math" panose="02040503050406030204" pitchFamily="18" charset="0"/>
                              </a:rPr>
                              <m:t>𝜀</m:t>
                            </m:r>
                          </m:den>
                        </m:f>
                      </m:e>
                    </m:func>
                  </m:oMath>
                </a14:m>
                <a:r>
                  <a:rPr lang="en-US" sz="3200" dirty="0"/>
                  <a:t> points sampled in expectation</a:t>
                </a:r>
                <a:endParaRPr lang="en-US" sz="3200" dirty="0">
                  <a:solidFill>
                    <a:srgbClr val="00B050"/>
                  </a:solidFill>
                </a:endParaRPr>
              </a:p>
            </p:txBody>
          </p:sp>
        </mc:Choice>
        <mc:Fallback xmlns="">
          <p:sp>
            <p:nvSpPr>
              <p:cNvPr id="3" name="Content Placeholder 2">
                <a:extLst>
                  <a:ext uri="{FF2B5EF4-FFF2-40B4-BE49-F238E27FC236}">
                    <a16:creationId xmlns:a16="http://schemas.microsoft.com/office/drawing/2014/main" id="{15255D49-9D60-44DD-910D-2EBD0529DEC9}"/>
                  </a:ext>
                </a:extLst>
              </p:cNvPr>
              <p:cNvSpPr>
                <a:spLocks noGrp="1" noRot="1" noChangeAspect="1" noMove="1" noResize="1" noEditPoints="1" noAdjustHandles="1" noChangeArrowheads="1" noChangeShapeType="1" noTextEdit="1"/>
              </p:cNvSpPr>
              <p:nvPr>
                <p:ph idx="1"/>
              </p:nvPr>
            </p:nvSpPr>
            <p:spPr>
              <a:blipFill>
                <a:blip r:embed="rId3"/>
                <a:stretch>
                  <a:fillRect l="-1333" t="-280"/>
                </a:stretch>
              </a:blipFill>
            </p:spPr>
            <p:txBody>
              <a:bodyPr/>
              <a:lstStyle/>
              <a:p>
                <a:r>
                  <a:rPr lang="en-US">
                    <a:noFill/>
                  </a:rPr>
                  <a:t> </a:t>
                </a:r>
              </a:p>
            </p:txBody>
          </p:sp>
        </mc:Fallback>
      </mc:AlternateContent>
    </p:spTree>
    <p:extLst>
      <p:ext uri="{BB962C8B-B14F-4D97-AF65-F5344CB8AC3E}">
        <p14:creationId xmlns:p14="http://schemas.microsoft.com/office/powerpoint/2010/main" val="8272326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rgbClr val="C00000"/>
                </a:solidFill>
              </a:rPr>
              <a:t>Sliding Window Model and Sampling</a:t>
            </a:r>
            <a:endParaRPr lang="en-US" dirty="0"/>
          </a:p>
        </p:txBody>
      </p:sp>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a:xfrm>
            <a:off x="838200" y="1825624"/>
            <a:ext cx="10515600" cy="911677"/>
          </a:xfrm>
        </p:spPr>
        <p:txBody>
          <a:bodyPr>
            <a:normAutofit/>
          </a:bodyPr>
          <a:lstStyle/>
          <a:p>
            <a:pPr>
              <a:buClr>
                <a:schemeClr val="tx1"/>
              </a:buClr>
            </a:pPr>
            <a:r>
              <a:rPr lang="en-US" dirty="0">
                <a:solidFill>
                  <a:srgbClr val="00B050"/>
                </a:solidFill>
              </a:rPr>
              <a:t>Recall</a:t>
            </a:r>
            <a:r>
              <a:rPr lang="en-US" dirty="0"/>
              <a:t>: we can sample each point with probability proportional to how “important” the point is</a:t>
            </a:r>
          </a:p>
        </p:txBody>
      </p:sp>
      <p:sp>
        <p:nvSpPr>
          <p:cNvPr id="4" name="Oval 3">
            <a:extLst>
              <a:ext uri="{FF2B5EF4-FFF2-40B4-BE49-F238E27FC236}">
                <a16:creationId xmlns:a16="http://schemas.microsoft.com/office/drawing/2014/main" id="{ED4718C7-7F17-D623-ADE0-23F7609534F0}"/>
              </a:ext>
            </a:extLst>
          </p:cNvPr>
          <p:cNvSpPr/>
          <p:nvPr/>
        </p:nvSpPr>
        <p:spPr>
          <a:xfrm>
            <a:off x="7918469" y="5087170"/>
            <a:ext cx="159390" cy="156970"/>
          </a:xfrm>
          <a:prstGeom prst="ellipse">
            <a:avLst/>
          </a:prstGeom>
          <a:solidFill>
            <a:schemeClr val="accent4">
              <a:lumMod val="40000"/>
              <a:lumOff val="60000"/>
            </a:schemeClr>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88F861F7-8C00-0CEE-01F7-6FB7F9233550}"/>
              </a:ext>
            </a:extLst>
          </p:cNvPr>
          <p:cNvSpPr/>
          <p:nvPr/>
        </p:nvSpPr>
        <p:spPr>
          <a:xfrm>
            <a:off x="3731799" y="5120691"/>
            <a:ext cx="159390" cy="156970"/>
          </a:xfrm>
          <a:prstGeom prst="ellipse">
            <a:avLst/>
          </a:prstGeom>
          <a:solidFill>
            <a:schemeClr val="accent4">
              <a:lumMod val="40000"/>
              <a:lumOff val="60000"/>
            </a:schemeClr>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69A8CCDB-E355-752D-EB67-065940A2492E}"/>
              </a:ext>
            </a:extLst>
          </p:cNvPr>
          <p:cNvSpPr/>
          <p:nvPr/>
        </p:nvSpPr>
        <p:spPr>
          <a:xfrm>
            <a:off x="8553976" y="4786940"/>
            <a:ext cx="159390" cy="156970"/>
          </a:xfrm>
          <a:prstGeom prst="ellipse">
            <a:avLst/>
          </a:prstGeom>
          <a:solidFill>
            <a:schemeClr val="accent4">
              <a:lumMod val="40000"/>
              <a:lumOff val="60000"/>
            </a:schemeClr>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576440E6-41F4-EA3D-9FE0-25C26AB239A7}"/>
              </a:ext>
            </a:extLst>
          </p:cNvPr>
          <p:cNvSpPr/>
          <p:nvPr/>
        </p:nvSpPr>
        <p:spPr>
          <a:xfrm>
            <a:off x="8042405" y="4708455"/>
            <a:ext cx="159390" cy="156970"/>
          </a:xfrm>
          <a:prstGeom prst="ellipse">
            <a:avLst/>
          </a:prstGeom>
          <a:solidFill>
            <a:schemeClr val="accent4">
              <a:lumMod val="40000"/>
              <a:lumOff val="60000"/>
            </a:schemeClr>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F0616BBF-F185-0144-19A2-2A6D8E960E0B}"/>
              </a:ext>
            </a:extLst>
          </p:cNvPr>
          <p:cNvSpPr/>
          <p:nvPr/>
        </p:nvSpPr>
        <p:spPr>
          <a:xfrm>
            <a:off x="8253075" y="5348994"/>
            <a:ext cx="159390" cy="156970"/>
          </a:xfrm>
          <a:prstGeom prst="ellipse">
            <a:avLst/>
          </a:prstGeom>
          <a:solidFill>
            <a:schemeClr val="accent4">
              <a:lumMod val="40000"/>
              <a:lumOff val="60000"/>
            </a:schemeClr>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6C532011-D839-7BDC-41A1-5EF734879196}"/>
              </a:ext>
            </a:extLst>
          </p:cNvPr>
          <p:cNvSpPr/>
          <p:nvPr/>
        </p:nvSpPr>
        <p:spPr>
          <a:xfrm>
            <a:off x="3969492" y="5465780"/>
            <a:ext cx="159390" cy="156970"/>
          </a:xfrm>
          <a:prstGeom prst="ellipse">
            <a:avLst/>
          </a:prstGeom>
          <a:solidFill>
            <a:schemeClr val="accent4">
              <a:lumMod val="40000"/>
              <a:lumOff val="60000"/>
            </a:schemeClr>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04C9984C-4352-33F1-CDBA-0B331725CA50}"/>
              </a:ext>
            </a:extLst>
          </p:cNvPr>
          <p:cNvSpPr/>
          <p:nvPr/>
        </p:nvSpPr>
        <p:spPr>
          <a:xfrm>
            <a:off x="4403925" y="4860855"/>
            <a:ext cx="159390" cy="156970"/>
          </a:xfrm>
          <a:prstGeom prst="ellipse">
            <a:avLst/>
          </a:prstGeom>
          <a:solidFill>
            <a:schemeClr val="accent4">
              <a:lumMod val="40000"/>
              <a:lumOff val="60000"/>
            </a:schemeClr>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9C63D74E-F81E-B58A-9537-F269FC89A63C}"/>
              </a:ext>
            </a:extLst>
          </p:cNvPr>
          <p:cNvSpPr/>
          <p:nvPr/>
        </p:nvSpPr>
        <p:spPr>
          <a:xfrm>
            <a:off x="8655502" y="5310903"/>
            <a:ext cx="159390" cy="156970"/>
          </a:xfrm>
          <a:prstGeom prst="ellipse">
            <a:avLst/>
          </a:prstGeom>
          <a:solidFill>
            <a:schemeClr val="accent4">
              <a:lumMod val="40000"/>
              <a:lumOff val="60000"/>
            </a:schemeClr>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3F587E42-40CE-CEA2-B8AE-4078A1472269}"/>
              </a:ext>
            </a:extLst>
          </p:cNvPr>
          <p:cNvSpPr/>
          <p:nvPr/>
        </p:nvSpPr>
        <p:spPr>
          <a:xfrm>
            <a:off x="4116294" y="5087170"/>
            <a:ext cx="159390" cy="156970"/>
          </a:xfrm>
          <a:prstGeom prst="ellipse">
            <a:avLst/>
          </a:prstGeom>
          <a:solidFill>
            <a:schemeClr val="accent4">
              <a:lumMod val="40000"/>
              <a:lumOff val="60000"/>
            </a:schemeClr>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3B95716A-E2AF-1EBD-ED68-85F0CAC32D20}"/>
              </a:ext>
            </a:extLst>
          </p:cNvPr>
          <p:cNvSpPr/>
          <p:nvPr/>
        </p:nvSpPr>
        <p:spPr>
          <a:xfrm>
            <a:off x="4353632" y="5358344"/>
            <a:ext cx="159390" cy="156970"/>
          </a:xfrm>
          <a:prstGeom prst="ellipse">
            <a:avLst/>
          </a:prstGeom>
          <a:solidFill>
            <a:schemeClr val="accent4">
              <a:lumMod val="40000"/>
              <a:lumOff val="60000"/>
            </a:schemeClr>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2BC47A6C-DC11-F479-B3FD-21278673B1E2}"/>
              </a:ext>
            </a:extLst>
          </p:cNvPr>
          <p:cNvSpPr/>
          <p:nvPr/>
        </p:nvSpPr>
        <p:spPr>
          <a:xfrm>
            <a:off x="3891189" y="4786940"/>
            <a:ext cx="159390" cy="156970"/>
          </a:xfrm>
          <a:prstGeom prst="ellipse">
            <a:avLst/>
          </a:prstGeom>
          <a:solidFill>
            <a:schemeClr val="accent4">
              <a:lumMod val="40000"/>
              <a:lumOff val="60000"/>
            </a:schemeClr>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9EE3995F-69BC-82B7-EB00-787C2945E13D}"/>
              </a:ext>
            </a:extLst>
          </p:cNvPr>
          <p:cNvSpPr/>
          <p:nvPr/>
        </p:nvSpPr>
        <p:spPr>
          <a:xfrm>
            <a:off x="8298443" y="5008685"/>
            <a:ext cx="159390" cy="156970"/>
          </a:xfrm>
          <a:prstGeom prst="ellipse">
            <a:avLst/>
          </a:prstGeom>
          <a:solidFill>
            <a:schemeClr val="accent4">
              <a:lumMod val="40000"/>
              <a:lumOff val="60000"/>
            </a:schemeClr>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5B2B4A10-4B8D-0393-4FB4-E1320696CC9C}"/>
              </a:ext>
            </a:extLst>
          </p:cNvPr>
          <p:cNvSpPr/>
          <p:nvPr/>
        </p:nvSpPr>
        <p:spPr>
          <a:xfrm>
            <a:off x="5629805" y="3777667"/>
            <a:ext cx="159390" cy="156970"/>
          </a:xfrm>
          <a:prstGeom prst="ellipse">
            <a:avLst/>
          </a:prstGeom>
          <a:solidFill>
            <a:schemeClr val="accent4">
              <a:lumMod val="40000"/>
              <a:lumOff val="60000"/>
            </a:schemeClr>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B26AB123-D107-B543-1FA4-6D30691FBC8A}"/>
              </a:ext>
            </a:extLst>
          </p:cNvPr>
          <p:cNvSpPr/>
          <p:nvPr/>
        </p:nvSpPr>
        <p:spPr>
          <a:xfrm>
            <a:off x="6560225" y="3776869"/>
            <a:ext cx="159390" cy="156970"/>
          </a:xfrm>
          <a:prstGeom prst="ellipse">
            <a:avLst/>
          </a:prstGeom>
          <a:solidFill>
            <a:schemeClr val="accent4">
              <a:lumMod val="40000"/>
              <a:lumOff val="60000"/>
            </a:schemeClr>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33884B21-6A77-BD4C-6B9E-F8CB87B0E654}"/>
              </a:ext>
            </a:extLst>
          </p:cNvPr>
          <p:cNvSpPr/>
          <p:nvPr/>
        </p:nvSpPr>
        <p:spPr>
          <a:xfrm>
            <a:off x="6301931" y="3517831"/>
            <a:ext cx="159390" cy="156970"/>
          </a:xfrm>
          <a:prstGeom prst="ellipse">
            <a:avLst/>
          </a:prstGeom>
          <a:solidFill>
            <a:schemeClr val="accent4">
              <a:lumMod val="40000"/>
              <a:lumOff val="60000"/>
            </a:schemeClr>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639009AE-16DE-63E7-3D01-DCBAB714EF30}"/>
              </a:ext>
            </a:extLst>
          </p:cNvPr>
          <p:cNvSpPr/>
          <p:nvPr/>
        </p:nvSpPr>
        <p:spPr>
          <a:xfrm>
            <a:off x="6014300" y="3744146"/>
            <a:ext cx="159390" cy="156970"/>
          </a:xfrm>
          <a:prstGeom prst="ellipse">
            <a:avLst/>
          </a:prstGeom>
          <a:solidFill>
            <a:schemeClr val="accent4">
              <a:lumMod val="40000"/>
              <a:lumOff val="60000"/>
            </a:schemeClr>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A6062BA6-C43E-A73E-2C7C-BFB094E00624}"/>
              </a:ext>
            </a:extLst>
          </p:cNvPr>
          <p:cNvSpPr/>
          <p:nvPr/>
        </p:nvSpPr>
        <p:spPr>
          <a:xfrm>
            <a:off x="6251638" y="4015320"/>
            <a:ext cx="159390" cy="156970"/>
          </a:xfrm>
          <a:prstGeom prst="ellipse">
            <a:avLst/>
          </a:prstGeom>
          <a:solidFill>
            <a:schemeClr val="accent4">
              <a:lumMod val="40000"/>
              <a:lumOff val="60000"/>
            </a:schemeClr>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858C32A2-188A-73C9-531F-0B9C61F458E4}"/>
              </a:ext>
            </a:extLst>
          </p:cNvPr>
          <p:cNvSpPr/>
          <p:nvPr/>
        </p:nvSpPr>
        <p:spPr>
          <a:xfrm>
            <a:off x="5789195" y="3443916"/>
            <a:ext cx="159390" cy="156970"/>
          </a:xfrm>
          <a:prstGeom prst="ellipse">
            <a:avLst/>
          </a:prstGeom>
          <a:solidFill>
            <a:schemeClr val="accent4">
              <a:lumMod val="40000"/>
              <a:lumOff val="60000"/>
            </a:schemeClr>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2E479978-9015-DB2B-26EB-F7489C229A5B}"/>
              </a:ext>
            </a:extLst>
          </p:cNvPr>
          <p:cNvSpPr/>
          <p:nvPr/>
        </p:nvSpPr>
        <p:spPr>
          <a:xfrm>
            <a:off x="6107905" y="3217706"/>
            <a:ext cx="159390" cy="156970"/>
          </a:xfrm>
          <a:prstGeom prst="ellipse">
            <a:avLst/>
          </a:prstGeom>
          <a:solidFill>
            <a:schemeClr val="accent4">
              <a:lumMod val="40000"/>
              <a:lumOff val="60000"/>
            </a:schemeClr>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C23FEDB7-2B8E-01E2-C1DE-7FCD97BD24DF}"/>
              </a:ext>
            </a:extLst>
          </p:cNvPr>
          <p:cNvSpPr/>
          <p:nvPr/>
        </p:nvSpPr>
        <p:spPr>
          <a:xfrm>
            <a:off x="6148284" y="5986333"/>
            <a:ext cx="159390" cy="156970"/>
          </a:xfrm>
          <a:prstGeom prst="ellipse">
            <a:avLst/>
          </a:prstGeom>
          <a:solidFill>
            <a:srgbClr val="FF0000"/>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6AEA32E7-0F8E-2E04-C9A5-ECEF4A9BDC38}"/>
              </a:ext>
            </a:extLst>
          </p:cNvPr>
          <p:cNvSpPr/>
          <p:nvPr/>
        </p:nvSpPr>
        <p:spPr>
          <a:xfrm>
            <a:off x="6357788" y="5320062"/>
            <a:ext cx="159390" cy="156970"/>
          </a:xfrm>
          <a:prstGeom prst="ellipse">
            <a:avLst/>
          </a:prstGeom>
          <a:solidFill>
            <a:srgbClr val="FF0000"/>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40BA846F-9365-D21E-8E7E-2BCA874D07CB}"/>
              </a:ext>
            </a:extLst>
          </p:cNvPr>
          <p:cNvSpPr/>
          <p:nvPr/>
        </p:nvSpPr>
        <p:spPr>
          <a:xfrm>
            <a:off x="6014300" y="5632828"/>
            <a:ext cx="159390" cy="156970"/>
          </a:xfrm>
          <a:prstGeom prst="ellipse">
            <a:avLst/>
          </a:prstGeom>
          <a:solidFill>
            <a:srgbClr val="FF0000"/>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7C4EE679-9298-BBE4-0F26-7EF6AD6898AB}"/>
              </a:ext>
            </a:extLst>
          </p:cNvPr>
          <p:cNvSpPr/>
          <p:nvPr/>
        </p:nvSpPr>
        <p:spPr>
          <a:xfrm>
            <a:off x="6411028" y="5700472"/>
            <a:ext cx="159390" cy="156970"/>
          </a:xfrm>
          <a:prstGeom prst="ellipse">
            <a:avLst/>
          </a:prstGeom>
          <a:solidFill>
            <a:srgbClr val="FF0000"/>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Content Placeholder 2">
            <a:extLst>
              <a:ext uri="{FF2B5EF4-FFF2-40B4-BE49-F238E27FC236}">
                <a16:creationId xmlns:a16="http://schemas.microsoft.com/office/drawing/2014/main" id="{781DEC79-FBB4-9387-ADB7-FFBE7B5DC043}"/>
              </a:ext>
            </a:extLst>
          </p:cNvPr>
          <p:cNvSpPr txBox="1">
            <a:spLocks/>
          </p:cNvSpPr>
          <p:nvPr/>
        </p:nvSpPr>
        <p:spPr>
          <a:xfrm>
            <a:off x="836195" y="2621148"/>
            <a:ext cx="4599654" cy="182527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chemeClr val="tx1"/>
              </a:buClr>
            </a:pPr>
            <a:r>
              <a:rPr lang="en-US" dirty="0"/>
              <a:t>We can also consider the “importance” of each point with respect to the following points in the stream</a:t>
            </a:r>
          </a:p>
        </p:txBody>
      </p:sp>
      <p:sp>
        <p:nvSpPr>
          <p:cNvPr id="30" name="Content Placeholder 2">
            <a:extLst>
              <a:ext uri="{FF2B5EF4-FFF2-40B4-BE49-F238E27FC236}">
                <a16:creationId xmlns:a16="http://schemas.microsoft.com/office/drawing/2014/main" id="{9A67E6BB-848D-12D3-F10D-DFF0D576A53C}"/>
              </a:ext>
            </a:extLst>
          </p:cNvPr>
          <p:cNvSpPr txBox="1">
            <a:spLocks/>
          </p:cNvSpPr>
          <p:nvPr/>
        </p:nvSpPr>
        <p:spPr>
          <a:xfrm>
            <a:off x="7106150" y="2550133"/>
            <a:ext cx="4599654" cy="289443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chemeClr val="tx1"/>
              </a:buClr>
            </a:pPr>
            <a:r>
              <a:rPr lang="en-US" dirty="0">
                <a:solidFill>
                  <a:srgbClr val="00B050"/>
                </a:solidFill>
              </a:rPr>
              <a:t>Intuition</a:t>
            </a:r>
            <a:r>
              <a:rPr lang="en-US" dirty="0"/>
              <a:t>: previous points do not matter in the importance of a point because the previous points can be expired</a:t>
            </a:r>
          </a:p>
        </p:txBody>
      </p:sp>
    </p:spTree>
    <p:extLst>
      <p:ext uri="{BB962C8B-B14F-4D97-AF65-F5344CB8AC3E}">
        <p14:creationId xmlns:p14="http://schemas.microsoft.com/office/powerpoint/2010/main" val="7911091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rgbClr val="C00000"/>
                </a:solidFill>
              </a:rPr>
              <a:t>Sliding Window Model and Sampling</a:t>
            </a:r>
            <a:endParaRPr lang="en-US"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a:xfrm>
                <a:off x="502137" y="1815546"/>
                <a:ext cx="11113693" cy="3807204"/>
              </a:xfrm>
            </p:spPr>
            <p:txBody>
              <a:bodyPr>
                <a:normAutofit/>
              </a:bodyPr>
              <a:lstStyle/>
              <a:p>
                <a:pPr>
                  <a:buClr>
                    <a:schemeClr val="tx1"/>
                  </a:buClr>
                </a:pPr>
                <a:r>
                  <a:rPr lang="en-US" dirty="0">
                    <a:solidFill>
                      <a:srgbClr val="00B050"/>
                    </a:solidFill>
                  </a:rPr>
                  <a:t>Theorem</a:t>
                </a:r>
                <a:r>
                  <a:rPr lang="en-US" dirty="0"/>
                  <a:t>: There exists a sliding window model algorithm that samples </a:t>
                </a:r>
                <a:r>
                  <a:rPr lang="en-US" sz="2800" dirty="0"/>
                  <a:t>roughly </a:t>
                </a:r>
                <a14:m>
                  <m:oMath xmlns:m="http://schemas.openxmlformats.org/officeDocument/2006/math">
                    <m:f>
                      <m:fPr>
                        <m:ctrlPr>
                          <a:rPr lang="en-US" sz="2800" b="0" i="1" smtClean="0">
                            <a:solidFill>
                              <a:srgbClr val="C00000"/>
                            </a:solidFill>
                            <a:latin typeface="Cambria Math" panose="02040503050406030204" pitchFamily="18" charset="0"/>
                          </a:rPr>
                        </m:ctrlPr>
                      </m:fPr>
                      <m:num>
                        <m:sSup>
                          <m:sSupPr>
                            <m:ctrlPr>
                              <a:rPr lang="en-US" sz="2800" b="0" i="1" smtClean="0">
                                <a:solidFill>
                                  <a:srgbClr val="C00000"/>
                                </a:solidFill>
                                <a:latin typeface="Cambria Math" panose="02040503050406030204" pitchFamily="18" charset="0"/>
                              </a:rPr>
                            </m:ctrlPr>
                          </m:sSupPr>
                          <m:e>
                            <m:r>
                              <a:rPr lang="en-US" sz="2800" b="0" i="1" smtClean="0">
                                <a:solidFill>
                                  <a:srgbClr val="C00000"/>
                                </a:solidFill>
                                <a:latin typeface="Cambria Math" panose="02040503050406030204" pitchFamily="18" charset="0"/>
                              </a:rPr>
                              <m:t>𝑘</m:t>
                            </m:r>
                          </m:e>
                          <m:sup>
                            <m:r>
                              <a:rPr lang="en-US" sz="2800" b="0" i="1" smtClean="0">
                                <a:solidFill>
                                  <a:srgbClr val="C00000"/>
                                </a:solidFill>
                                <a:latin typeface="Cambria Math" panose="02040503050406030204" pitchFamily="18" charset="0"/>
                              </a:rPr>
                              <m:t>2</m:t>
                            </m:r>
                          </m:sup>
                        </m:sSup>
                        <m:r>
                          <a:rPr lang="en-US" sz="2800" b="0" i="1" smtClean="0">
                            <a:solidFill>
                              <a:srgbClr val="C00000"/>
                            </a:solidFill>
                            <a:latin typeface="Cambria Math" panose="02040503050406030204" pitchFamily="18" charset="0"/>
                          </a:rPr>
                          <m:t>𝑑</m:t>
                        </m:r>
                      </m:num>
                      <m:den>
                        <m:sSup>
                          <m:sSupPr>
                            <m:ctrlPr>
                              <a:rPr lang="en-US" sz="2800" b="0" i="1" smtClean="0">
                                <a:solidFill>
                                  <a:srgbClr val="C00000"/>
                                </a:solidFill>
                                <a:latin typeface="Cambria Math" panose="02040503050406030204" pitchFamily="18" charset="0"/>
                              </a:rPr>
                            </m:ctrlPr>
                          </m:sSupPr>
                          <m:e>
                            <m:r>
                              <a:rPr lang="en-US" sz="2800" b="0" i="1" smtClean="0">
                                <a:solidFill>
                                  <a:srgbClr val="C00000"/>
                                </a:solidFill>
                                <a:latin typeface="Cambria Math" panose="02040503050406030204" pitchFamily="18" charset="0"/>
                              </a:rPr>
                              <m:t>𝜀</m:t>
                            </m:r>
                          </m:e>
                          <m:sup>
                            <m:r>
                              <a:rPr lang="en-US" sz="2800" b="0" i="1" smtClean="0">
                                <a:solidFill>
                                  <a:srgbClr val="C00000"/>
                                </a:solidFill>
                                <a:latin typeface="Cambria Math" panose="02040503050406030204" pitchFamily="18" charset="0"/>
                              </a:rPr>
                              <m:t>2</m:t>
                            </m:r>
                          </m:sup>
                        </m:sSup>
                      </m:den>
                    </m:f>
                    <m:r>
                      <a:rPr lang="en-US" sz="2800" b="0" i="1" smtClean="0">
                        <a:solidFill>
                          <a:srgbClr val="C00000"/>
                        </a:solidFill>
                        <a:latin typeface="Cambria Math" panose="02040503050406030204" pitchFamily="18" charset="0"/>
                      </a:rPr>
                      <m:t>⋅</m:t>
                    </m:r>
                    <m:func>
                      <m:funcPr>
                        <m:ctrlPr>
                          <a:rPr lang="en-US" sz="2800" b="0" i="1" smtClean="0">
                            <a:solidFill>
                              <a:srgbClr val="C00000"/>
                            </a:solidFill>
                            <a:latin typeface="Cambria Math" panose="02040503050406030204" pitchFamily="18" charset="0"/>
                          </a:rPr>
                        </m:ctrlPr>
                      </m:funcPr>
                      <m:fName>
                        <m:r>
                          <m:rPr>
                            <m:sty m:val="p"/>
                          </m:rPr>
                          <a:rPr lang="en-US" sz="2800" b="0" i="0" smtClean="0">
                            <a:solidFill>
                              <a:srgbClr val="C00000"/>
                            </a:solidFill>
                            <a:latin typeface="Cambria Math" panose="02040503050406030204" pitchFamily="18" charset="0"/>
                          </a:rPr>
                          <m:t>poly</m:t>
                        </m:r>
                        <m:r>
                          <m:rPr>
                            <m:sty m:val="p"/>
                          </m:rPr>
                          <a:rPr lang="en-US" sz="2800" b="0" i="0" smtClean="0">
                            <a:solidFill>
                              <a:srgbClr val="C00000"/>
                            </a:solidFill>
                            <a:latin typeface="Cambria Math" panose="02040503050406030204" pitchFamily="18" charset="0"/>
                          </a:rPr>
                          <m:t>log</m:t>
                        </m:r>
                      </m:fName>
                      <m:e>
                        <m:f>
                          <m:fPr>
                            <m:ctrlPr>
                              <a:rPr lang="en-US" sz="2800" b="0" i="1" smtClean="0">
                                <a:solidFill>
                                  <a:srgbClr val="C00000"/>
                                </a:solidFill>
                                <a:latin typeface="Cambria Math" panose="02040503050406030204" pitchFamily="18" charset="0"/>
                              </a:rPr>
                            </m:ctrlPr>
                          </m:fPr>
                          <m:num>
                            <m:r>
                              <a:rPr lang="en-US" sz="2800" b="0" i="1" smtClean="0">
                                <a:solidFill>
                                  <a:srgbClr val="C00000"/>
                                </a:solidFill>
                                <a:latin typeface="Cambria Math" panose="02040503050406030204" pitchFamily="18" charset="0"/>
                              </a:rPr>
                              <m:t>𝑛</m:t>
                            </m:r>
                            <m:r>
                              <m:rPr>
                                <m:sty m:val="p"/>
                              </m:rPr>
                              <a:rPr lang="en-US" sz="2800" b="0" i="0" smtClean="0">
                                <a:solidFill>
                                  <a:srgbClr val="C00000"/>
                                </a:solidFill>
                                <a:latin typeface="Cambria Math" panose="02040503050406030204" pitchFamily="18" charset="0"/>
                              </a:rPr>
                              <m:t>Δ</m:t>
                            </m:r>
                          </m:num>
                          <m:den>
                            <m:r>
                              <a:rPr lang="en-US" sz="2800" b="0" i="1" smtClean="0">
                                <a:solidFill>
                                  <a:srgbClr val="C00000"/>
                                </a:solidFill>
                                <a:latin typeface="Cambria Math" panose="02040503050406030204" pitchFamily="18" charset="0"/>
                              </a:rPr>
                              <m:t>𝜀</m:t>
                            </m:r>
                          </m:den>
                        </m:f>
                      </m:e>
                    </m:func>
                  </m:oMath>
                </a14:m>
                <a:r>
                  <a:rPr lang="en-US" sz="2800" dirty="0"/>
                  <a:t> points and outputs a coreset for </a:t>
                </a:r>
                <a14:m>
                  <m:oMath xmlns:m="http://schemas.openxmlformats.org/officeDocument/2006/math">
                    <m:r>
                      <a:rPr lang="en-US" b="0"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𝑘</m:t>
                    </m:r>
                    <m:r>
                      <a:rPr lang="en-US" b="0"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𝑧</m:t>
                    </m:r>
                    <m:r>
                      <a:rPr lang="en-US" b="0" i="1" smtClean="0">
                        <a:solidFill>
                          <a:srgbClr val="C00000"/>
                        </a:solidFill>
                        <a:latin typeface="Cambria Math" panose="02040503050406030204" pitchFamily="18" charset="0"/>
                      </a:rPr>
                      <m:t>)</m:t>
                    </m:r>
                  </m:oMath>
                </a14:m>
                <a:r>
                  <a:rPr lang="en-US" dirty="0"/>
                  <a:t>-clustering </a:t>
                </a:r>
                <a:r>
                  <a:rPr lang="en-US" dirty="0">
                    <a:solidFill>
                      <a:schemeClr val="accent1"/>
                    </a:solidFill>
                  </a:rPr>
                  <a:t>[WoodruffZhongZhou23]</a:t>
                </a:r>
              </a:p>
            </p:txBody>
          </p:sp>
        </mc:Choice>
        <mc:Fallback>
          <p:sp>
            <p:nvSpPr>
              <p:cNvPr id="3" name="Content Placeholder 2">
                <a:extLst>
                  <a:ext uri="{FF2B5EF4-FFF2-40B4-BE49-F238E27FC236}">
                    <a16:creationId xmlns:a16="http://schemas.microsoft.com/office/drawing/2014/main" id="{15255D49-9D60-44DD-910D-2EBD0529DEC9}"/>
                  </a:ext>
                </a:extLst>
              </p:cNvPr>
              <p:cNvSpPr>
                <a:spLocks noGrp="1" noRot="1" noChangeAspect="1" noMove="1" noResize="1" noEditPoints="1" noAdjustHandles="1" noChangeArrowheads="1" noChangeShapeType="1" noTextEdit="1"/>
              </p:cNvSpPr>
              <p:nvPr>
                <p:ph idx="1"/>
              </p:nvPr>
            </p:nvSpPr>
            <p:spPr>
              <a:xfrm>
                <a:off x="502137" y="1815546"/>
                <a:ext cx="11113693" cy="3807204"/>
              </a:xfrm>
              <a:blipFill>
                <a:blip r:embed="rId2"/>
                <a:stretch>
                  <a:fillRect l="-987" t="-2724" r="-494"/>
                </a:stretch>
              </a:blipFill>
            </p:spPr>
            <p:txBody>
              <a:bodyPr/>
              <a:lstStyle/>
              <a:p>
                <a:r>
                  <a:rPr lang="en-US">
                    <a:noFill/>
                  </a:rPr>
                  <a:t> </a:t>
                </a:r>
              </a:p>
            </p:txBody>
          </p:sp>
        </mc:Fallback>
      </mc:AlternateContent>
      <p:sp>
        <p:nvSpPr>
          <p:cNvPr id="4" name="Oval 3">
            <a:extLst>
              <a:ext uri="{FF2B5EF4-FFF2-40B4-BE49-F238E27FC236}">
                <a16:creationId xmlns:a16="http://schemas.microsoft.com/office/drawing/2014/main" id="{ED4718C7-7F17-D623-ADE0-23F7609534F0}"/>
              </a:ext>
            </a:extLst>
          </p:cNvPr>
          <p:cNvSpPr/>
          <p:nvPr/>
        </p:nvSpPr>
        <p:spPr>
          <a:xfrm>
            <a:off x="7918469" y="5087170"/>
            <a:ext cx="159390" cy="156970"/>
          </a:xfrm>
          <a:prstGeom prst="ellipse">
            <a:avLst/>
          </a:prstGeom>
          <a:solidFill>
            <a:schemeClr val="accent4">
              <a:lumMod val="40000"/>
              <a:lumOff val="60000"/>
            </a:schemeClr>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88F861F7-8C00-0CEE-01F7-6FB7F9233550}"/>
              </a:ext>
            </a:extLst>
          </p:cNvPr>
          <p:cNvSpPr/>
          <p:nvPr/>
        </p:nvSpPr>
        <p:spPr>
          <a:xfrm>
            <a:off x="3731799" y="5120691"/>
            <a:ext cx="159390" cy="156970"/>
          </a:xfrm>
          <a:prstGeom prst="ellipse">
            <a:avLst/>
          </a:prstGeom>
          <a:solidFill>
            <a:schemeClr val="accent4">
              <a:lumMod val="40000"/>
              <a:lumOff val="60000"/>
            </a:schemeClr>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69A8CCDB-E355-752D-EB67-065940A2492E}"/>
              </a:ext>
            </a:extLst>
          </p:cNvPr>
          <p:cNvSpPr/>
          <p:nvPr/>
        </p:nvSpPr>
        <p:spPr>
          <a:xfrm>
            <a:off x="8553976" y="4786940"/>
            <a:ext cx="159390" cy="156970"/>
          </a:xfrm>
          <a:prstGeom prst="ellipse">
            <a:avLst/>
          </a:prstGeom>
          <a:solidFill>
            <a:schemeClr val="accent4">
              <a:lumMod val="40000"/>
              <a:lumOff val="60000"/>
            </a:schemeClr>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576440E6-41F4-EA3D-9FE0-25C26AB239A7}"/>
              </a:ext>
            </a:extLst>
          </p:cNvPr>
          <p:cNvSpPr/>
          <p:nvPr/>
        </p:nvSpPr>
        <p:spPr>
          <a:xfrm>
            <a:off x="8042405" y="4708455"/>
            <a:ext cx="159390" cy="156970"/>
          </a:xfrm>
          <a:prstGeom prst="ellipse">
            <a:avLst/>
          </a:prstGeom>
          <a:solidFill>
            <a:schemeClr val="accent4">
              <a:lumMod val="40000"/>
              <a:lumOff val="60000"/>
            </a:schemeClr>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F0616BBF-F185-0144-19A2-2A6D8E960E0B}"/>
              </a:ext>
            </a:extLst>
          </p:cNvPr>
          <p:cNvSpPr/>
          <p:nvPr/>
        </p:nvSpPr>
        <p:spPr>
          <a:xfrm>
            <a:off x="8253075" y="5348994"/>
            <a:ext cx="159390" cy="156970"/>
          </a:xfrm>
          <a:prstGeom prst="ellipse">
            <a:avLst/>
          </a:prstGeom>
          <a:solidFill>
            <a:schemeClr val="accent4">
              <a:lumMod val="40000"/>
              <a:lumOff val="60000"/>
            </a:schemeClr>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6C532011-D839-7BDC-41A1-5EF734879196}"/>
              </a:ext>
            </a:extLst>
          </p:cNvPr>
          <p:cNvSpPr/>
          <p:nvPr/>
        </p:nvSpPr>
        <p:spPr>
          <a:xfrm>
            <a:off x="3969492" y="5465780"/>
            <a:ext cx="159390" cy="156970"/>
          </a:xfrm>
          <a:prstGeom prst="ellipse">
            <a:avLst/>
          </a:prstGeom>
          <a:solidFill>
            <a:schemeClr val="accent4">
              <a:lumMod val="40000"/>
              <a:lumOff val="60000"/>
            </a:schemeClr>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04C9984C-4352-33F1-CDBA-0B331725CA50}"/>
              </a:ext>
            </a:extLst>
          </p:cNvPr>
          <p:cNvSpPr/>
          <p:nvPr/>
        </p:nvSpPr>
        <p:spPr>
          <a:xfrm>
            <a:off x="4403925" y="4860855"/>
            <a:ext cx="159390" cy="156970"/>
          </a:xfrm>
          <a:prstGeom prst="ellipse">
            <a:avLst/>
          </a:prstGeom>
          <a:solidFill>
            <a:schemeClr val="accent4">
              <a:lumMod val="40000"/>
              <a:lumOff val="60000"/>
            </a:schemeClr>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9C63D74E-F81E-B58A-9537-F269FC89A63C}"/>
              </a:ext>
            </a:extLst>
          </p:cNvPr>
          <p:cNvSpPr/>
          <p:nvPr/>
        </p:nvSpPr>
        <p:spPr>
          <a:xfrm>
            <a:off x="8655502" y="5310903"/>
            <a:ext cx="159390" cy="156970"/>
          </a:xfrm>
          <a:prstGeom prst="ellipse">
            <a:avLst/>
          </a:prstGeom>
          <a:solidFill>
            <a:schemeClr val="accent4">
              <a:lumMod val="40000"/>
              <a:lumOff val="60000"/>
            </a:schemeClr>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3F587E42-40CE-CEA2-B8AE-4078A1472269}"/>
              </a:ext>
            </a:extLst>
          </p:cNvPr>
          <p:cNvSpPr/>
          <p:nvPr/>
        </p:nvSpPr>
        <p:spPr>
          <a:xfrm>
            <a:off x="4116294" y="5087170"/>
            <a:ext cx="159390" cy="156970"/>
          </a:xfrm>
          <a:prstGeom prst="ellipse">
            <a:avLst/>
          </a:prstGeom>
          <a:solidFill>
            <a:schemeClr val="accent4">
              <a:lumMod val="40000"/>
              <a:lumOff val="60000"/>
            </a:schemeClr>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3B95716A-E2AF-1EBD-ED68-85F0CAC32D20}"/>
              </a:ext>
            </a:extLst>
          </p:cNvPr>
          <p:cNvSpPr/>
          <p:nvPr/>
        </p:nvSpPr>
        <p:spPr>
          <a:xfrm>
            <a:off x="4353632" y="5358344"/>
            <a:ext cx="159390" cy="156970"/>
          </a:xfrm>
          <a:prstGeom prst="ellipse">
            <a:avLst/>
          </a:prstGeom>
          <a:solidFill>
            <a:schemeClr val="accent4">
              <a:lumMod val="40000"/>
              <a:lumOff val="60000"/>
            </a:schemeClr>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2BC47A6C-DC11-F479-B3FD-21278673B1E2}"/>
              </a:ext>
            </a:extLst>
          </p:cNvPr>
          <p:cNvSpPr/>
          <p:nvPr/>
        </p:nvSpPr>
        <p:spPr>
          <a:xfrm>
            <a:off x="3891189" y="4786940"/>
            <a:ext cx="159390" cy="156970"/>
          </a:xfrm>
          <a:prstGeom prst="ellipse">
            <a:avLst/>
          </a:prstGeom>
          <a:solidFill>
            <a:schemeClr val="accent4">
              <a:lumMod val="40000"/>
              <a:lumOff val="60000"/>
            </a:schemeClr>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9EE3995F-69BC-82B7-EB00-787C2945E13D}"/>
              </a:ext>
            </a:extLst>
          </p:cNvPr>
          <p:cNvSpPr/>
          <p:nvPr/>
        </p:nvSpPr>
        <p:spPr>
          <a:xfrm>
            <a:off x="8298443" y="5008685"/>
            <a:ext cx="159390" cy="156970"/>
          </a:xfrm>
          <a:prstGeom prst="ellipse">
            <a:avLst/>
          </a:prstGeom>
          <a:solidFill>
            <a:schemeClr val="accent4">
              <a:lumMod val="40000"/>
              <a:lumOff val="60000"/>
            </a:schemeClr>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5B2B4A10-4B8D-0393-4FB4-E1320696CC9C}"/>
              </a:ext>
            </a:extLst>
          </p:cNvPr>
          <p:cNvSpPr/>
          <p:nvPr/>
        </p:nvSpPr>
        <p:spPr>
          <a:xfrm>
            <a:off x="5629805" y="3777667"/>
            <a:ext cx="159390" cy="156970"/>
          </a:xfrm>
          <a:prstGeom prst="ellipse">
            <a:avLst/>
          </a:prstGeom>
          <a:solidFill>
            <a:schemeClr val="accent4">
              <a:lumMod val="40000"/>
              <a:lumOff val="60000"/>
            </a:schemeClr>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B26AB123-D107-B543-1FA4-6D30691FBC8A}"/>
              </a:ext>
            </a:extLst>
          </p:cNvPr>
          <p:cNvSpPr/>
          <p:nvPr/>
        </p:nvSpPr>
        <p:spPr>
          <a:xfrm>
            <a:off x="6560225" y="3776869"/>
            <a:ext cx="159390" cy="156970"/>
          </a:xfrm>
          <a:prstGeom prst="ellipse">
            <a:avLst/>
          </a:prstGeom>
          <a:solidFill>
            <a:schemeClr val="accent4">
              <a:lumMod val="40000"/>
              <a:lumOff val="60000"/>
            </a:schemeClr>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33884B21-6A77-BD4C-6B9E-F8CB87B0E654}"/>
              </a:ext>
            </a:extLst>
          </p:cNvPr>
          <p:cNvSpPr/>
          <p:nvPr/>
        </p:nvSpPr>
        <p:spPr>
          <a:xfrm>
            <a:off x="6301931" y="3517831"/>
            <a:ext cx="159390" cy="156970"/>
          </a:xfrm>
          <a:prstGeom prst="ellipse">
            <a:avLst/>
          </a:prstGeom>
          <a:solidFill>
            <a:schemeClr val="accent4">
              <a:lumMod val="40000"/>
              <a:lumOff val="60000"/>
            </a:schemeClr>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639009AE-16DE-63E7-3D01-DCBAB714EF30}"/>
              </a:ext>
            </a:extLst>
          </p:cNvPr>
          <p:cNvSpPr/>
          <p:nvPr/>
        </p:nvSpPr>
        <p:spPr>
          <a:xfrm>
            <a:off x="6014300" y="3744146"/>
            <a:ext cx="159390" cy="156970"/>
          </a:xfrm>
          <a:prstGeom prst="ellipse">
            <a:avLst/>
          </a:prstGeom>
          <a:solidFill>
            <a:schemeClr val="accent4">
              <a:lumMod val="40000"/>
              <a:lumOff val="60000"/>
            </a:schemeClr>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A6062BA6-C43E-A73E-2C7C-BFB094E00624}"/>
              </a:ext>
            </a:extLst>
          </p:cNvPr>
          <p:cNvSpPr/>
          <p:nvPr/>
        </p:nvSpPr>
        <p:spPr>
          <a:xfrm>
            <a:off x="6251638" y="4015320"/>
            <a:ext cx="159390" cy="156970"/>
          </a:xfrm>
          <a:prstGeom prst="ellipse">
            <a:avLst/>
          </a:prstGeom>
          <a:solidFill>
            <a:schemeClr val="accent4">
              <a:lumMod val="40000"/>
              <a:lumOff val="60000"/>
            </a:schemeClr>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858C32A2-188A-73C9-531F-0B9C61F458E4}"/>
              </a:ext>
            </a:extLst>
          </p:cNvPr>
          <p:cNvSpPr/>
          <p:nvPr/>
        </p:nvSpPr>
        <p:spPr>
          <a:xfrm>
            <a:off x="5789195" y="3443916"/>
            <a:ext cx="159390" cy="156970"/>
          </a:xfrm>
          <a:prstGeom prst="ellipse">
            <a:avLst/>
          </a:prstGeom>
          <a:solidFill>
            <a:schemeClr val="accent4">
              <a:lumMod val="40000"/>
              <a:lumOff val="60000"/>
            </a:schemeClr>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2E479978-9015-DB2B-26EB-F7489C229A5B}"/>
              </a:ext>
            </a:extLst>
          </p:cNvPr>
          <p:cNvSpPr/>
          <p:nvPr/>
        </p:nvSpPr>
        <p:spPr>
          <a:xfrm>
            <a:off x="6107905" y="3217706"/>
            <a:ext cx="159390" cy="156970"/>
          </a:xfrm>
          <a:prstGeom prst="ellipse">
            <a:avLst/>
          </a:prstGeom>
          <a:solidFill>
            <a:schemeClr val="accent4">
              <a:lumMod val="40000"/>
              <a:lumOff val="60000"/>
            </a:schemeClr>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C23FEDB7-2B8E-01E2-C1DE-7FCD97BD24DF}"/>
              </a:ext>
            </a:extLst>
          </p:cNvPr>
          <p:cNvSpPr/>
          <p:nvPr/>
        </p:nvSpPr>
        <p:spPr>
          <a:xfrm>
            <a:off x="6148284" y="5986333"/>
            <a:ext cx="159390" cy="156970"/>
          </a:xfrm>
          <a:prstGeom prst="ellipse">
            <a:avLst/>
          </a:prstGeom>
          <a:solidFill>
            <a:srgbClr val="FF0000"/>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6AEA32E7-0F8E-2E04-C9A5-ECEF4A9BDC38}"/>
              </a:ext>
            </a:extLst>
          </p:cNvPr>
          <p:cNvSpPr/>
          <p:nvPr/>
        </p:nvSpPr>
        <p:spPr>
          <a:xfrm>
            <a:off x="6357788" y="5320062"/>
            <a:ext cx="159390" cy="156970"/>
          </a:xfrm>
          <a:prstGeom prst="ellipse">
            <a:avLst/>
          </a:prstGeom>
          <a:solidFill>
            <a:srgbClr val="FF0000"/>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40BA846F-9365-D21E-8E7E-2BCA874D07CB}"/>
              </a:ext>
            </a:extLst>
          </p:cNvPr>
          <p:cNvSpPr/>
          <p:nvPr/>
        </p:nvSpPr>
        <p:spPr>
          <a:xfrm>
            <a:off x="6014300" y="5632828"/>
            <a:ext cx="159390" cy="156970"/>
          </a:xfrm>
          <a:prstGeom prst="ellipse">
            <a:avLst/>
          </a:prstGeom>
          <a:solidFill>
            <a:srgbClr val="FF0000"/>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7C4EE679-9298-BBE4-0F26-7EF6AD6898AB}"/>
              </a:ext>
            </a:extLst>
          </p:cNvPr>
          <p:cNvSpPr/>
          <p:nvPr/>
        </p:nvSpPr>
        <p:spPr>
          <a:xfrm>
            <a:off x="6411028" y="5700472"/>
            <a:ext cx="159390" cy="156970"/>
          </a:xfrm>
          <a:prstGeom prst="ellipse">
            <a:avLst/>
          </a:prstGeom>
          <a:solidFill>
            <a:srgbClr val="FF0000"/>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202425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F91E7EE-1AA9-49CB-81B0-50E6EE28287D}"/>
              </a:ext>
            </a:extLst>
          </p:cNvPr>
          <p:cNvPicPr>
            <a:picLocks noChangeAspect="1"/>
          </p:cNvPicPr>
          <p:nvPr/>
        </p:nvPicPr>
        <p:blipFill>
          <a:blip r:embed="rId2"/>
          <a:stretch>
            <a:fillRect/>
          </a:stretch>
        </p:blipFill>
        <p:spPr>
          <a:xfrm>
            <a:off x="2479086" y="3307260"/>
            <a:ext cx="7233828" cy="1696091"/>
          </a:xfrm>
          <a:prstGeom prst="rect">
            <a:avLst/>
          </a:prstGeom>
        </p:spPr>
      </p:pic>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rgbClr val="C00000"/>
                </a:solidFill>
              </a:rPr>
              <a:t>Sliding Window Algorithms</a:t>
            </a:r>
            <a:endParaRPr lang="en-US"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a:xfrm>
                <a:off x="838200" y="1825624"/>
                <a:ext cx="10515600" cy="4514215"/>
              </a:xfrm>
            </p:spPr>
            <p:txBody>
              <a:bodyPr>
                <a:normAutofit/>
              </a:bodyPr>
              <a:lstStyle/>
              <a:p>
                <a:r>
                  <a:rPr lang="en-US" dirty="0"/>
                  <a:t>Suppose we are trying to approximate some given function</a:t>
                </a:r>
              </a:p>
              <a:p>
                <a:pPr lvl="1"/>
                <a:r>
                  <a:rPr lang="en-US" dirty="0"/>
                  <a:t>Suppose we have a streaming algorithm for this function</a:t>
                </a:r>
              </a:p>
              <a:p>
                <a:pPr lvl="1"/>
                <a:r>
                  <a:rPr lang="en-US" dirty="0"/>
                  <a:t>Suppose this function is “smooth”: If </a:t>
                </a:r>
                <a14:m>
                  <m:oMath xmlns:m="http://schemas.openxmlformats.org/officeDocument/2006/math">
                    <m:r>
                      <a:rPr lang="en-US" b="0" i="1" smtClean="0">
                        <a:solidFill>
                          <a:srgbClr val="C00000"/>
                        </a:solidFill>
                        <a:latin typeface="Cambria Math" panose="02040503050406030204" pitchFamily="18" charset="0"/>
                      </a:rPr>
                      <m:t>𝑓</m:t>
                    </m:r>
                    <m:d>
                      <m:dPr>
                        <m:ctrlPr>
                          <a:rPr lang="en-US" b="0" i="1" smtClean="0">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𝐵</m:t>
                        </m:r>
                      </m:e>
                    </m:d>
                  </m:oMath>
                </a14:m>
                <a:r>
                  <a:rPr lang="en-US" dirty="0"/>
                  <a:t> is a “good” approximation to </a:t>
                </a:r>
                <a14:m>
                  <m:oMath xmlns:m="http://schemas.openxmlformats.org/officeDocument/2006/math">
                    <m:r>
                      <a:rPr lang="en-US" b="0" i="1" smtClean="0">
                        <a:solidFill>
                          <a:srgbClr val="C00000"/>
                        </a:solidFill>
                        <a:latin typeface="Cambria Math" panose="02040503050406030204" pitchFamily="18" charset="0"/>
                      </a:rPr>
                      <m:t>𝑓</m:t>
                    </m:r>
                    <m:d>
                      <m:dPr>
                        <m:ctrlPr>
                          <a:rPr lang="en-US" b="0" i="1" smtClean="0">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𝐴</m:t>
                        </m:r>
                      </m:e>
                    </m:d>
                  </m:oMath>
                </a14:m>
                <a:r>
                  <a:rPr lang="en-US" dirty="0"/>
                  <a:t>, then </a:t>
                </a:r>
                <a14:m>
                  <m:oMath xmlns:m="http://schemas.openxmlformats.org/officeDocument/2006/math">
                    <m:r>
                      <a:rPr lang="en-US" b="0" i="1" smtClean="0">
                        <a:solidFill>
                          <a:srgbClr val="C00000"/>
                        </a:solidFill>
                        <a:latin typeface="Cambria Math" panose="02040503050406030204" pitchFamily="18" charset="0"/>
                      </a:rPr>
                      <m:t>𝑓</m:t>
                    </m:r>
                    <m:d>
                      <m:dPr>
                        <m:ctrlPr>
                          <a:rPr lang="en-US" b="0" i="1" smtClean="0">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𝐵</m:t>
                        </m:r>
                        <m:r>
                          <a:rPr lang="en-US" b="0"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𝐶</m:t>
                        </m:r>
                      </m:e>
                    </m:d>
                  </m:oMath>
                </a14:m>
                <a:r>
                  <a:rPr lang="en-US" dirty="0"/>
                  <a:t> will always be a “good” approximation to </a:t>
                </a:r>
                <a14:m>
                  <m:oMath xmlns:m="http://schemas.openxmlformats.org/officeDocument/2006/math">
                    <m:r>
                      <a:rPr lang="en-US" b="0" i="1" smtClean="0">
                        <a:solidFill>
                          <a:srgbClr val="C00000"/>
                        </a:solidFill>
                        <a:latin typeface="Cambria Math" panose="02040503050406030204" pitchFamily="18" charset="0"/>
                      </a:rPr>
                      <m:t>𝑓</m:t>
                    </m:r>
                    <m:d>
                      <m:dPr>
                        <m:ctrlPr>
                          <a:rPr lang="en-US" b="0" i="1" smtClean="0">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𝐴</m:t>
                        </m:r>
                        <m:r>
                          <a:rPr lang="en-US" b="0"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𝐶</m:t>
                        </m:r>
                      </m:e>
                    </m:d>
                  </m:oMath>
                </a14:m>
                <a:r>
                  <a:rPr lang="en-US" dirty="0"/>
                  <a:t>.</a:t>
                </a:r>
              </a:p>
              <a:p>
                <a:endParaRPr lang="en-US" dirty="0"/>
              </a:p>
              <a:p>
                <a:endParaRPr lang="en-US" dirty="0"/>
              </a:p>
              <a:p>
                <a:endParaRPr lang="en-US" dirty="0"/>
              </a:p>
              <a:p>
                <a:r>
                  <a:rPr lang="en-US" dirty="0"/>
                  <a:t>Smooth histogram framework </a:t>
                </a:r>
                <a:r>
                  <a:rPr lang="en-US" dirty="0">
                    <a:solidFill>
                      <a:srgbClr val="00B0F0"/>
                    </a:solidFill>
                  </a:rPr>
                  <a:t>[BravermanOstrovsky07] </a:t>
                </a:r>
                <a:r>
                  <a:rPr lang="en-US" dirty="0"/>
                  <a:t>gives a sliding window algorithm for this function </a:t>
                </a:r>
              </a:p>
            </p:txBody>
          </p:sp>
        </mc:Choice>
        <mc:Fallback>
          <p:sp>
            <p:nvSpPr>
              <p:cNvPr id="3" name="Content Placeholder 2">
                <a:extLst>
                  <a:ext uri="{FF2B5EF4-FFF2-40B4-BE49-F238E27FC236}">
                    <a16:creationId xmlns:a16="http://schemas.microsoft.com/office/drawing/2014/main" id="{15255D49-9D60-44DD-910D-2EBD0529DEC9}"/>
                  </a:ext>
                </a:extLst>
              </p:cNvPr>
              <p:cNvSpPr>
                <a:spLocks noGrp="1" noRot="1" noChangeAspect="1" noMove="1" noResize="1" noEditPoints="1" noAdjustHandles="1" noChangeArrowheads="1" noChangeShapeType="1" noTextEdit="1"/>
              </p:cNvSpPr>
              <p:nvPr>
                <p:ph idx="1"/>
              </p:nvPr>
            </p:nvSpPr>
            <p:spPr>
              <a:xfrm>
                <a:off x="838200" y="1825624"/>
                <a:ext cx="10515600" cy="4514215"/>
              </a:xfrm>
              <a:blipFill>
                <a:blip r:embed="rId3"/>
                <a:stretch>
                  <a:fillRect l="-1043" t="-2159" r="-1159"/>
                </a:stretch>
              </a:blipFill>
            </p:spPr>
            <p:txBody>
              <a:bodyPr/>
              <a:lstStyle/>
              <a:p>
                <a:r>
                  <a:rPr lang="en-US">
                    <a:noFill/>
                  </a:rPr>
                  <a:t> </a:t>
                </a:r>
              </a:p>
            </p:txBody>
          </p:sp>
        </mc:Fallback>
      </mc:AlternateContent>
    </p:spTree>
    <p:extLst>
      <p:ext uri="{BB962C8B-B14F-4D97-AF65-F5344CB8AC3E}">
        <p14:creationId xmlns:p14="http://schemas.microsoft.com/office/powerpoint/2010/main" val="2011402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rgbClr val="C00000"/>
                </a:solidFill>
              </a:rPr>
              <a:t>Smooth Histogram</a:t>
            </a:r>
            <a:endParaRPr lang="en-US" dirty="0"/>
          </a:p>
        </p:txBody>
      </p:sp>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a:xfrm>
            <a:off x="838200" y="1825624"/>
            <a:ext cx="10515600" cy="4514215"/>
          </a:xfrm>
        </p:spPr>
        <p:txBody>
          <a:bodyPr>
            <a:normAutofit/>
          </a:bodyPr>
          <a:lstStyle/>
          <a:p>
            <a:r>
              <a:rPr lang="en-US" dirty="0"/>
              <a:t>Suppose we are trying to approximate some given function</a:t>
            </a:r>
          </a:p>
          <a:p>
            <a:r>
              <a:rPr lang="en-US" dirty="0"/>
              <a:t>Smooth histogram framework </a:t>
            </a:r>
            <a:r>
              <a:rPr lang="en-US" dirty="0">
                <a:solidFill>
                  <a:srgbClr val="00B0F0"/>
                </a:solidFill>
              </a:rPr>
              <a:t>[BO07] </a:t>
            </a:r>
            <a:r>
              <a:rPr lang="en-US" dirty="0"/>
              <a:t>gives a sliding window algorithm for this function </a:t>
            </a:r>
          </a:p>
          <a:p>
            <a:r>
              <a:rPr lang="en-US" dirty="0"/>
              <a:t>Start a new instance of the streaming algorithm (along with existing instances) each time a new element arrives</a:t>
            </a:r>
          </a:p>
          <a:p>
            <a:r>
              <a:rPr lang="en-US" dirty="0"/>
              <a:t>Each time there are three instances that report “close” values, delete the middle one</a:t>
            </a:r>
          </a:p>
          <a:p>
            <a:r>
              <a:rPr lang="en-US" dirty="0"/>
              <a:t>Use different checkpoints to “sandwich” the sliding window</a:t>
            </a:r>
          </a:p>
        </p:txBody>
      </p:sp>
    </p:spTree>
    <p:extLst>
      <p:ext uri="{BB962C8B-B14F-4D97-AF65-F5344CB8AC3E}">
        <p14:creationId xmlns:p14="http://schemas.microsoft.com/office/powerpoint/2010/main" val="11695400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rgbClr val="C00000"/>
                </a:solidFill>
              </a:rPr>
              <a:t>Smooth Histogram</a:t>
            </a:r>
            <a:endParaRPr lang="en-US" dirty="0"/>
          </a:p>
        </p:txBody>
      </p:sp>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a:xfrm>
            <a:off x="838200" y="1825625"/>
            <a:ext cx="10515600" cy="2614490"/>
          </a:xfrm>
        </p:spPr>
        <p:txBody>
          <a:bodyPr>
            <a:normAutofit/>
          </a:bodyPr>
          <a:lstStyle/>
          <a:p>
            <a:r>
              <a:rPr lang="en-US" dirty="0"/>
              <a:t>Start a new instance of the streaming algorithm (along with existing instances) each time a new element arrives</a:t>
            </a:r>
          </a:p>
          <a:p>
            <a:r>
              <a:rPr lang="en-US" dirty="0"/>
              <a:t>Each time there are three instances that report “close” values, delete the middle one</a:t>
            </a:r>
          </a:p>
          <a:p>
            <a:r>
              <a:rPr lang="en-US" dirty="0"/>
              <a:t>Use different checkpoints to “sandwich” the sliding window</a:t>
            </a:r>
          </a:p>
        </p:txBody>
      </p:sp>
      <p:sp>
        <p:nvSpPr>
          <p:cNvPr id="4" name="TextBox 3">
            <a:extLst>
              <a:ext uri="{FF2B5EF4-FFF2-40B4-BE49-F238E27FC236}">
                <a16:creationId xmlns:a16="http://schemas.microsoft.com/office/drawing/2014/main" id="{1AD9E342-B51D-446C-BA35-E2B8E328F2DA}"/>
              </a:ext>
            </a:extLst>
          </p:cNvPr>
          <p:cNvSpPr txBox="1"/>
          <p:nvPr/>
        </p:nvSpPr>
        <p:spPr>
          <a:xfrm>
            <a:off x="1139887" y="4086172"/>
            <a:ext cx="444352" cy="707886"/>
          </a:xfrm>
          <a:prstGeom prst="rect">
            <a:avLst/>
          </a:prstGeom>
          <a:noFill/>
        </p:spPr>
        <p:txBody>
          <a:bodyPr wrap="none" rtlCol="0">
            <a:spAutoFit/>
          </a:bodyPr>
          <a:lstStyle/>
          <a:p>
            <a:r>
              <a:rPr lang="en-US" sz="4000" dirty="0"/>
              <a:t>1</a:t>
            </a:r>
          </a:p>
        </p:txBody>
      </p:sp>
      <p:sp>
        <p:nvSpPr>
          <p:cNvPr id="6" name="TextBox 5">
            <a:extLst>
              <a:ext uri="{FF2B5EF4-FFF2-40B4-BE49-F238E27FC236}">
                <a16:creationId xmlns:a16="http://schemas.microsoft.com/office/drawing/2014/main" id="{4CF2AFC1-F1D5-433A-A30F-70594FCBBED1}"/>
              </a:ext>
            </a:extLst>
          </p:cNvPr>
          <p:cNvSpPr txBox="1"/>
          <p:nvPr/>
        </p:nvSpPr>
        <p:spPr>
          <a:xfrm>
            <a:off x="1281894" y="4794058"/>
            <a:ext cx="160337" cy="369332"/>
          </a:xfrm>
          <a:prstGeom prst="rect">
            <a:avLst/>
          </a:prstGeom>
          <a:solidFill>
            <a:srgbClr val="C00000"/>
          </a:solidFill>
        </p:spPr>
        <p:txBody>
          <a:bodyPr wrap="square" rtlCol="0">
            <a:spAutoFit/>
          </a:bodyPr>
          <a:lstStyle/>
          <a:p>
            <a:r>
              <a:rPr lang="en-US" dirty="0">
                <a:highlight>
                  <a:srgbClr val="FF0000"/>
                </a:highlight>
              </a:rPr>
              <a:t> </a:t>
            </a:r>
          </a:p>
        </p:txBody>
      </p:sp>
      <p:sp>
        <p:nvSpPr>
          <p:cNvPr id="7" name="Rectangle 6">
            <a:extLst>
              <a:ext uri="{FF2B5EF4-FFF2-40B4-BE49-F238E27FC236}">
                <a16:creationId xmlns:a16="http://schemas.microsoft.com/office/drawing/2014/main" id="{B138EB92-64B4-43C8-BD4C-30A069D51EC8}"/>
              </a:ext>
            </a:extLst>
          </p:cNvPr>
          <p:cNvSpPr/>
          <p:nvPr/>
        </p:nvSpPr>
        <p:spPr>
          <a:xfrm>
            <a:off x="838200" y="4794058"/>
            <a:ext cx="301686" cy="369332"/>
          </a:xfrm>
          <a:prstGeom prst="rect">
            <a:avLst/>
          </a:prstGeom>
        </p:spPr>
        <p:txBody>
          <a:bodyPr wrap="none">
            <a:spAutoFit/>
          </a:bodyPr>
          <a:lstStyle/>
          <a:p>
            <a:r>
              <a:rPr lang="en-US" dirty="0"/>
              <a:t>1</a:t>
            </a:r>
          </a:p>
        </p:txBody>
      </p:sp>
      <p:sp>
        <p:nvSpPr>
          <p:cNvPr id="8" name="Rectangle 7">
            <a:extLst>
              <a:ext uri="{FF2B5EF4-FFF2-40B4-BE49-F238E27FC236}">
                <a16:creationId xmlns:a16="http://schemas.microsoft.com/office/drawing/2014/main" id="{1AFEAA89-B34E-4C9F-B086-23E647E05934}"/>
              </a:ext>
            </a:extLst>
          </p:cNvPr>
          <p:cNvSpPr/>
          <p:nvPr/>
        </p:nvSpPr>
        <p:spPr>
          <a:xfrm>
            <a:off x="6247106" y="4205719"/>
            <a:ext cx="5631302" cy="954107"/>
          </a:xfrm>
          <a:prstGeom prst="rect">
            <a:avLst/>
          </a:prstGeom>
        </p:spPr>
        <p:txBody>
          <a:bodyPr wrap="square">
            <a:spAutoFit/>
          </a:bodyPr>
          <a:lstStyle/>
          <a:p>
            <a:pPr marL="457200" indent="-457200">
              <a:buClr>
                <a:schemeClr val="tx1"/>
              </a:buClr>
              <a:buFont typeface="Arial" panose="020B0604020202020204" pitchFamily="34" charset="0"/>
              <a:buChar char="•"/>
            </a:pPr>
            <a:r>
              <a:rPr lang="en-US" sz="2800" dirty="0">
                <a:solidFill>
                  <a:srgbClr val="00B050"/>
                </a:solidFill>
              </a:rPr>
              <a:t>Example</a:t>
            </a:r>
            <a:r>
              <a:rPr lang="en-US" sz="2800" dirty="0"/>
              <a:t>: Number of ones in sliding window (2-approximation)</a:t>
            </a:r>
          </a:p>
        </p:txBody>
      </p:sp>
      <p:sp>
        <p:nvSpPr>
          <p:cNvPr id="9" name="Rectangle 8">
            <a:extLst>
              <a:ext uri="{FF2B5EF4-FFF2-40B4-BE49-F238E27FC236}">
                <a16:creationId xmlns:a16="http://schemas.microsoft.com/office/drawing/2014/main" id="{3BCBBA84-C8E9-4F61-A4AB-B536566C673D}"/>
              </a:ext>
            </a:extLst>
          </p:cNvPr>
          <p:cNvSpPr/>
          <p:nvPr/>
        </p:nvSpPr>
        <p:spPr>
          <a:xfrm>
            <a:off x="1139886" y="4149619"/>
            <a:ext cx="3081383" cy="2343256"/>
          </a:xfrm>
          <a:prstGeom prst="rect">
            <a:avLst/>
          </a:prstGeom>
          <a:noFill/>
          <a:ln w="571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69968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animBg="1"/>
      <p:bldP spid="7" grpId="0"/>
      <p:bldP spid="8"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rgbClr val="C00000"/>
                </a:solidFill>
              </a:rPr>
              <a:t>Smooth Histogram</a:t>
            </a:r>
            <a:endParaRPr lang="en-US" dirty="0"/>
          </a:p>
        </p:txBody>
      </p:sp>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a:xfrm>
            <a:off x="838200" y="1825625"/>
            <a:ext cx="10515600" cy="2614490"/>
          </a:xfrm>
        </p:spPr>
        <p:txBody>
          <a:bodyPr>
            <a:normAutofit/>
          </a:bodyPr>
          <a:lstStyle/>
          <a:p>
            <a:r>
              <a:rPr lang="en-US" dirty="0"/>
              <a:t>Start a new instance of the streaming algorithm (along with existing instances) each time a new element arrives</a:t>
            </a:r>
          </a:p>
          <a:p>
            <a:r>
              <a:rPr lang="en-US" dirty="0"/>
              <a:t>Each time there are three instances that report “close” values, delete the middle one</a:t>
            </a:r>
          </a:p>
          <a:p>
            <a:r>
              <a:rPr lang="en-US" dirty="0"/>
              <a:t>Use different checkpoints to “sandwich” the sliding window</a:t>
            </a:r>
          </a:p>
        </p:txBody>
      </p:sp>
      <p:sp>
        <p:nvSpPr>
          <p:cNvPr id="4" name="TextBox 3">
            <a:extLst>
              <a:ext uri="{FF2B5EF4-FFF2-40B4-BE49-F238E27FC236}">
                <a16:creationId xmlns:a16="http://schemas.microsoft.com/office/drawing/2014/main" id="{1AD9E342-B51D-446C-BA35-E2B8E328F2DA}"/>
              </a:ext>
            </a:extLst>
          </p:cNvPr>
          <p:cNvSpPr txBox="1"/>
          <p:nvPr/>
        </p:nvSpPr>
        <p:spPr>
          <a:xfrm>
            <a:off x="1139887" y="4086172"/>
            <a:ext cx="819455" cy="707886"/>
          </a:xfrm>
          <a:prstGeom prst="rect">
            <a:avLst/>
          </a:prstGeom>
          <a:noFill/>
        </p:spPr>
        <p:txBody>
          <a:bodyPr wrap="none" rtlCol="0">
            <a:spAutoFit/>
          </a:bodyPr>
          <a:lstStyle/>
          <a:p>
            <a:r>
              <a:rPr lang="en-US" sz="4000"/>
              <a:t>1 0</a:t>
            </a:r>
            <a:endParaRPr lang="en-US" sz="4000" dirty="0"/>
          </a:p>
        </p:txBody>
      </p:sp>
      <p:sp>
        <p:nvSpPr>
          <p:cNvPr id="5" name="TextBox 4">
            <a:extLst>
              <a:ext uri="{FF2B5EF4-FFF2-40B4-BE49-F238E27FC236}">
                <a16:creationId xmlns:a16="http://schemas.microsoft.com/office/drawing/2014/main" id="{940B109E-50F1-4B68-BD71-4EB669514D7F}"/>
              </a:ext>
            </a:extLst>
          </p:cNvPr>
          <p:cNvSpPr txBox="1"/>
          <p:nvPr/>
        </p:nvSpPr>
        <p:spPr>
          <a:xfrm>
            <a:off x="1281894" y="4794058"/>
            <a:ext cx="578963" cy="369332"/>
          </a:xfrm>
          <a:prstGeom prst="rect">
            <a:avLst/>
          </a:prstGeom>
          <a:solidFill>
            <a:srgbClr val="C00000"/>
          </a:solidFill>
        </p:spPr>
        <p:txBody>
          <a:bodyPr wrap="square" rtlCol="0">
            <a:spAutoFit/>
          </a:bodyPr>
          <a:lstStyle/>
          <a:p>
            <a:r>
              <a:rPr lang="en-US" dirty="0">
                <a:highlight>
                  <a:srgbClr val="FF0000"/>
                </a:highlight>
              </a:rPr>
              <a:t> </a:t>
            </a:r>
          </a:p>
        </p:txBody>
      </p:sp>
      <p:sp>
        <p:nvSpPr>
          <p:cNvPr id="7" name="Rectangle 6">
            <a:extLst>
              <a:ext uri="{FF2B5EF4-FFF2-40B4-BE49-F238E27FC236}">
                <a16:creationId xmlns:a16="http://schemas.microsoft.com/office/drawing/2014/main" id="{604AB309-83EF-408D-9B80-05A0F2D8C52C}"/>
              </a:ext>
            </a:extLst>
          </p:cNvPr>
          <p:cNvSpPr/>
          <p:nvPr/>
        </p:nvSpPr>
        <p:spPr>
          <a:xfrm>
            <a:off x="838200" y="4794058"/>
            <a:ext cx="301686" cy="369332"/>
          </a:xfrm>
          <a:prstGeom prst="rect">
            <a:avLst/>
          </a:prstGeom>
        </p:spPr>
        <p:txBody>
          <a:bodyPr wrap="none">
            <a:spAutoFit/>
          </a:bodyPr>
          <a:lstStyle/>
          <a:p>
            <a:r>
              <a:rPr lang="en-US" dirty="0"/>
              <a:t>1</a:t>
            </a:r>
          </a:p>
        </p:txBody>
      </p:sp>
      <p:sp>
        <p:nvSpPr>
          <p:cNvPr id="8" name="Rectangle 7">
            <a:extLst>
              <a:ext uri="{FF2B5EF4-FFF2-40B4-BE49-F238E27FC236}">
                <a16:creationId xmlns:a16="http://schemas.microsoft.com/office/drawing/2014/main" id="{490D3CAB-699C-47FF-8698-8F747E1AA618}"/>
              </a:ext>
            </a:extLst>
          </p:cNvPr>
          <p:cNvSpPr/>
          <p:nvPr/>
        </p:nvSpPr>
        <p:spPr>
          <a:xfrm>
            <a:off x="6247106" y="4205719"/>
            <a:ext cx="5631302" cy="954107"/>
          </a:xfrm>
          <a:prstGeom prst="rect">
            <a:avLst/>
          </a:prstGeom>
        </p:spPr>
        <p:txBody>
          <a:bodyPr wrap="square">
            <a:spAutoFit/>
          </a:bodyPr>
          <a:lstStyle/>
          <a:p>
            <a:pPr marL="457200" indent="-457200">
              <a:buClr>
                <a:schemeClr val="tx1"/>
              </a:buClr>
              <a:buFont typeface="Arial" panose="020B0604020202020204" pitchFamily="34" charset="0"/>
              <a:buChar char="•"/>
            </a:pPr>
            <a:r>
              <a:rPr lang="en-US" sz="2800" dirty="0">
                <a:solidFill>
                  <a:srgbClr val="00B050"/>
                </a:solidFill>
              </a:rPr>
              <a:t>Example</a:t>
            </a:r>
            <a:r>
              <a:rPr lang="en-US" sz="2800" dirty="0"/>
              <a:t>: Number of ones in sliding window (2-approximation)</a:t>
            </a:r>
          </a:p>
        </p:txBody>
      </p:sp>
      <p:sp>
        <p:nvSpPr>
          <p:cNvPr id="9" name="Rectangle 8">
            <a:extLst>
              <a:ext uri="{FF2B5EF4-FFF2-40B4-BE49-F238E27FC236}">
                <a16:creationId xmlns:a16="http://schemas.microsoft.com/office/drawing/2014/main" id="{268F4FC5-43BD-4775-85D2-98DF675DD0D7}"/>
              </a:ext>
            </a:extLst>
          </p:cNvPr>
          <p:cNvSpPr/>
          <p:nvPr/>
        </p:nvSpPr>
        <p:spPr>
          <a:xfrm>
            <a:off x="1139886" y="4149619"/>
            <a:ext cx="3081383" cy="2343256"/>
          </a:xfrm>
          <a:prstGeom prst="rect">
            <a:avLst/>
          </a:prstGeom>
          <a:noFill/>
          <a:ln w="571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B6354A90-5095-42F5-B928-79F645C98574}"/>
              </a:ext>
            </a:extLst>
          </p:cNvPr>
          <p:cNvSpPr txBox="1"/>
          <p:nvPr/>
        </p:nvSpPr>
        <p:spPr>
          <a:xfrm>
            <a:off x="1616802" y="5159826"/>
            <a:ext cx="244055" cy="369332"/>
          </a:xfrm>
          <a:prstGeom prst="rect">
            <a:avLst/>
          </a:prstGeom>
          <a:solidFill>
            <a:srgbClr val="F664EC"/>
          </a:solidFill>
        </p:spPr>
        <p:txBody>
          <a:bodyPr wrap="square" rtlCol="0">
            <a:spAutoFit/>
          </a:bodyPr>
          <a:lstStyle/>
          <a:p>
            <a:r>
              <a:rPr lang="en-US" dirty="0">
                <a:highlight>
                  <a:srgbClr val="FF0000"/>
                </a:highlight>
              </a:rPr>
              <a:t> </a:t>
            </a:r>
          </a:p>
        </p:txBody>
      </p:sp>
      <p:sp>
        <p:nvSpPr>
          <p:cNvPr id="11" name="Rectangle 10">
            <a:extLst>
              <a:ext uri="{FF2B5EF4-FFF2-40B4-BE49-F238E27FC236}">
                <a16:creationId xmlns:a16="http://schemas.microsoft.com/office/drawing/2014/main" id="{25F5D0E1-733F-4164-9152-70E96C94B4F7}"/>
              </a:ext>
            </a:extLst>
          </p:cNvPr>
          <p:cNvSpPr/>
          <p:nvPr/>
        </p:nvSpPr>
        <p:spPr>
          <a:xfrm>
            <a:off x="838200" y="5163390"/>
            <a:ext cx="301686" cy="369332"/>
          </a:xfrm>
          <a:prstGeom prst="rect">
            <a:avLst/>
          </a:prstGeom>
        </p:spPr>
        <p:txBody>
          <a:bodyPr wrap="none">
            <a:spAutoFit/>
          </a:bodyPr>
          <a:lstStyle/>
          <a:p>
            <a:r>
              <a:rPr lang="en-US" dirty="0"/>
              <a:t>0</a:t>
            </a:r>
          </a:p>
        </p:txBody>
      </p:sp>
    </p:spTree>
    <p:extLst>
      <p:ext uri="{BB962C8B-B14F-4D97-AF65-F5344CB8AC3E}">
        <p14:creationId xmlns:p14="http://schemas.microsoft.com/office/powerpoint/2010/main" val="16705119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rgbClr val="C00000"/>
                </a:solidFill>
              </a:rPr>
              <a:t>Streaming Model</a:t>
            </a:r>
            <a:endParaRPr lang="en-US"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p:txBody>
              <a:bodyPr/>
              <a:lstStyle/>
              <a:p>
                <a:pPr>
                  <a:buClr>
                    <a:schemeClr val="tx1"/>
                  </a:buClr>
                </a:pPr>
                <a:r>
                  <a:rPr lang="en-US" dirty="0">
                    <a:solidFill>
                      <a:srgbClr val="00B050"/>
                    </a:solidFill>
                  </a:rPr>
                  <a:t>Input</a:t>
                </a:r>
                <a:r>
                  <a:rPr lang="en-US" dirty="0"/>
                  <a:t>: Elements of an underlying data set </a:t>
                </a:r>
                <a14:m>
                  <m:oMath xmlns:m="http://schemas.openxmlformats.org/officeDocument/2006/math">
                    <m:r>
                      <a:rPr lang="en-US" i="1" smtClean="0">
                        <a:solidFill>
                          <a:srgbClr val="C00000"/>
                        </a:solidFill>
                        <a:latin typeface="Cambria Math" panose="02040503050406030204" pitchFamily="18" charset="0"/>
                      </a:rPr>
                      <m:t>𝑆</m:t>
                    </m:r>
                  </m:oMath>
                </a14:m>
                <a:r>
                  <a:rPr lang="en-US" dirty="0"/>
                  <a:t>, which arrives sequentially</a:t>
                </a:r>
              </a:p>
              <a:p>
                <a:pPr>
                  <a:buClr>
                    <a:schemeClr val="tx1"/>
                  </a:buClr>
                </a:pPr>
                <a:r>
                  <a:rPr lang="en-US" dirty="0">
                    <a:solidFill>
                      <a:srgbClr val="00B050"/>
                    </a:solidFill>
                  </a:rPr>
                  <a:t>Output</a:t>
                </a:r>
                <a:r>
                  <a:rPr lang="en-US" dirty="0"/>
                  <a:t>: Evaluation (or approximation) of a given function</a:t>
                </a:r>
              </a:p>
              <a:p>
                <a:pPr>
                  <a:buClr>
                    <a:schemeClr val="tx1"/>
                  </a:buClr>
                </a:pPr>
                <a:r>
                  <a:rPr lang="en-US" dirty="0">
                    <a:solidFill>
                      <a:srgbClr val="00B050"/>
                    </a:solidFill>
                  </a:rPr>
                  <a:t>Goal</a:t>
                </a:r>
                <a:r>
                  <a:rPr lang="en-US" dirty="0"/>
                  <a:t>: Use space </a:t>
                </a:r>
                <a:r>
                  <a:rPr lang="en-US" i="1" dirty="0">
                    <a:solidFill>
                      <a:srgbClr val="7030A0"/>
                    </a:solidFill>
                  </a:rPr>
                  <a:t>sublinear</a:t>
                </a:r>
                <a:r>
                  <a:rPr lang="en-US" i="1" dirty="0"/>
                  <a:t> </a:t>
                </a:r>
                <a:r>
                  <a:rPr lang="en-US" dirty="0"/>
                  <a:t>in the size </a:t>
                </a:r>
                <a14:m>
                  <m:oMath xmlns:m="http://schemas.openxmlformats.org/officeDocument/2006/math">
                    <m:r>
                      <a:rPr lang="en-US" b="0" i="1" smtClean="0">
                        <a:solidFill>
                          <a:srgbClr val="C00000"/>
                        </a:solidFill>
                        <a:latin typeface="Cambria Math" panose="02040503050406030204" pitchFamily="18" charset="0"/>
                      </a:rPr>
                      <m:t>𝑚</m:t>
                    </m:r>
                    <m:r>
                      <a:rPr lang="en-US" b="0" i="1" smtClean="0">
                        <a:solidFill>
                          <a:srgbClr val="C00000"/>
                        </a:solidFill>
                        <a:latin typeface="Cambria Math" panose="02040503050406030204" pitchFamily="18" charset="0"/>
                      </a:rPr>
                      <m:t> </m:t>
                    </m:r>
                  </m:oMath>
                </a14:m>
                <a:r>
                  <a:rPr lang="en-US" dirty="0"/>
                  <a:t>of the input </a:t>
                </a:r>
                <a14:m>
                  <m:oMath xmlns:m="http://schemas.openxmlformats.org/officeDocument/2006/math">
                    <m:r>
                      <a:rPr lang="en-US" i="1" smtClean="0">
                        <a:solidFill>
                          <a:srgbClr val="C00000"/>
                        </a:solidFill>
                        <a:latin typeface="Cambria Math" panose="02040503050406030204" pitchFamily="18" charset="0"/>
                      </a:rPr>
                      <m:t>𝑆</m:t>
                    </m:r>
                  </m:oMath>
                </a14:m>
                <a:endParaRPr lang="en-US" dirty="0">
                  <a:solidFill>
                    <a:srgbClr val="C00000"/>
                  </a:solidFill>
                </a:endParaRPr>
              </a:p>
            </p:txBody>
          </p:sp>
        </mc:Choice>
        <mc:Fallback>
          <p:sp>
            <p:nvSpPr>
              <p:cNvPr id="3" name="Content Placeholder 2">
                <a:extLst>
                  <a:ext uri="{FF2B5EF4-FFF2-40B4-BE49-F238E27FC236}">
                    <a16:creationId xmlns:a16="http://schemas.microsoft.com/office/drawing/2014/main" id="{15255D49-9D60-44DD-910D-2EBD0529DEC9}"/>
                  </a:ext>
                </a:extLst>
              </p:cNvPr>
              <p:cNvSpPr>
                <a:spLocks noGrp="1" noRot="1" noChangeAspect="1" noMove="1" noResize="1" noEditPoints="1" noAdjustHandles="1" noChangeArrowheads="1" noChangeShapeType="1" noTextEdit="1"/>
              </p:cNvSpPr>
              <p:nvPr>
                <p:ph idx="1"/>
              </p:nvPr>
            </p:nvSpPr>
            <p:spPr>
              <a:blipFill>
                <a:blip r:embed="rId3"/>
                <a:stretch>
                  <a:fillRect l="-1043" t="-2241"/>
                </a:stretch>
              </a:blipFill>
            </p:spPr>
            <p:txBody>
              <a:bodyPr/>
              <a:lstStyle/>
              <a:p>
                <a:r>
                  <a:rPr lang="en-US">
                    <a:noFill/>
                  </a:rPr>
                  <a:t> </a:t>
                </a:r>
              </a:p>
            </p:txBody>
          </p:sp>
        </mc:Fallback>
      </mc:AlternateContent>
    </p:spTree>
    <p:extLst>
      <p:ext uri="{BB962C8B-B14F-4D97-AF65-F5344CB8AC3E}">
        <p14:creationId xmlns:p14="http://schemas.microsoft.com/office/powerpoint/2010/main" val="215523954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rgbClr val="C00000"/>
                </a:solidFill>
              </a:rPr>
              <a:t>Smooth Histogram</a:t>
            </a:r>
            <a:endParaRPr lang="en-US" dirty="0"/>
          </a:p>
        </p:txBody>
      </p:sp>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a:xfrm>
            <a:off x="838200" y="1825625"/>
            <a:ext cx="10515600" cy="2614490"/>
          </a:xfrm>
        </p:spPr>
        <p:txBody>
          <a:bodyPr>
            <a:normAutofit/>
          </a:bodyPr>
          <a:lstStyle/>
          <a:p>
            <a:r>
              <a:rPr lang="en-US" dirty="0"/>
              <a:t>Start a new instance of the streaming algorithm (along with existing instances) each time a new element arrives</a:t>
            </a:r>
          </a:p>
          <a:p>
            <a:r>
              <a:rPr lang="en-US" dirty="0"/>
              <a:t>Each time there are three instances that report “close” values, delete the middle one</a:t>
            </a:r>
          </a:p>
          <a:p>
            <a:r>
              <a:rPr lang="en-US" dirty="0"/>
              <a:t>Use different checkpoints to “sandwich” the sliding window</a:t>
            </a:r>
          </a:p>
        </p:txBody>
      </p:sp>
      <p:sp>
        <p:nvSpPr>
          <p:cNvPr id="4" name="TextBox 3">
            <a:extLst>
              <a:ext uri="{FF2B5EF4-FFF2-40B4-BE49-F238E27FC236}">
                <a16:creationId xmlns:a16="http://schemas.microsoft.com/office/drawing/2014/main" id="{1AD9E342-B51D-446C-BA35-E2B8E328F2DA}"/>
              </a:ext>
            </a:extLst>
          </p:cNvPr>
          <p:cNvSpPr txBox="1"/>
          <p:nvPr/>
        </p:nvSpPr>
        <p:spPr>
          <a:xfrm>
            <a:off x="1139887" y="4086172"/>
            <a:ext cx="1194558" cy="707886"/>
          </a:xfrm>
          <a:prstGeom prst="rect">
            <a:avLst/>
          </a:prstGeom>
          <a:noFill/>
        </p:spPr>
        <p:txBody>
          <a:bodyPr wrap="none" rtlCol="0">
            <a:spAutoFit/>
          </a:bodyPr>
          <a:lstStyle/>
          <a:p>
            <a:r>
              <a:rPr lang="en-US" sz="4000" dirty="0"/>
              <a:t>1 0 1</a:t>
            </a:r>
          </a:p>
        </p:txBody>
      </p:sp>
      <p:sp>
        <p:nvSpPr>
          <p:cNvPr id="5" name="TextBox 4">
            <a:extLst>
              <a:ext uri="{FF2B5EF4-FFF2-40B4-BE49-F238E27FC236}">
                <a16:creationId xmlns:a16="http://schemas.microsoft.com/office/drawing/2014/main" id="{BB020D4C-B6EC-42ED-9E10-7375430394C4}"/>
              </a:ext>
            </a:extLst>
          </p:cNvPr>
          <p:cNvSpPr txBox="1"/>
          <p:nvPr/>
        </p:nvSpPr>
        <p:spPr>
          <a:xfrm>
            <a:off x="1281894" y="4794058"/>
            <a:ext cx="904278" cy="369332"/>
          </a:xfrm>
          <a:prstGeom prst="rect">
            <a:avLst/>
          </a:prstGeom>
          <a:solidFill>
            <a:srgbClr val="C00000"/>
          </a:solidFill>
        </p:spPr>
        <p:txBody>
          <a:bodyPr wrap="square" rtlCol="0">
            <a:spAutoFit/>
          </a:bodyPr>
          <a:lstStyle/>
          <a:p>
            <a:r>
              <a:rPr lang="en-US" dirty="0">
                <a:highlight>
                  <a:srgbClr val="FF0000"/>
                </a:highlight>
              </a:rPr>
              <a:t> </a:t>
            </a:r>
          </a:p>
        </p:txBody>
      </p:sp>
      <p:sp>
        <p:nvSpPr>
          <p:cNvPr id="6" name="Rectangle 5">
            <a:extLst>
              <a:ext uri="{FF2B5EF4-FFF2-40B4-BE49-F238E27FC236}">
                <a16:creationId xmlns:a16="http://schemas.microsoft.com/office/drawing/2014/main" id="{FAF76478-21D5-4864-A630-38DE26A6F060}"/>
              </a:ext>
            </a:extLst>
          </p:cNvPr>
          <p:cNvSpPr/>
          <p:nvPr/>
        </p:nvSpPr>
        <p:spPr>
          <a:xfrm>
            <a:off x="838200" y="4794058"/>
            <a:ext cx="301686" cy="369332"/>
          </a:xfrm>
          <a:prstGeom prst="rect">
            <a:avLst/>
          </a:prstGeom>
        </p:spPr>
        <p:txBody>
          <a:bodyPr wrap="none">
            <a:spAutoFit/>
          </a:bodyPr>
          <a:lstStyle/>
          <a:p>
            <a:r>
              <a:rPr lang="en-US" dirty="0"/>
              <a:t>2</a:t>
            </a:r>
          </a:p>
        </p:txBody>
      </p:sp>
      <p:sp>
        <p:nvSpPr>
          <p:cNvPr id="7" name="TextBox 6">
            <a:extLst>
              <a:ext uri="{FF2B5EF4-FFF2-40B4-BE49-F238E27FC236}">
                <a16:creationId xmlns:a16="http://schemas.microsoft.com/office/drawing/2014/main" id="{29CA9C16-C612-4AB0-9286-0D302D24C6C7}"/>
              </a:ext>
            </a:extLst>
          </p:cNvPr>
          <p:cNvSpPr txBox="1"/>
          <p:nvPr/>
        </p:nvSpPr>
        <p:spPr>
          <a:xfrm>
            <a:off x="1942117" y="5532722"/>
            <a:ext cx="244055" cy="369332"/>
          </a:xfrm>
          <a:prstGeom prst="rect">
            <a:avLst/>
          </a:prstGeom>
          <a:solidFill>
            <a:srgbClr val="00B050"/>
          </a:solidFill>
        </p:spPr>
        <p:txBody>
          <a:bodyPr wrap="square" rtlCol="0">
            <a:spAutoFit/>
          </a:bodyPr>
          <a:lstStyle/>
          <a:p>
            <a:r>
              <a:rPr lang="en-US" dirty="0">
                <a:solidFill>
                  <a:srgbClr val="7030A0"/>
                </a:solidFill>
                <a:highlight>
                  <a:srgbClr val="FF0000"/>
                </a:highlight>
              </a:rPr>
              <a:t> </a:t>
            </a:r>
          </a:p>
        </p:txBody>
      </p:sp>
      <p:sp>
        <p:nvSpPr>
          <p:cNvPr id="9" name="Rectangle 8">
            <a:extLst>
              <a:ext uri="{FF2B5EF4-FFF2-40B4-BE49-F238E27FC236}">
                <a16:creationId xmlns:a16="http://schemas.microsoft.com/office/drawing/2014/main" id="{79D2604A-92CA-475F-8A6C-99393CE312E5}"/>
              </a:ext>
            </a:extLst>
          </p:cNvPr>
          <p:cNvSpPr/>
          <p:nvPr/>
        </p:nvSpPr>
        <p:spPr>
          <a:xfrm>
            <a:off x="838200" y="5163390"/>
            <a:ext cx="301686" cy="369332"/>
          </a:xfrm>
          <a:prstGeom prst="rect">
            <a:avLst/>
          </a:prstGeom>
        </p:spPr>
        <p:txBody>
          <a:bodyPr wrap="none">
            <a:spAutoFit/>
          </a:bodyPr>
          <a:lstStyle/>
          <a:p>
            <a:r>
              <a:rPr lang="en-US" dirty="0"/>
              <a:t>1</a:t>
            </a:r>
          </a:p>
        </p:txBody>
      </p:sp>
      <p:sp>
        <p:nvSpPr>
          <p:cNvPr id="10" name="Rectangle 9">
            <a:extLst>
              <a:ext uri="{FF2B5EF4-FFF2-40B4-BE49-F238E27FC236}">
                <a16:creationId xmlns:a16="http://schemas.microsoft.com/office/drawing/2014/main" id="{EFFA7164-5095-4774-B817-77BD93DF9FB8}"/>
              </a:ext>
            </a:extLst>
          </p:cNvPr>
          <p:cNvSpPr/>
          <p:nvPr/>
        </p:nvSpPr>
        <p:spPr>
          <a:xfrm>
            <a:off x="6247106" y="4205719"/>
            <a:ext cx="5631302" cy="954107"/>
          </a:xfrm>
          <a:prstGeom prst="rect">
            <a:avLst/>
          </a:prstGeom>
        </p:spPr>
        <p:txBody>
          <a:bodyPr wrap="square">
            <a:spAutoFit/>
          </a:bodyPr>
          <a:lstStyle/>
          <a:p>
            <a:pPr marL="457200" indent="-457200">
              <a:buClr>
                <a:schemeClr val="tx1"/>
              </a:buClr>
              <a:buFont typeface="Arial" panose="020B0604020202020204" pitchFamily="34" charset="0"/>
              <a:buChar char="•"/>
            </a:pPr>
            <a:r>
              <a:rPr lang="en-US" sz="2800" dirty="0">
                <a:solidFill>
                  <a:srgbClr val="00B050"/>
                </a:solidFill>
              </a:rPr>
              <a:t>Example</a:t>
            </a:r>
            <a:r>
              <a:rPr lang="en-US" sz="2800" dirty="0"/>
              <a:t>: Number of ones in sliding window (2-approximation)</a:t>
            </a:r>
          </a:p>
        </p:txBody>
      </p:sp>
      <p:sp>
        <p:nvSpPr>
          <p:cNvPr id="11" name="Rectangle 10">
            <a:extLst>
              <a:ext uri="{FF2B5EF4-FFF2-40B4-BE49-F238E27FC236}">
                <a16:creationId xmlns:a16="http://schemas.microsoft.com/office/drawing/2014/main" id="{44A440AD-27A3-487B-872B-392E895BEE39}"/>
              </a:ext>
            </a:extLst>
          </p:cNvPr>
          <p:cNvSpPr/>
          <p:nvPr/>
        </p:nvSpPr>
        <p:spPr>
          <a:xfrm>
            <a:off x="1139886" y="4149619"/>
            <a:ext cx="3081383" cy="2343256"/>
          </a:xfrm>
          <a:prstGeom prst="rect">
            <a:avLst/>
          </a:prstGeom>
          <a:noFill/>
          <a:ln w="571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45B53DE3-9099-4F16-BC2E-F6C4CAAB8C5B}"/>
              </a:ext>
            </a:extLst>
          </p:cNvPr>
          <p:cNvSpPr txBox="1"/>
          <p:nvPr/>
        </p:nvSpPr>
        <p:spPr>
          <a:xfrm>
            <a:off x="1590425" y="5163390"/>
            <a:ext cx="595747" cy="369332"/>
          </a:xfrm>
          <a:prstGeom prst="rect">
            <a:avLst/>
          </a:prstGeom>
          <a:solidFill>
            <a:srgbClr val="F664EC"/>
          </a:solidFill>
        </p:spPr>
        <p:txBody>
          <a:bodyPr wrap="square" rtlCol="0">
            <a:spAutoFit/>
          </a:bodyPr>
          <a:lstStyle/>
          <a:p>
            <a:r>
              <a:rPr lang="en-US" dirty="0">
                <a:highlight>
                  <a:srgbClr val="FF0000"/>
                </a:highlight>
              </a:rPr>
              <a:t> </a:t>
            </a:r>
          </a:p>
        </p:txBody>
      </p:sp>
      <p:sp>
        <p:nvSpPr>
          <p:cNvPr id="14" name="Rectangle 13">
            <a:extLst>
              <a:ext uri="{FF2B5EF4-FFF2-40B4-BE49-F238E27FC236}">
                <a16:creationId xmlns:a16="http://schemas.microsoft.com/office/drawing/2014/main" id="{58524E6F-1C1F-4BB8-AFBC-E05F529F572E}"/>
              </a:ext>
            </a:extLst>
          </p:cNvPr>
          <p:cNvSpPr/>
          <p:nvPr/>
        </p:nvSpPr>
        <p:spPr>
          <a:xfrm>
            <a:off x="838200" y="5532722"/>
            <a:ext cx="301686" cy="369332"/>
          </a:xfrm>
          <a:prstGeom prst="rect">
            <a:avLst/>
          </a:prstGeom>
        </p:spPr>
        <p:txBody>
          <a:bodyPr wrap="none">
            <a:spAutoFit/>
          </a:bodyPr>
          <a:lstStyle/>
          <a:p>
            <a:r>
              <a:rPr lang="en-US" dirty="0"/>
              <a:t>1</a:t>
            </a:r>
          </a:p>
        </p:txBody>
      </p:sp>
    </p:spTree>
    <p:extLst>
      <p:ext uri="{BB962C8B-B14F-4D97-AF65-F5344CB8AC3E}">
        <p14:creationId xmlns:p14="http://schemas.microsoft.com/office/powerpoint/2010/main" val="240422008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rgbClr val="C00000"/>
                </a:solidFill>
              </a:rPr>
              <a:t>Smooth Histogram</a:t>
            </a:r>
            <a:endParaRPr lang="en-US" dirty="0"/>
          </a:p>
        </p:txBody>
      </p:sp>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a:xfrm>
            <a:off x="838200" y="1825625"/>
            <a:ext cx="10515600" cy="2614490"/>
          </a:xfrm>
        </p:spPr>
        <p:txBody>
          <a:bodyPr>
            <a:normAutofit/>
          </a:bodyPr>
          <a:lstStyle/>
          <a:p>
            <a:r>
              <a:rPr lang="en-US" dirty="0"/>
              <a:t>Start a new instance of the streaming algorithm (along with existing instances) each time a new element arrives</a:t>
            </a:r>
          </a:p>
          <a:p>
            <a:r>
              <a:rPr lang="en-US" dirty="0"/>
              <a:t>Each time there are three instances that report “close” values, delete the middle one</a:t>
            </a:r>
          </a:p>
          <a:p>
            <a:r>
              <a:rPr lang="en-US" dirty="0"/>
              <a:t>Use different checkpoints to “sandwich” the sliding window</a:t>
            </a:r>
          </a:p>
        </p:txBody>
      </p:sp>
      <p:sp>
        <p:nvSpPr>
          <p:cNvPr id="4" name="TextBox 3">
            <a:extLst>
              <a:ext uri="{FF2B5EF4-FFF2-40B4-BE49-F238E27FC236}">
                <a16:creationId xmlns:a16="http://schemas.microsoft.com/office/drawing/2014/main" id="{1AD9E342-B51D-446C-BA35-E2B8E328F2DA}"/>
              </a:ext>
            </a:extLst>
          </p:cNvPr>
          <p:cNvSpPr txBox="1"/>
          <p:nvPr/>
        </p:nvSpPr>
        <p:spPr>
          <a:xfrm>
            <a:off x="1139887" y="4086172"/>
            <a:ext cx="1194558" cy="707886"/>
          </a:xfrm>
          <a:prstGeom prst="rect">
            <a:avLst/>
          </a:prstGeom>
          <a:noFill/>
        </p:spPr>
        <p:txBody>
          <a:bodyPr wrap="none" rtlCol="0">
            <a:spAutoFit/>
          </a:bodyPr>
          <a:lstStyle/>
          <a:p>
            <a:r>
              <a:rPr lang="en-US" sz="4000" dirty="0"/>
              <a:t>1 0 1</a:t>
            </a:r>
          </a:p>
        </p:txBody>
      </p:sp>
      <p:sp>
        <p:nvSpPr>
          <p:cNvPr id="5" name="TextBox 4">
            <a:extLst>
              <a:ext uri="{FF2B5EF4-FFF2-40B4-BE49-F238E27FC236}">
                <a16:creationId xmlns:a16="http://schemas.microsoft.com/office/drawing/2014/main" id="{BB020D4C-B6EC-42ED-9E10-7375430394C4}"/>
              </a:ext>
            </a:extLst>
          </p:cNvPr>
          <p:cNvSpPr txBox="1"/>
          <p:nvPr/>
        </p:nvSpPr>
        <p:spPr>
          <a:xfrm>
            <a:off x="1281894" y="4794058"/>
            <a:ext cx="904278" cy="369332"/>
          </a:xfrm>
          <a:prstGeom prst="rect">
            <a:avLst/>
          </a:prstGeom>
          <a:solidFill>
            <a:srgbClr val="C00000"/>
          </a:solidFill>
        </p:spPr>
        <p:txBody>
          <a:bodyPr wrap="square" rtlCol="0">
            <a:spAutoFit/>
          </a:bodyPr>
          <a:lstStyle/>
          <a:p>
            <a:r>
              <a:rPr lang="en-US" dirty="0">
                <a:highlight>
                  <a:srgbClr val="FF0000"/>
                </a:highlight>
              </a:rPr>
              <a:t> </a:t>
            </a:r>
          </a:p>
        </p:txBody>
      </p:sp>
      <p:sp>
        <p:nvSpPr>
          <p:cNvPr id="6" name="Rectangle 5">
            <a:extLst>
              <a:ext uri="{FF2B5EF4-FFF2-40B4-BE49-F238E27FC236}">
                <a16:creationId xmlns:a16="http://schemas.microsoft.com/office/drawing/2014/main" id="{FAF76478-21D5-4864-A630-38DE26A6F060}"/>
              </a:ext>
            </a:extLst>
          </p:cNvPr>
          <p:cNvSpPr/>
          <p:nvPr/>
        </p:nvSpPr>
        <p:spPr>
          <a:xfrm>
            <a:off x="838200" y="4794058"/>
            <a:ext cx="301686" cy="369332"/>
          </a:xfrm>
          <a:prstGeom prst="rect">
            <a:avLst/>
          </a:prstGeom>
        </p:spPr>
        <p:txBody>
          <a:bodyPr wrap="none">
            <a:spAutoFit/>
          </a:bodyPr>
          <a:lstStyle/>
          <a:p>
            <a:r>
              <a:rPr lang="en-US" dirty="0"/>
              <a:t>2</a:t>
            </a:r>
          </a:p>
        </p:txBody>
      </p:sp>
      <p:sp>
        <p:nvSpPr>
          <p:cNvPr id="7" name="TextBox 6">
            <a:extLst>
              <a:ext uri="{FF2B5EF4-FFF2-40B4-BE49-F238E27FC236}">
                <a16:creationId xmlns:a16="http://schemas.microsoft.com/office/drawing/2014/main" id="{29CA9C16-C612-4AB0-9286-0D302D24C6C7}"/>
              </a:ext>
            </a:extLst>
          </p:cNvPr>
          <p:cNvSpPr txBox="1"/>
          <p:nvPr/>
        </p:nvSpPr>
        <p:spPr>
          <a:xfrm>
            <a:off x="1942117" y="5532722"/>
            <a:ext cx="244055" cy="369332"/>
          </a:xfrm>
          <a:prstGeom prst="rect">
            <a:avLst/>
          </a:prstGeom>
          <a:solidFill>
            <a:srgbClr val="00B050"/>
          </a:solidFill>
        </p:spPr>
        <p:txBody>
          <a:bodyPr wrap="square" rtlCol="0">
            <a:spAutoFit/>
          </a:bodyPr>
          <a:lstStyle/>
          <a:p>
            <a:r>
              <a:rPr lang="en-US" dirty="0">
                <a:solidFill>
                  <a:srgbClr val="7030A0"/>
                </a:solidFill>
                <a:highlight>
                  <a:srgbClr val="FF0000"/>
                </a:highlight>
              </a:rPr>
              <a:t> </a:t>
            </a:r>
          </a:p>
        </p:txBody>
      </p:sp>
      <p:sp>
        <p:nvSpPr>
          <p:cNvPr id="11" name="Rectangle 10">
            <a:extLst>
              <a:ext uri="{FF2B5EF4-FFF2-40B4-BE49-F238E27FC236}">
                <a16:creationId xmlns:a16="http://schemas.microsoft.com/office/drawing/2014/main" id="{44A440AD-27A3-487B-872B-392E895BEE39}"/>
              </a:ext>
            </a:extLst>
          </p:cNvPr>
          <p:cNvSpPr/>
          <p:nvPr/>
        </p:nvSpPr>
        <p:spPr>
          <a:xfrm>
            <a:off x="1139886" y="4149619"/>
            <a:ext cx="3081383" cy="2343256"/>
          </a:xfrm>
          <a:prstGeom prst="rect">
            <a:avLst/>
          </a:prstGeom>
          <a:noFill/>
          <a:ln w="571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58524E6F-1C1F-4BB8-AFBC-E05F529F572E}"/>
              </a:ext>
            </a:extLst>
          </p:cNvPr>
          <p:cNvSpPr/>
          <p:nvPr/>
        </p:nvSpPr>
        <p:spPr>
          <a:xfrm>
            <a:off x="838200" y="5532722"/>
            <a:ext cx="301686" cy="369332"/>
          </a:xfrm>
          <a:prstGeom prst="rect">
            <a:avLst/>
          </a:prstGeom>
        </p:spPr>
        <p:txBody>
          <a:bodyPr wrap="none">
            <a:spAutoFit/>
          </a:bodyPr>
          <a:lstStyle/>
          <a:p>
            <a:r>
              <a:rPr lang="en-US" dirty="0"/>
              <a:t>1</a:t>
            </a:r>
          </a:p>
        </p:txBody>
      </p:sp>
      <p:sp>
        <p:nvSpPr>
          <p:cNvPr id="8" name="Rectangle 7">
            <a:extLst>
              <a:ext uri="{FF2B5EF4-FFF2-40B4-BE49-F238E27FC236}">
                <a16:creationId xmlns:a16="http://schemas.microsoft.com/office/drawing/2014/main" id="{0034C932-7E7E-C6B9-2D01-1778C249B021}"/>
              </a:ext>
            </a:extLst>
          </p:cNvPr>
          <p:cNvSpPr/>
          <p:nvPr/>
        </p:nvSpPr>
        <p:spPr>
          <a:xfrm>
            <a:off x="6247106" y="4205719"/>
            <a:ext cx="5631302" cy="954107"/>
          </a:xfrm>
          <a:prstGeom prst="rect">
            <a:avLst/>
          </a:prstGeom>
        </p:spPr>
        <p:txBody>
          <a:bodyPr wrap="square">
            <a:spAutoFit/>
          </a:bodyPr>
          <a:lstStyle/>
          <a:p>
            <a:pPr marL="457200" indent="-457200">
              <a:buClr>
                <a:schemeClr val="tx1"/>
              </a:buClr>
              <a:buFont typeface="Arial" panose="020B0604020202020204" pitchFamily="34" charset="0"/>
              <a:buChar char="•"/>
            </a:pPr>
            <a:r>
              <a:rPr lang="en-US" sz="2800" dirty="0">
                <a:solidFill>
                  <a:srgbClr val="00B050"/>
                </a:solidFill>
              </a:rPr>
              <a:t>Example</a:t>
            </a:r>
            <a:r>
              <a:rPr lang="en-US" sz="2800" dirty="0"/>
              <a:t>: Number of ones in sliding window (2-approximation)</a:t>
            </a:r>
          </a:p>
        </p:txBody>
      </p:sp>
    </p:spTree>
    <p:extLst>
      <p:ext uri="{BB962C8B-B14F-4D97-AF65-F5344CB8AC3E}">
        <p14:creationId xmlns:p14="http://schemas.microsoft.com/office/powerpoint/2010/main" val="283603428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rgbClr val="C00000"/>
                </a:solidFill>
              </a:rPr>
              <a:t>Smooth Histogram</a:t>
            </a:r>
            <a:endParaRPr lang="en-US" dirty="0"/>
          </a:p>
        </p:txBody>
      </p:sp>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a:xfrm>
            <a:off x="838200" y="1825625"/>
            <a:ext cx="10515600" cy="2614490"/>
          </a:xfrm>
        </p:spPr>
        <p:txBody>
          <a:bodyPr>
            <a:normAutofit/>
          </a:bodyPr>
          <a:lstStyle/>
          <a:p>
            <a:r>
              <a:rPr lang="en-US" dirty="0"/>
              <a:t>Start a new instance of the streaming algorithm (along with existing instances) each time a new element arrives</a:t>
            </a:r>
          </a:p>
          <a:p>
            <a:r>
              <a:rPr lang="en-US" dirty="0"/>
              <a:t>Each time there are three instances that report “close” values, delete the middle one</a:t>
            </a:r>
          </a:p>
          <a:p>
            <a:r>
              <a:rPr lang="en-US" dirty="0"/>
              <a:t>Use different checkpoints to “sandwich” the sliding window</a:t>
            </a:r>
          </a:p>
        </p:txBody>
      </p:sp>
      <p:sp>
        <p:nvSpPr>
          <p:cNvPr id="4" name="TextBox 3">
            <a:extLst>
              <a:ext uri="{FF2B5EF4-FFF2-40B4-BE49-F238E27FC236}">
                <a16:creationId xmlns:a16="http://schemas.microsoft.com/office/drawing/2014/main" id="{1AD9E342-B51D-446C-BA35-E2B8E328F2DA}"/>
              </a:ext>
            </a:extLst>
          </p:cNvPr>
          <p:cNvSpPr txBox="1"/>
          <p:nvPr/>
        </p:nvSpPr>
        <p:spPr>
          <a:xfrm>
            <a:off x="1139887" y="4086172"/>
            <a:ext cx="1194558" cy="707886"/>
          </a:xfrm>
          <a:prstGeom prst="rect">
            <a:avLst/>
          </a:prstGeom>
          <a:noFill/>
        </p:spPr>
        <p:txBody>
          <a:bodyPr wrap="none" rtlCol="0">
            <a:spAutoFit/>
          </a:bodyPr>
          <a:lstStyle/>
          <a:p>
            <a:r>
              <a:rPr lang="en-US" sz="4000" dirty="0"/>
              <a:t>1 0 1</a:t>
            </a:r>
          </a:p>
        </p:txBody>
      </p:sp>
      <p:sp>
        <p:nvSpPr>
          <p:cNvPr id="5" name="TextBox 4">
            <a:extLst>
              <a:ext uri="{FF2B5EF4-FFF2-40B4-BE49-F238E27FC236}">
                <a16:creationId xmlns:a16="http://schemas.microsoft.com/office/drawing/2014/main" id="{BB020D4C-B6EC-42ED-9E10-7375430394C4}"/>
              </a:ext>
            </a:extLst>
          </p:cNvPr>
          <p:cNvSpPr txBox="1"/>
          <p:nvPr/>
        </p:nvSpPr>
        <p:spPr>
          <a:xfrm>
            <a:off x="1281894" y="4794058"/>
            <a:ext cx="904278" cy="369332"/>
          </a:xfrm>
          <a:prstGeom prst="rect">
            <a:avLst/>
          </a:prstGeom>
          <a:solidFill>
            <a:srgbClr val="C00000"/>
          </a:solidFill>
        </p:spPr>
        <p:txBody>
          <a:bodyPr wrap="square" rtlCol="0">
            <a:spAutoFit/>
          </a:bodyPr>
          <a:lstStyle/>
          <a:p>
            <a:r>
              <a:rPr lang="en-US" dirty="0">
                <a:highlight>
                  <a:srgbClr val="FF0000"/>
                </a:highlight>
              </a:rPr>
              <a:t> </a:t>
            </a:r>
          </a:p>
        </p:txBody>
      </p:sp>
      <p:sp>
        <p:nvSpPr>
          <p:cNvPr id="6" name="Rectangle 5">
            <a:extLst>
              <a:ext uri="{FF2B5EF4-FFF2-40B4-BE49-F238E27FC236}">
                <a16:creationId xmlns:a16="http://schemas.microsoft.com/office/drawing/2014/main" id="{FAF76478-21D5-4864-A630-38DE26A6F060}"/>
              </a:ext>
            </a:extLst>
          </p:cNvPr>
          <p:cNvSpPr/>
          <p:nvPr/>
        </p:nvSpPr>
        <p:spPr>
          <a:xfrm>
            <a:off x="838200" y="4794058"/>
            <a:ext cx="301686" cy="369332"/>
          </a:xfrm>
          <a:prstGeom prst="rect">
            <a:avLst/>
          </a:prstGeom>
        </p:spPr>
        <p:txBody>
          <a:bodyPr wrap="none">
            <a:spAutoFit/>
          </a:bodyPr>
          <a:lstStyle/>
          <a:p>
            <a:r>
              <a:rPr lang="en-US" dirty="0"/>
              <a:t>2</a:t>
            </a:r>
          </a:p>
        </p:txBody>
      </p:sp>
      <p:sp>
        <p:nvSpPr>
          <p:cNvPr id="7" name="TextBox 6">
            <a:extLst>
              <a:ext uri="{FF2B5EF4-FFF2-40B4-BE49-F238E27FC236}">
                <a16:creationId xmlns:a16="http://schemas.microsoft.com/office/drawing/2014/main" id="{29CA9C16-C612-4AB0-9286-0D302D24C6C7}"/>
              </a:ext>
            </a:extLst>
          </p:cNvPr>
          <p:cNvSpPr txBox="1"/>
          <p:nvPr/>
        </p:nvSpPr>
        <p:spPr>
          <a:xfrm>
            <a:off x="1942117" y="5159826"/>
            <a:ext cx="244055" cy="369332"/>
          </a:xfrm>
          <a:prstGeom prst="rect">
            <a:avLst/>
          </a:prstGeom>
          <a:solidFill>
            <a:srgbClr val="00B050"/>
          </a:solidFill>
        </p:spPr>
        <p:txBody>
          <a:bodyPr wrap="square" rtlCol="0">
            <a:spAutoFit/>
          </a:bodyPr>
          <a:lstStyle/>
          <a:p>
            <a:r>
              <a:rPr lang="en-US" dirty="0">
                <a:solidFill>
                  <a:srgbClr val="7030A0"/>
                </a:solidFill>
                <a:highlight>
                  <a:srgbClr val="FF0000"/>
                </a:highlight>
              </a:rPr>
              <a:t> </a:t>
            </a:r>
          </a:p>
        </p:txBody>
      </p:sp>
      <p:sp>
        <p:nvSpPr>
          <p:cNvPr id="11" name="Rectangle 10">
            <a:extLst>
              <a:ext uri="{FF2B5EF4-FFF2-40B4-BE49-F238E27FC236}">
                <a16:creationId xmlns:a16="http://schemas.microsoft.com/office/drawing/2014/main" id="{44A440AD-27A3-487B-872B-392E895BEE39}"/>
              </a:ext>
            </a:extLst>
          </p:cNvPr>
          <p:cNvSpPr/>
          <p:nvPr/>
        </p:nvSpPr>
        <p:spPr>
          <a:xfrm>
            <a:off x="1139886" y="4149619"/>
            <a:ext cx="3081383" cy="2343256"/>
          </a:xfrm>
          <a:prstGeom prst="rect">
            <a:avLst/>
          </a:prstGeom>
          <a:noFill/>
          <a:ln w="571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58524E6F-1C1F-4BB8-AFBC-E05F529F572E}"/>
              </a:ext>
            </a:extLst>
          </p:cNvPr>
          <p:cNvSpPr/>
          <p:nvPr/>
        </p:nvSpPr>
        <p:spPr>
          <a:xfrm>
            <a:off x="831935" y="5148001"/>
            <a:ext cx="301686" cy="369332"/>
          </a:xfrm>
          <a:prstGeom prst="rect">
            <a:avLst/>
          </a:prstGeom>
        </p:spPr>
        <p:txBody>
          <a:bodyPr wrap="none">
            <a:spAutoFit/>
          </a:bodyPr>
          <a:lstStyle/>
          <a:p>
            <a:r>
              <a:rPr lang="en-US" dirty="0"/>
              <a:t>1</a:t>
            </a:r>
          </a:p>
        </p:txBody>
      </p:sp>
      <p:sp>
        <p:nvSpPr>
          <p:cNvPr id="8" name="Rectangle 7">
            <a:extLst>
              <a:ext uri="{FF2B5EF4-FFF2-40B4-BE49-F238E27FC236}">
                <a16:creationId xmlns:a16="http://schemas.microsoft.com/office/drawing/2014/main" id="{0F2DFA7B-383B-149B-0FEC-49C5FC93F040}"/>
              </a:ext>
            </a:extLst>
          </p:cNvPr>
          <p:cNvSpPr/>
          <p:nvPr/>
        </p:nvSpPr>
        <p:spPr>
          <a:xfrm>
            <a:off x="6247106" y="4205719"/>
            <a:ext cx="5631302" cy="954107"/>
          </a:xfrm>
          <a:prstGeom prst="rect">
            <a:avLst/>
          </a:prstGeom>
        </p:spPr>
        <p:txBody>
          <a:bodyPr wrap="square">
            <a:spAutoFit/>
          </a:bodyPr>
          <a:lstStyle/>
          <a:p>
            <a:pPr marL="457200" indent="-457200">
              <a:buClr>
                <a:schemeClr val="tx1"/>
              </a:buClr>
              <a:buFont typeface="Arial" panose="020B0604020202020204" pitchFamily="34" charset="0"/>
              <a:buChar char="•"/>
            </a:pPr>
            <a:r>
              <a:rPr lang="en-US" sz="2800" dirty="0">
                <a:solidFill>
                  <a:srgbClr val="00B050"/>
                </a:solidFill>
              </a:rPr>
              <a:t>Example</a:t>
            </a:r>
            <a:r>
              <a:rPr lang="en-US" sz="2800" dirty="0"/>
              <a:t>: Number of ones in sliding window (2-approximation)</a:t>
            </a:r>
          </a:p>
        </p:txBody>
      </p:sp>
    </p:spTree>
    <p:extLst>
      <p:ext uri="{BB962C8B-B14F-4D97-AF65-F5344CB8AC3E}">
        <p14:creationId xmlns:p14="http://schemas.microsoft.com/office/powerpoint/2010/main" val="187633500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rgbClr val="C00000"/>
                </a:solidFill>
              </a:rPr>
              <a:t>Smooth Histogram</a:t>
            </a:r>
            <a:endParaRPr lang="en-US" dirty="0"/>
          </a:p>
        </p:txBody>
      </p:sp>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a:xfrm>
            <a:off x="838200" y="1825625"/>
            <a:ext cx="10515600" cy="2614490"/>
          </a:xfrm>
        </p:spPr>
        <p:txBody>
          <a:bodyPr>
            <a:normAutofit/>
          </a:bodyPr>
          <a:lstStyle/>
          <a:p>
            <a:r>
              <a:rPr lang="en-US" dirty="0"/>
              <a:t>Start a new instance of the streaming algorithm (along with existing instances) each time a new element arrives</a:t>
            </a:r>
          </a:p>
          <a:p>
            <a:r>
              <a:rPr lang="en-US" dirty="0"/>
              <a:t>Each time there are three instances that report “close” values, delete the middle one</a:t>
            </a:r>
          </a:p>
          <a:p>
            <a:r>
              <a:rPr lang="en-US" dirty="0"/>
              <a:t>Use different checkpoints to “sandwich” the sliding window</a:t>
            </a:r>
          </a:p>
        </p:txBody>
      </p:sp>
      <p:sp>
        <p:nvSpPr>
          <p:cNvPr id="4" name="TextBox 3">
            <a:extLst>
              <a:ext uri="{FF2B5EF4-FFF2-40B4-BE49-F238E27FC236}">
                <a16:creationId xmlns:a16="http://schemas.microsoft.com/office/drawing/2014/main" id="{1AD9E342-B51D-446C-BA35-E2B8E328F2DA}"/>
              </a:ext>
            </a:extLst>
          </p:cNvPr>
          <p:cNvSpPr txBox="1"/>
          <p:nvPr/>
        </p:nvSpPr>
        <p:spPr>
          <a:xfrm>
            <a:off x="1139887" y="4086172"/>
            <a:ext cx="1569660" cy="707886"/>
          </a:xfrm>
          <a:prstGeom prst="rect">
            <a:avLst/>
          </a:prstGeom>
          <a:noFill/>
        </p:spPr>
        <p:txBody>
          <a:bodyPr wrap="none" rtlCol="0">
            <a:spAutoFit/>
          </a:bodyPr>
          <a:lstStyle/>
          <a:p>
            <a:r>
              <a:rPr lang="en-US" sz="4000" dirty="0"/>
              <a:t>1 0 1 1</a:t>
            </a:r>
          </a:p>
        </p:txBody>
      </p:sp>
      <p:sp>
        <p:nvSpPr>
          <p:cNvPr id="5" name="TextBox 4">
            <a:extLst>
              <a:ext uri="{FF2B5EF4-FFF2-40B4-BE49-F238E27FC236}">
                <a16:creationId xmlns:a16="http://schemas.microsoft.com/office/drawing/2014/main" id="{00F95EB5-29DC-4265-9A5F-A8C8D44D9898}"/>
              </a:ext>
            </a:extLst>
          </p:cNvPr>
          <p:cNvSpPr txBox="1"/>
          <p:nvPr/>
        </p:nvSpPr>
        <p:spPr>
          <a:xfrm>
            <a:off x="1281894" y="4794058"/>
            <a:ext cx="1255970" cy="369332"/>
          </a:xfrm>
          <a:prstGeom prst="rect">
            <a:avLst/>
          </a:prstGeom>
          <a:solidFill>
            <a:srgbClr val="C00000"/>
          </a:solidFill>
        </p:spPr>
        <p:txBody>
          <a:bodyPr wrap="square" rtlCol="0">
            <a:spAutoFit/>
          </a:bodyPr>
          <a:lstStyle/>
          <a:p>
            <a:r>
              <a:rPr lang="en-US" dirty="0">
                <a:highlight>
                  <a:srgbClr val="FF0000"/>
                </a:highlight>
              </a:rPr>
              <a:t> </a:t>
            </a:r>
          </a:p>
        </p:txBody>
      </p:sp>
      <p:sp>
        <p:nvSpPr>
          <p:cNvPr id="6" name="Rectangle 5">
            <a:extLst>
              <a:ext uri="{FF2B5EF4-FFF2-40B4-BE49-F238E27FC236}">
                <a16:creationId xmlns:a16="http://schemas.microsoft.com/office/drawing/2014/main" id="{E9D9F08C-1D25-4895-91F7-0A122BE51082}"/>
              </a:ext>
            </a:extLst>
          </p:cNvPr>
          <p:cNvSpPr/>
          <p:nvPr/>
        </p:nvSpPr>
        <p:spPr>
          <a:xfrm>
            <a:off x="838200" y="4794058"/>
            <a:ext cx="301686" cy="369332"/>
          </a:xfrm>
          <a:prstGeom prst="rect">
            <a:avLst/>
          </a:prstGeom>
        </p:spPr>
        <p:txBody>
          <a:bodyPr wrap="none">
            <a:spAutoFit/>
          </a:bodyPr>
          <a:lstStyle/>
          <a:p>
            <a:r>
              <a:rPr lang="en-US" dirty="0"/>
              <a:t>3</a:t>
            </a:r>
          </a:p>
        </p:txBody>
      </p:sp>
      <p:sp>
        <p:nvSpPr>
          <p:cNvPr id="7" name="TextBox 6">
            <a:extLst>
              <a:ext uri="{FF2B5EF4-FFF2-40B4-BE49-F238E27FC236}">
                <a16:creationId xmlns:a16="http://schemas.microsoft.com/office/drawing/2014/main" id="{68C457BB-C6EB-48EC-9403-DD62B78C6080}"/>
              </a:ext>
            </a:extLst>
          </p:cNvPr>
          <p:cNvSpPr txBox="1"/>
          <p:nvPr/>
        </p:nvSpPr>
        <p:spPr>
          <a:xfrm>
            <a:off x="1942117" y="5163390"/>
            <a:ext cx="595747" cy="369332"/>
          </a:xfrm>
          <a:prstGeom prst="rect">
            <a:avLst/>
          </a:prstGeom>
          <a:solidFill>
            <a:srgbClr val="00B050"/>
          </a:solidFill>
        </p:spPr>
        <p:txBody>
          <a:bodyPr wrap="square" rtlCol="0">
            <a:spAutoFit/>
          </a:bodyPr>
          <a:lstStyle/>
          <a:p>
            <a:r>
              <a:rPr lang="en-US" dirty="0">
                <a:highlight>
                  <a:srgbClr val="FF0000"/>
                </a:highlight>
              </a:rPr>
              <a:t> </a:t>
            </a:r>
          </a:p>
        </p:txBody>
      </p:sp>
      <p:sp>
        <p:nvSpPr>
          <p:cNvPr id="8" name="Rectangle 7">
            <a:extLst>
              <a:ext uri="{FF2B5EF4-FFF2-40B4-BE49-F238E27FC236}">
                <a16:creationId xmlns:a16="http://schemas.microsoft.com/office/drawing/2014/main" id="{AF2AB45A-200E-4E8A-A05F-E9BF8137BF6E}"/>
              </a:ext>
            </a:extLst>
          </p:cNvPr>
          <p:cNvSpPr/>
          <p:nvPr/>
        </p:nvSpPr>
        <p:spPr>
          <a:xfrm>
            <a:off x="838200" y="5163390"/>
            <a:ext cx="301686" cy="369332"/>
          </a:xfrm>
          <a:prstGeom prst="rect">
            <a:avLst/>
          </a:prstGeom>
        </p:spPr>
        <p:txBody>
          <a:bodyPr wrap="none">
            <a:spAutoFit/>
          </a:bodyPr>
          <a:lstStyle/>
          <a:p>
            <a:r>
              <a:rPr lang="en-US" dirty="0"/>
              <a:t>2</a:t>
            </a:r>
          </a:p>
        </p:txBody>
      </p:sp>
      <p:sp>
        <p:nvSpPr>
          <p:cNvPr id="9" name="TextBox 8">
            <a:extLst>
              <a:ext uri="{FF2B5EF4-FFF2-40B4-BE49-F238E27FC236}">
                <a16:creationId xmlns:a16="http://schemas.microsoft.com/office/drawing/2014/main" id="{BF14F63A-F622-4711-812B-54EA80E42033}"/>
              </a:ext>
            </a:extLst>
          </p:cNvPr>
          <p:cNvSpPr txBox="1"/>
          <p:nvPr/>
        </p:nvSpPr>
        <p:spPr>
          <a:xfrm>
            <a:off x="2248783" y="5532722"/>
            <a:ext cx="289082" cy="369332"/>
          </a:xfrm>
          <a:prstGeom prst="rect">
            <a:avLst/>
          </a:prstGeom>
          <a:solidFill>
            <a:srgbClr val="0070C0"/>
          </a:solidFill>
        </p:spPr>
        <p:txBody>
          <a:bodyPr wrap="square" rtlCol="0">
            <a:spAutoFit/>
          </a:bodyPr>
          <a:lstStyle/>
          <a:p>
            <a:r>
              <a:rPr lang="en-US" dirty="0">
                <a:highlight>
                  <a:srgbClr val="FF0000"/>
                </a:highlight>
              </a:rPr>
              <a:t> </a:t>
            </a:r>
          </a:p>
        </p:txBody>
      </p:sp>
      <p:sp>
        <p:nvSpPr>
          <p:cNvPr id="11" name="Rectangle 10">
            <a:extLst>
              <a:ext uri="{FF2B5EF4-FFF2-40B4-BE49-F238E27FC236}">
                <a16:creationId xmlns:a16="http://schemas.microsoft.com/office/drawing/2014/main" id="{22E236E8-7EE0-4294-BFBE-84FD3EAF64B2}"/>
              </a:ext>
            </a:extLst>
          </p:cNvPr>
          <p:cNvSpPr/>
          <p:nvPr/>
        </p:nvSpPr>
        <p:spPr>
          <a:xfrm>
            <a:off x="838200" y="5532722"/>
            <a:ext cx="301686" cy="369332"/>
          </a:xfrm>
          <a:prstGeom prst="rect">
            <a:avLst/>
          </a:prstGeom>
        </p:spPr>
        <p:txBody>
          <a:bodyPr wrap="none">
            <a:spAutoFit/>
          </a:bodyPr>
          <a:lstStyle/>
          <a:p>
            <a:r>
              <a:rPr lang="en-US" dirty="0"/>
              <a:t>1</a:t>
            </a:r>
          </a:p>
        </p:txBody>
      </p:sp>
      <p:sp>
        <p:nvSpPr>
          <p:cNvPr id="12" name="Rectangle 11">
            <a:extLst>
              <a:ext uri="{FF2B5EF4-FFF2-40B4-BE49-F238E27FC236}">
                <a16:creationId xmlns:a16="http://schemas.microsoft.com/office/drawing/2014/main" id="{16DD9148-061E-4323-B68E-D40D7100BEA4}"/>
              </a:ext>
            </a:extLst>
          </p:cNvPr>
          <p:cNvSpPr/>
          <p:nvPr/>
        </p:nvSpPr>
        <p:spPr>
          <a:xfrm>
            <a:off x="6247106" y="4205719"/>
            <a:ext cx="5631302" cy="954107"/>
          </a:xfrm>
          <a:prstGeom prst="rect">
            <a:avLst/>
          </a:prstGeom>
        </p:spPr>
        <p:txBody>
          <a:bodyPr wrap="square">
            <a:spAutoFit/>
          </a:bodyPr>
          <a:lstStyle/>
          <a:p>
            <a:pPr marL="457200" indent="-457200">
              <a:buClr>
                <a:schemeClr val="tx1"/>
              </a:buClr>
              <a:buFont typeface="Arial" panose="020B0604020202020204" pitchFamily="34" charset="0"/>
              <a:buChar char="•"/>
            </a:pPr>
            <a:r>
              <a:rPr lang="en-US" sz="2800" dirty="0">
                <a:solidFill>
                  <a:srgbClr val="00B050"/>
                </a:solidFill>
              </a:rPr>
              <a:t>Example</a:t>
            </a:r>
            <a:r>
              <a:rPr lang="en-US" sz="2800" dirty="0"/>
              <a:t>: Number of ones in sliding window (2-approximation)</a:t>
            </a:r>
          </a:p>
        </p:txBody>
      </p:sp>
      <p:sp>
        <p:nvSpPr>
          <p:cNvPr id="13" name="Rectangle 12">
            <a:extLst>
              <a:ext uri="{FF2B5EF4-FFF2-40B4-BE49-F238E27FC236}">
                <a16:creationId xmlns:a16="http://schemas.microsoft.com/office/drawing/2014/main" id="{577971B2-8648-4DB4-985F-EE49EFC1D8FB}"/>
              </a:ext>
            </a:extLst>
          </p:cNvPr>
          <p:cNvSpPr/>
          <p:nvPr/>
        </p:nvSpPr>
        <p:spPr>
          <a:xfrm>
            <a:off x="1139886" y="4149619"/>
            <a:ext cx="3081383" cy="2343256"/>
          </a:xfrm>
          <a:prstGeom prst="rect">
            <a:avLst/>
          </a:prstGeom>
          <a:noFill/>
          <a:ln w="571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7621184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rgbClr val="C00000"/>
                </a:solidFill>
              </a:rPr>
              <a:t>Smooth Histogram</a:t>
            </a:r>
            <a:endParaRPr lang="en-US" dirty="0"/>
          </a:p>
        </p:txBody>
      </p:sp>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a:xfrm>
            <a:off x="838200" y="1825625"/>
            <a:ext cx="10515600" cy="2614490"/>
          </a:xfrm>
        </p:spPr>
        <p:txBody>
          <a:bodyPr>
            <a:normAutofit/>
          </a:bodyPr>
          <a:lstStyle/>
          <a:p>
            <a:r>
              <a:rPr lang="en-US" dirty="0"/>
              <a:t>Start a new instance of the streaming algorithm (along with existing instances) each time a new element arrives</a:t>
            </a:r>
          </a:p>
          <a:p>
            <a:r>
              <a:rPr lang="en-US" dirty="0"/>
              <a:t>Each time there are three instances that report “close” values, delete the middle one</a:t>
            </a:r>
          </a:p>
          <a:p>
            <a:r>
              <a:rPr lang="en-US" dirty="0"/>
              <a:t>Use different checkpoints to “sandwich” the sliding window</a:t>
            </a:r>
          </a:p>
        </p:txBody>
      </p:sp>
      <p:sp>
        <p:nvSpPr>
          <p:cNvPr id="4" name="TextBox 3">
            <a:extLst>
              <a:ext uri="{FF2B5EF4-FFF2-40B4-BE49-F238E27FC236}">
                <a16:creationId xmlns:a16="http://schemas.microsoft.com/office/drawing/2014/main" id="{1AD9E342-B51D-446C-BA35-E2B8E328F2DA}"/>
              </a:ext>
            </a:extLst>
          </p:cNvPr>
          <p:cNvSpPr txBox="1"/>
          <p:nvPr/>
        </p:nvSpPr>
        <p:spPr>
          <a:xfrm>
            <a:off x="1139887" y="4086172"/>
            <a:ext cx="1944763" cy="707886"/>
          </a:xfrm>
          <a:prstGeom prst="rect">
            <a:avLst/>
          </a:prstGeom>
          <a:noFill/>
        </p:spPr>
        <p:txBody>
          <a:bodyPr wrap="none" rtlCol="0">
            <a:spAutoFit/>
          </a:bodyPr>
          <a:lstStyle/>
          <a:p>
            <a:r>
              <a:rPr lang="en-US" sz="4000" dirty="0"/>
              <a:t>1 0 1 1 1</a:t>
            </a:r>
          </a:p>
        </p:txBody>
      </p:sp>
      <p:sp>
        <p:nvSpPr>
          <p:cNvPr id="5" name="TextBox 4">
            <a:extLst>
              <a:ext uri="{FF2B5EF4-FFF2-40B4-BE49-F238E27FC236}">
                <a16:creationId xmlns:a16="http://schemas.microsoft.com/office/drawing/2014/main" id="{00F95EB5-29DC-4265-9A5F-A8C8D44D9898}"/>
              </a:ext>
            </a:extLst>
          </p:cNvPr>
          <p:cNvSpPr txBox="1"/>
          <p:nvPr/>
        </p:nvSpPr>
        <p:spPr>
          <a:xfrm>
            <a:off x="1281893" y="4794058"/>
            <a:ext cx="1654737" cy="369332"/>
          </a:xfrm>
          <a:prstGeom prst="rect">
            <a:avLst/>
          </a:prstGeom>
          <a:solidFill>
            <a:srgbClr val="C00000"/>
          </a:solidFill>
        </p:spPr>
        <p:txBody>
          <a:bodyPr wrap="square" rtlCol="0">
            <a:spAutoFit/>
          </a:bodyPr>
          <a:lstStyle/>
          <a:p>
            <a:r>
              <a:rPr lang="en-US" dirty="0">
                <a:highlight>
                  <a:srgbClr val="FF0000"/>
                </a:highlight>
              </a:rPr>
              <a:t> </a:t>
            </a:r>
          </a:p>
        </p:txBody>
      </p:sp>
      <p:sp>
        <p:nvSpPr>
          <p:cNvPr id="6" name="Rectangle 5">
            <a:extLst>
              <a:ext uri="{FF2B5EF4-FFF2-40B4-BE49-F238E27FC236}">
                <a16:creationId xmlns:a16="http://schemas.microsoft.com/office/drawing/2014/main" id="{E9D9F08C-1D25-4895-91F7-0A122BE51082}"/>
              </a:ext>
            </a:extLst>
          </p:cNvPr>
          <p:cNvSpPr/>
          <p:nvPr/>
        </p:nvSpPr>
        <p:spPr>
          <a:xfrm>
            <a:off x="838200" y="4794058"/>
            <a:ext cx="301686" cy="369332"/>
          </a:xfrm>
          <a:prstGeom prst="rect">
            <a:avLst/>
          </a:prstGeom>
        </p:spPr>
        <p:txBody>
          <a:bodyPr wrap="none">
            <a:spAutoFit/>
          </a:bodyPr>
          <a:lstStyle/>
          <a:p>
            <a:r>
              <a:rPr lang="en-US" dirty="0"/>
              <a:t>4</a:t>
            </a:r>
          </a:p>
        </p:txBody>
      </p:sp>
      <p:sp>
        <p:nvSpPr>
          <p:cNvPr id="7" name="TextBox 6">
            <a:extLst>
              <a:ext uri="{FF2B5EF4-FFF2-40B4-BE49-F238E27FC236}">
                <a16:creationId xmlns:a16="http://schemas.microsoft.com/office/drawing/2014/main" id="{68C457BB-C6EB-48EC-9403-DD62B78C6080}"/>
              </a:ext>
            </a:extLst>
          </p:cNvPr>
          <p:cNvSpPr txBox="1"/>
          <p:nvPr/>
        </p:nvSpPr>
        <p:spPr>
          <a:xfrm>
            <a:off x="1942117" y="5163390"/>
            <a:ext cx="994513" cy="369332"/>
          </a:xfrm>
          <a:prstGeom prst="rect">
            <a:avLst/>
          </a:prstGeom>
          <a:solidFill>
            <a:srgbClr val="00B050"/>
          </a:solidFill>
        </p:spPr>
        <p:txBody>
          <a:bodyPr wrap="square" rtlCol="0">
            <a:spAutoFit/>
          </a:bodyPr>
          <a:lstStyle/>
          <a:p>
            <a:r>
              <a:rPr lang="en-US" dirty="0">
                <a:highlight>
                  <a:srgbClr val="FF0000"/>
                </a:highlight>
              </a:rPr>
              <a:t> </a:t>
            </a:r>
          </a:p>
        </p:txBody>
      </p:sp>
      <p:sp>
        <p:nvSpPr>
          <p:cNvPr id="8" name="Rectangle 7">
            <a:extLst>
              <a:ext uri="{FF2B5EF4-FFF2-40B4-BE49-F238E27FC236}">
                <a16:creationId xmlns:a16="http://schemas.microsoft.com/office/drawing/2014/main" id="{AF2AB45A-200E-4E8A-A05F-E9BF8137BF6E}"/>
              </a:ext>
            </a:extLst>
          </p:cNvPr>
          <p:cNvSpPr/>
          <p:nvPr/>
        </p:nvSpPr>
        <p:spPr>
          <a:xfrm>
            <a:off x="838200" y="5163390"/>
            <a:ext cx="301686" cy="369332"/>
          </a:xfrm>
          <a:prstGeom prst="rect">
            <a:avLst/>
          </a:prstGeom>
        </p:spPr>
        <p:txBody>
          <a:bodyPr wrap="none">
            <a:spAutoFit/>
          </a:bodyPr>
          <a:lstStyle/>
          <a:p>
            <a:r>
              <a:rPr lang="en-US" dirty="0"/>
              <a:t>3</a:t>
            </a:r>
          </a:p>
        </p:txBody>
      </p:sp>
      <p:sp>
        <p:nvSpPr>
          <p:cNvPr id="9" name="TextBox 8">
            <a:extLst>
              <a:ext uri="{FF2B5EF4-FFF2-40B4-BE49-F238E27FC236}">
                <a16:creationId xmlns:a16="http://schemas.microsoft.com/office/drawing/2014/main" id="{BF14F63A-F622-4711-812B-54EA80E42033}"/>
              </a:ext>
            </a:extLst>
          </p:cNvPr>
          <p:cNvSpPr txBox="1"/>
          <p:nvPr/>
        </p:nvSpPr>
        <p:spPr>
          <a:xfrm>
            <a:off x="2248782" y="5532722"/>
            <a:ext cx="687847" cy="369332"/>
          </a:xfrm>
          <a:prstGeom prst="rect">
            <a:avLst/>
          </a:prstGeom>
          <a:solidFill>
            <a:srgbClr val="0070C0"/>
          </a:solidFill>
        </p:spPr>
        <p:txBody>
          <a:bodyPr wrap="square" rtlCol="0">
            <a:spAutoFit/>
          </a:bodyPr>
          <a:lstStyle/>
          <a:p>
            <a:r>
              <a:rPr lang="en-US" dirty="0">
                <a:highlight>
                  <a:srgbClr val="FF0000"/>
                </a:highlight>
              </a:rPr>
              <a:t> </a:t>
            </a:r>
          </a:p>
        </p:txBody>
      </p:sp>
      <p:sp>
        <p:nvSpPr>
          <p:cNvPr id="11" name="Rectangle 10">
            <a:extLst>
              <a:ext uri="{FF2B5EF4-FFF2-40B4-BE49-F238E27FC236}">
                <a16:creationId xmlns:a16="http://schemas.microsoft.com/office/drawing/2014/main" id="{22E236E8-7EE0-4294-BFBE-84FD3EAF64B2}"/>
              </a:ext>
            </a:extLst>
          </p:cNvPr>
          <p:cNvSpPr/>
          <p:nvPr/>
        </p:nvSpPr>
        <p:spPr>
          <a:xfrm>
            <a:off x="838200" y="5532722"/>
            <a:ext cx="301686" cy="369332"/>
          </a:xfrm>
          <a:prstGeom prst="rect">
            <a:avLst/>
          </a:prstGeom>
        </p:spPr>
        <p:txBody>
          <a:bodyPr wrap="none">
            <a:spAutoFit/>
          </a:bodyPr>
          <a:lstStyle/>
          <a:p>
            <a:r>
              <a:rPr lang="en-US" dirty="0"/>
              <a:t>2</a:t>
            </a:r>
          </a:p>
        </p:txBody>
      </p:sp>
      <p:sp>
        <p:nvSpPr>
          <p:cNvPr id="12" name="TextBox 11">
            <a:extLst>
              <a:ext uri="{FF2B5EF4-FFF2-40B4-BE49-F238E27FC236}">
                <a16:creationId xmlns:a16="http://schemas.microsoft.com/office/drawing/2014/main" id="{4A269F0E-5747-4B03-AF27-E29E019A4090}"/>
              </a:ext>
            </a:extLst>
          </p:cNvPr>
          <p:cNvSpPr txBox="1"/>
          <p:nvPr/>
        </p:nvSpPr>
        <p:spPr>
          <a:xfrm>
            <a:off x="2634942" y="5902054"/>
            <a:ext cx="301686" cy="369332"/>
          </a:xfrm>
          <a:prstGeom prst="rect">
            <a:avLst/>
          </a:prstGeom>
          <a:solidFill>
            <a:srgbClr val="FFC000"/>
          </a:solidFill>
        </p:spPr>
        <p:txBody>
          <a:bodyPr wrap="square" rtlCol="0">
            <a:spAutoFit/>
          </a:bodyPr>
          <a:lstStyle/>
          <a:p>
            <a:r>
              <a:rPr lang="en-US" dirty="0">
                <a:highlight>
                  <a:srgbClr val="FF0000"/>
                </a:highlight>
              </a:rPr>
              <a:t> </a:t>
            </a:r>
          </a:p>
        </p:txBody>
      </p:sp>
      <p:sp>
        <p:nvSpPr>
          <p:cNvPr id="13" name="Rectangle 12">
            <a:extLst>
              <a:ext uri="{FF2B5EF4-FFF2-40B4-BE49-F238E27FC236}">
                <a16:creationId xmlns:a16="http://schemas.microsoft.com/office/drawing/2014/main" id="{383C25DA-C8E5-4E44-9104-CB8CFD701929}"/>
              </a:ext>
            </a:extLst>
          </p:cNvPr>
          <p:cNvSpPr/>
          <p:nvPr/>
        </p:nvSpPr>
        <p:spPr>
          <a:xfrm>
            <a:off x="838200" y="5902054"/>
            <a:ext cx="301686" cy="369332"/>
          </a:xfrm>
          <a:prstGeom prst="rect">
            <a:avLst/>
          </a:prstGeom>
        </p:spPr>
        <p:txBody>
          <a:bodyPr wrap="none">
            <a:spAutoFit/>
          </a:bodyPr>
          <a:lstStyle/>
          <a:p>
            <a:r>
              <a:rPr lang="en-US" dirty="0"/>
              <a:t>1</a:t>
            </a:r>
          </a:p>
        </p:txBody>
      </p:sp>
      <p:sp>
        <p:nvSpPr>
          <p:cNvPr id="14" name="Rectangle 13">
            <a:extLst>
              <a:ext uri="{FF2B5EF4-FFF2-40B4-BE49-F238E27FC236}">
                <a16:creationId xmlns:a16="http://schemas.microsoft.com/office/drawing/2014/main" id="{733DC3A7-4C62-4797-8FA8-E0400B92615C}"/>
              </a:ext>
            </a:extLst>
          </p:cNvPr>
          <p:cNvSpPr/>
          <p:nvPr/>
        </p:nvSpPr>
        <p:spPr>
          <a:xfrm>
            <a:off x="6247106" y="4205719"/>
            <a:ext cx="5631302" cy="954107"/>
          </a:xfrm>
          <a:prstGeom prst="rect">
            <a:avLst/>
          </a:prstGeom>
        </p:spPr>
        <p:txBody>
          <a:bodyPr wrap="square">
            <a:spAutoFit/>
          </a:bodyPr>
          <a:lstStyle/>
          <a:p>
            <a:pPr marL="457200" indent="-457200">
              <a:buClr>
                <a:schemeClr val="tx1"/>
              </a:buClr>
              <a:buFont typeface="Arial" panose="020B0604020202020204" pitchFamily="34" charset="0"/>
              <a:buChar char="•"/>
            </a:pPr>
            <a:r>
              <a:rPr lang="en-US" sz="2800" dirty="0">
                <a:solidFill>
                  <a:srgbClr val="00B050"/>
                </a:solidFill>
              </a:rPr>
              <a:t>Example</a:t>
            </a:r>
            <a:r>
              <a:rPr lang="en-US" sz="2800" dirty="0"/>
              <a:t>: Number of ones in sliding window (2-approximation)</a:t>
            </a:r>
          </a:p>
        </p:txBody>
      </p:sp>
      <p:sp>
        <p:nvSpPr>
          <p:cNvPr id="15" name="Rectangle 14">
            <a:extLst>
              <a:ext uri="{FF2B5EF4-FFF2-40B4-BE49-F238E27FC236}">
                <a16:creationId xmlns:a16="http://schemas.microsoft.com/office/drawing/2014/main" id="{02736C5B-CDD9-4454-AC36-4CF4A59E5047}"/>
              </a:ext>
            </a:extLst>
          </p:cNvPr>
          <p:cNvSpPr/>
          <p:nvPr/>
        </p:nvSpPr>
        <p:spPr>
          <a:xfrm>
            <a:off x="1139886" y="4149619"/>
            <a:ext cx="3081383" cy="2343256"/>
          </a:xfrm>
          <a:prstGeom prst="rect">
            <a:avLst/>
          </a:prstGeom>
          <a:noFill/>
          <a:ln w="571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752746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rgbClr val="C00000"/>
                </a:solidFill>
              </a:rPr>
              <a:t>Smooth Histogram</a:t>
            </a:r>
            <a:endParaRPr lang="en-US" dirty="0"/>
          </a:p>
        </p:txBody>
      </p:sp>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a:xfrm>
            <a:off x="838200" y="1825625"/>
            <a:ext cx="10515600" cy="2614490"/>
          </a:xfrm>
        </p:spPr>
        <p:txBody>
          <a:bodyPr>
            <a:normAutofit/>
          </a:bodyPr>
          <a:lstStyle/>
          <a:p>
            <a:r>
              <a:rPr lang="en-US" dirty="0"/>
              <a:t>Start a new instance of the streaming algorithm (along with existing instances) each time a new element arrives</a:t>
            </a:r>
          </a:p>
          <a:p>
            <a:r>
              <a:rPr lang="en-US" dirty="0"/>
              <a:t>Each time there are three instances that report “close” values, delete the middle one</a:t>
            </a:r>
          </a:p>
          <a:p>
            <a:r>
              <a:rPr lang="en-US" dirty="0"/>
              <a:t>Use different checkpoints to “sandwich” the sliding window</a:t>
            </a:r>
          </a:p>
        </p:txBody>
      </p:sp>
      <p:sp>
        <p:nvSpPr>
          <p:cNvPr id="4" name="TextBox 3">
            <a:extLst>
              <a:ext uri="{FF2B5EF4-FFF2-40B4-BE49-F238E27FC236}">
                <a16:creationId xmlns:a16="http://schemas.microsoft.com/office/drawing/2014/main" id="{1AD9E342-B51D-446C-BA35-E2B8E328F2DA}"/>
              </a:ext>
            </a:extLst>
          </p:cNvPr>
          <p:cNvSpPr txBox="1"/>
          <p:nvPr/>
        </p:nvSpPr>
        <p:spPr>
          <a:xfrm>
            <a:off x="1139887" y="4086172"/>
            <a:ext cx="1944763" cy="707886"/>
          </a:xfrm>
          <a:prstGeom prst="rect">
            <a:avLst/>
          </a:prstGeom>
          <a:noFill/>
        </p:spPr>
        <p:txBody>
          <a:bodyPr wrap="none" rtlCol="0">
            <a:spAutoFit/>
          </a:bodyPr>
          <a:lstStyle/>
          <a:p>
            <a:r>
              <a:rPr lang="en-US" sz="4000" dirty="0"/>
              <a:t>1 0 1 1 1</a:t>
            </a:r>
          </a:p>
        </p:txBody>
      </p:sp>
      <p:sp>
        <p:nvSpPr>
          <p:cNvPr id="5" name="TextBox 4">
            <a:extLst>
              <a:ext uri="{FF2B5EF4-FFF2-40B4-BE49-F238E27FC236}">
                <a16:creationId xmlns:a16="http://schemas.microsoft.com/office/drawing/2014/main" id="{00F95EB5-29DC-4265-9A5F-A8C8D44D9898}"/>
              </a:ext>
            </a:extLst>
          </p:cNvPr>
          <p:cNvSpPr txBox="1"/>
          <p:nvPr/>
        </p:nvSpPr>
        <p:spPr>
          <a:xfrm>
            <a:off x="1281893" y="4794058"/>
            <a:ext cx="1654737" cy="369332"/>
          </a:xfrm>
          <a:prstGeom prst="rect">
            <a:avLst/>
          </a:prstGeom>
          <a:solidFill>
            <a:srgbClr val="C00000"/>
          </a:solidFill>
        </p:spPr>
        <p:txBody>
          <a:bodyPr wrap="square" rtlCol="0">
            <a:spAutoFit/>
          </a:bodyPr>
          <a:lstStyle/>
          <a:p>
            <a:r>
              <a:rPr lang="en-US" dirty="0">
                <a:highlight>
                  <a:srgbClr val="FF0000"/>
                </a:highlight>
              </a:rPr>
              <a:t> </a:t>
            </a:r>
          </a:p>
        </p:txBody>
      </p:sp>
      <p:sp>
        <p:nvSpPr>
          <p:cNvPr id="6" name="Rectangle 5">
            <a:extLst>
              <a:ext uri="{FF2B5EF4-FFF2-40B4-BE49-F238E27FC236}">
                <a16:creationId xmlns:a16="http://schemas.microsoft.com/office/drawing/2014/main" id="{E9D9F08C-1D25-4895-91F7-0A122BE51082}"/>
              </a:ext>
            </a:extLst>
          </p:cNvPr>
          <p:cNvSpPr/>
          <p:nvPr/>
        </p:nvSpPr>
        <p:spPr>
          <a:xfrm>
            <a:off x="838200" y="4794058"/>
            <a:ext cx="301686" cy="369332"/>
          </a:xfrm>
          <a:prstGeom prst="rect">
            <a:avLst/>
          </a:prstGeom>
        </p:spPr>
        <p:txBody>
          <a:bodyPr wrap="none">
            <a:spAutoFit/>
          </a:bodyPr>
          <a:lstStyle/>
          <a:p>
            <a:r>
              <a:rPr lang="en-US" dirty="0"/>
              <a:t>4</a:t>
            </a:r>
          </a:p>
        </p:txBody>
      </p:sp>
      <p:sp>
        <p:nvSpPr>
          <p:cNvPr id="9" name="TextBox 8">
            <a:extLst>
              <a:ext uri="{FF2B5EF4-FFF2-40B4-BE49-F238E27FC236}">
                <a16:creationId xmlns:a16="http://schemas.microsoft.com/office/drawing/2014/main" id="{BF14F63A-F622-4711-812B-54EA80E42033}"/>
              </a:ext>
            </a:extLst>
          </p:cNvPr>
          <p:cNvSpPr txBox="1"/>
          <p:nvPr/>
        </p:nvSpPr>
        <p:spPr>
          <a:xfrm>
            <a:off x="2248783" y="5163390"/>
            <a:ext cx="687847" cy="369332"/>
          </a:xfrm>
          <a:prstGeom prst="rect">
            <a:avLst/>
          </a:prstGeom>
          <a:solidFill>
            <a:srgbClr val="0070C0"/>
          </a:solidFill>
        </p:spPr>
        <p:txBody>
          <a:bodyPr wrap="square" rtlCol="0">
            <a:spAutoFit/>
          </a:bodyPr>
          <a:lstStyle/>
          <a:p>
            <a:r>
              <a:rPr lang="en-US" dirty="0">
                <a:highlight>
                  <a:srgbClr val="FF0000"/>
                </a:highlight>
              </a:rPr>
              <a:t> </a:t>
            </a:r>
          </a:p>
        </p:txBody>
      </p:sp>
      <p:sp>
        <p:nvSpPr>
          <p:cNvPr id="11" name="Rectangle 10">
            <a:extLst>
              <a:ext uri="{FF2B5EF4-FFF2-40B4-BE49-F238E27FC236}">
                <a16:creationId xmlns:a16="http://schemas.microsoft.com/office/drawing/2014/main" id="{22E236E8-7EE0-4294-BFBE-84FD3EAF64B2}"/>
              </a:ext>
            </a:extLst>
          </p:cNvPr>
          <p:cNvSpPr/>
          <p:nvPr/>
        </p:nvSpPr>
        <p:spPr>
          <a:xfrm>
            <a:off x="838201" y="5163390"/>
            <a:ext cx="301686" cy="369332"/>
          </a:xfrm>
          <a:prstGeom prst="rect">
            <a:avLst/>
          </a:prstGeom>
        </p:spPr>
        <p:txBody>
          <a:bodyPr wrap="none">
            <a:spAutoFit/>
          </a:bodyPr>
          <a:lstStyle/>
          <a:p>
            <a:r>
              <a:rPr lang="en-US" dirty="0"/>
              <a:t>2</a:t>
            </a:r>
          </a:p>
        </p:txBody>
      </p:sp>
      <p:sp>
        <p:nvSpPr>
          <p:cNvPr id="12" name="TextBox 11">
            <a:extLst>
              <a:ext uri="{FF2B5EF4-FFF2-40B4-BE49-F238E27FC236}">
                <a16:creationId xmlns:a16="http://schemas.microsoft.com/office/drawing/2014/main" id="{4A269F0E-5747-4B03-AF27-E29E019A4090}"/>
              </a:ext>
            </a:extLst>
          </p:cNvPr>
          <p:cNvSpPr txBox="1"/>
          <p:nvPr/>
        </p:nvSpPr>
        <p:spPr>
          <a:xfrm>
            <a:off x="2634943" y="5532722"/>
            <a:ext cx="301686" cy="369332"/>
          </a:xfrm>
          <a:prstGeom prst="rect">
            <a:avLst/>
          </a:prstGeom>
          <a:solidFill>
            <a:srgbClr val="FFC000"/>
          </a:solidFill>
        </p:spPr>
        <p:txBody>
          <a:bodyPr wrap="square" rtlCol="0">
            <a:spAutoFit/>
          </a:bodyPr>
          <a:lstStyle/>
          <a:p>
            <a:r>
              <a:rPr lang="en-US" dirty="0">
                <a:highlight>
                  <a:srgbClr val="FF0000"/>
                </a:highlight>
              </a:rPr>
              <a:t> </a:t>
            </a:r>
          </a:p>
        </p:txBody>
      </p:sp>
      <p:sp>
        <p:nvSpPr>
          <p:cNvPr id="13" name="Rectangle 12">
            <a:extLst>
              <a:ext uri="{FF2B5EF4-FFF2-40B4-BE49-F238E27FC236}">
                <a16:creationId xmlns:a16="http://schemas.microsoft.com/office/drawing/2014/main" id="{383C25DA-C8E5-4E44-9104-CB8CFD701929}"/>
              </a:ext>
            </a:extLst>
          </p:cNvPr>
          <p:cNvSpPr/>
          <p:nvPr/>
        </p:nvSpPr>
        <p:spPr>
          <a:xfrm>
            <a:off x="838201" y="5532722"/>
            <a:ext cx="301686" cy="369332"/>
          </a:xfrm>
          <a:prstGeom prst="rect">
            <a:avLst/>
          </a:prstGeom>
        </p:spPr>
        <p:txBody>
          <a:bodyPr wrap="none">
            <a:spAutoFit/>
          </a:bodyPr>
          <a:lstStyle/>
          <a:p>
            <a:r>
              <a:rPr lang="en-US" dirty="0"/>
              <a:t>1</a:t>
            </a:r>
          </a:p>
        </p:txBody>
      </p:sp>
      <p:sp>
        <p:nvSpPr>
          <p:cNvPr id="14" name="Rectangle 13">
            <a:extLst>
              <a:ext uri="{FF2B5EF4-FFF2-40B4-BE49-F238E27FC236}">
                <a16:creationId xmlns:a16="http://schemas.microsoft.com/office/drawing/2014/main" id="{D13A3B92-6A7E-4F95-861E-3C6B7D1B7B42}"/>
              </a:ext>
            </a:extLst>
          </p:cNvPr>
          <p:cNvSpPr/>
          <p:nvPr/>
        </p:nvSpPr>
        <p:spPr>
          <a:xfrm>
            <a:off x="6247106" y="4205719"/>
            <a:ext cx="5631302" cy="954107"/>
          </a:xfrm>
          <a:prstGeom prst="rect">
            <a:avLst/>
          </a:prstGeom>
        </p:spPr>
        <p:txBody>
          <a:bodyPr wrap="square">
            <a:spAutoFit/>
          </a:bodyPr>
          <a:lstStyle/>
          <a:p>
            <a:pPr marL="457200" indent="-457200">
              <a:buClr>
                <a:schemeClr val="tx1"/>
              </a:buClr>
              <a:buFont typeface="Arial" panose="020B0604020202020204" pitchFamily="34" charset="0"/>
              <a:buChar char="•"/>
            </a:pPr>
            <a:r>
              <a:rPr lang="en-US" sz="2800" dirty="0">
                <a:solidFill>
                  <a:srgbClr val="00B050"/>
                </a:solidFill>
              </a:rPr>
              <a:t>Example</a:t>
            </a:r>
            <a:r>
              <a:rPr lang="en-US" sz="2800" dirty="0"/>
              <a:t>: Number of ones in sliding window (2-approximation)</a:t>
            </a:r>
          </a:p>
        </p:txBody>
      </p:sp>
      <p:sp>
        <p:nvSpPr>
          <p:cNvPr id="15" name="Rectangle 14">
            <a:extLst>
              <a:ext uri="{FF2B5EF4-FFF2-40B4-BE49-F238E27FC236}">
                <a16:creationId xmlns:a16="http://schemas.microsoft.com/office/drawing/2014/main" id="{F4760C52-638E-43BA-BDE7-9E17F49CD69B}"/>
              </a:ext>
            </a:extLst>
          </p:cNvPr>
          <p:cNvSpPr/>
          <p:nvPr/>
        </p:nvSpPr>
        <p:spPr>
          <a:xfrm>
            <a:off x="1139886" y="4149619"/>
            <a:ext cx="3081383" cy="2343256"/>
          </a:xfrm>
          <a:prstGeom prst="rect">
            <a:avLst/>
          </a:prstGeom>
          <a:noFill/>
          <a:ln w="571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4662178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rgbClr val="C00000"/>
                </a:solidFill>
              </a:rPr>
              <a:t>Smooth Histogram</a:t>
            </a:r>
            <a:endParaRPr lang="en-US" dirty="0"/>
          </a:p>
        </p:txBody>
      </p:sp>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a:xfrm>
            <a:off x="838200" y="1825625"/>
            <a:ext cx="10515600" cy="2614490"/>
          </a:xfrm>
        </p:spPr>
        <p:txBody>
          <a:bodyPr>
            <a:normAutofit/>
          </a:bodyPr>
          <a:lstStyle/>
          <a:p>
            <a:r>
              <a:rPr lang="en-US" dirty="0"/>
              <a:t>Start a new instance of the streaming algorithm (along with existing instances) each time a new element arrives</a:t>
            </a:r>
          </a:p>
          <a:p>
            <a:r>
              <a:rPr lang="en-US" dirty="0"/>
              <a:t>Each time there are three instances that report “close” values, delete the middle one</a:t>
            </a:r>
          </a:p>
          <a:p>
            <a:r>
              <a:rPr lang="en-US" dirty="0"/>
              <a:t>Use different checkpoints to “sandwich” the sliding window</a:t>
            </a:r>
          </a:p>
        </p:txBody>
      </p:sp>
      <p:sp>
        <p:nvSpPr>
          <p:cNvPr id="4" name="TextBox 3">
            <a:extLst>
              <a:ext uri="{FF2B5EF4-FFF2-40B4-BE49-F238E27FC236}">
                <a16:creationId xmlns:a16="http://schemas.microsoft.com/office/drawing/2014/main" id="{1AD9E342-B51D-446C-BA35-E2B8E328F2DA}"/>
              </a:ext>
            </a:extLst>
          </p:cNvPr>
          <p:cNvSpPr txBox="1"/>
          <p:nvPr/>
        </p:nvSpPr>
        <p:spPr>
          <a:xfrm>
            <a:off x="1139887" y="4086172"/>
            <a:ext cx="4195379" cy="707886"/>
          </a:xfrm>
          <a:prstGeom prst="rect">
            <a:avLst/>
          </a:prstGeom>
          <a:noFill/>
        </p:spPr>
        <p:txBody>
          <a:bodyPr wrap="none" rtlCol="0">
            <a:spAutoFit/>
          </a:bodyPr>
          <a:lstStyle/>
          <a:p>
            <a:r>
              <a:rPr lang="en-US" sz="4000" dirty="0"/>
              <a:t>1 0 1 1 1 0 0 1 1 0 1</a:t>
            </a:r>
          </a:p>
        </p:txBody>
      </p:sp>
      <p:sp>
        <p:nvSpPr>
          <p:cNvPr id="5" name="TextBox 4">
            <a:extLst>
              <a:ext uri="{FF2B5EF4-FFF2-40B4-BE49-F238E27FC236}">
                <a16:creationId xmlns:a16="http://schemas.microsoft.com/office/drawing/2014/main" id="{00F95EB5-29DC-4265-9A5F-A8C8D44D9898}"/>
              </a:ext>
            </a:extLst>
          </p:cNvPr>
          <p:cNvSpPr txBox="1"/>
          <p:nvPr/>
        </p:nvSpPr>
        <p:spPr>
          <a:xfrm>
            <a:off x="1281893" y="4794058"/>
            <a:ext cx="3969861" cy="369332"/>
          </a:xfrm>
          <a:prstGeom prst="rect">
            <a:avLst/>
          </a:prstGeom>
          <a:solidFill>
            <a:srgbClr val="C00000"/>
          </a:solidFill>
        </p:spPr>
        <p:txBody>
          <a:bodyPr wrap="square" rtlCol="0">
            <a:spAutoFit/>
          </a:bodyPr>
          <a:lstStyle/>
          <a:p>
            <a:r>
              <a:rPr lang="en-US" dirty="0">
                <a:highlight>
                  <a:srgbClr val="FF0000"/>
                </a:highlight>
              </a:rPr>
              <a:t> </a:t>
            </a:r>
          </a:p>
        </p:txBody>
      </p:sp>
      <p:sp>
        <p:nvSpPr>
          <p:cNvPr id="6" name="Rectangle 5">
            <a:extLst>
              <a:ext uri="{FF2B5EF4-FFF2-40B4-BE49-F238E27FC236}">
                <a16:creationId xmlns:a16="http://schemas.microsoft.com/office/drawing/2014/main" id="{E9D9F08C-1D25-4895-91F7-0A122BE51082}"/>
              </a:ext>
            </a:extLst>
          </p:cNvPr>
          <p:cNvSpPr/>
          <p:nvPr/>
        </p:nvSpPr>
        <p:spPr>
          <a:xfrm>
            <a:off x="838200" y="4794058"/>
            <a:ext cx="301686" cy="369332"/>
          </a:xfrm>
          <a:prstGeom prst="rect">
            <a:avLst/>
          </a:prstGeom>
        </p:spPr>
        <p:txBody>
          <a:bodyPr wrap="none">
            <a:spAutoFit/>
          </a:bodyPr>
          <a:lstStyle/>
          <a:p>
            <a:r>
              <a:rPr lang="en-US" dirty="0"/>
              <a:t>7</a:t>
            </a:r>
          </a:p>
        </p:txBody>
      </p:sp>
      <p:sp>
        <p:nvSpPr>
          <p:cNvPr id="11" name="Rectangle 10">
            <a:extLst>
              <a:ext uri="{FF2B5EF4-FFF2-40B4-BE49-F238E27FC236}">
                <a16:creationId xmlns:a16="http://schemas.microsoft.com/office/drawing/2014/main" id="{22E236E8-7EE0-4294-BFBE-84FD3EAF64B2}"/>
              </a:ext>
            </a:extLst>
          </p:cNvPr>
          <p:cNvSpPr/>
          <p:nvPr/>
        </p:nvSpPr>
        <p:spPr>
          <a:xfrm>
            <a:off x="838201" y="5163390"/>
            <a:ext cx="301686" cy="369332"/>
          </a:xfrm>
          <a:prstGeom prst="rect">
            <a:avLst/>
          </a:prstGeom>
        </p:spPr>
        <p:txBody>
          <a:bodyPr wrap="none">
            <a:spAutoFit/>
          </a:bodyPr>
          <a:lstStyle/>
          <a:p>
            <a:r>
              <a:rPr lang="en-US" dirty="0"/>
              <a:t>4</a:t>
            </a:r>
          </a:p>
        </p:txBody>
      </p:sp>
      <p:sp>
        <p:nvSpPr>
          <p:cNvPr id="12" name="TextBox 11">
            <a:extLst>
              <a:ext uri="{FF2B5EF4-FFF2-40B4-BE49-F238E27FC236}">
                <a16:creationId xmlns:a16="http://schemas.microsoft.com/office/drawing/2014/main" id="{4A269F0E-5747-4B03-AF27-E29E019A4090}"/>
              </a:ext>
            </a:extLst>
          </p:cNvPr>
          <p:cNvSpPr txBox="1"/>
          <p:nvPr/>
        </p:nvSpPr>
        <p:spPr>
          <a:xfrm>
            <a:off x="2634943" y="5163390"/>
            <a:ext cx="2616811" cy="369332"/>
          </a:xfrm>
          <a:prstGeom prst="rect">
            <a:avLst/>
          </a:prstGeom>
          <a:solidFill>
            <a:srgbClr val="FFC000"/>
          </a:solidFill>
        </p:spPr>
        <p:txBody>
          <a:bodyPr wrap="square" rtlCol="0">
            <a:spAutoFit/>
          </a:bodyPr>
          <a:lstStyle/>
          <a:p>
            <a:r>
              <a:rPr lang="en-US" dirty="0">
                <a:highlight>
                  <a:srgbClr val="FF0000"/>
                </a:highlight>
              </a:rPr>
              <a:t> </a:t>
            </a:r>
          </a:p>
        </p:txBody>
      </p:sp>
      <p:sp>
        <p:nvSpPr>
          <p:cNvPr id="14" name="Rectangle 13">
            <a:extLst>
              <a:ext uri="{FF2B5EF4-FFF2-40B4-BE49-F238E27FC236}">
                <a16:creationId xmlns:a16="http://schemas.microsoft.com/office/drawing/2014/main" id="{532E0139-FB45-42FD-8785-0B729FC56655}"/>
              </a:ext>
            </a:extLst>
          </p:cNvPr>
          <p:cNvSpPr/>
          <p:nvPr/>
        </p:nvSpPr>
        <p:spPr>
          <a:xfrm>
            <a:off x="838200" y="5563627"/>
            <a:ext cx="301686" cy="369332"/>
          </a:xfrm>
          <a:prstGeom prst="rect">
            <a:avLst/>
          </a:prstGeom>
        </p:spPr>
        <p:txBody>
          <a:bodyPr wrap="none">
            <a:spAutoFit/>
          </a:bodyPr>
          <a:lstStyle/>
          <a:p>
            <a:r>
              <a:rPr lang="en-US" dirty="0"/>
              <a:t>2</a:t>
            </a:r>
          </a:p>
        </p:txBody>
      </p:sp>
      <p:sp>
        <p:nvSpPr>
          <p:cNvPr id="15" name="TextBox 14">
            <a:extLst>
              <a:ext uri="{FF2B5EF4-FFF2-40B4-BE49-F238E27FC236}">
                <a16:creationId xmlns:a16="http://schemas.microsoft.com/office/drawing/2014/main" id="{98D377CB-603F-46EB-B186-1CA1DC1B534E}"/>
              </a:ext>
            </a:extLst>
          </p:cNvPr>
          <p:cNvSpPr txBox="1"/>
          <p:nvPr/>
        </p:nvSpPr>
        <p:spPr>
          <a:xfrm>
            <a:off x="4352192" y="5517333"/>
            <a:ext cx="899562" cy="369332"/>
          </a:xfrm>
          <a:prstGeom prst="rect">
            <a:avLst/>
          </a:prstGeom>
          <a:solidFill>
            <a:srgbClr val="7030A0"/>
          </a:solidFill>
        </p:spPr>
        <p:txBody>
          <a:bodyPr wrap="square" rtlCol="0">
            <a:spAutoFit/>
          </a:bodyPr>
          <a:lstStyle/>
          <a:p>
            <a:r>
              <a:rPr lang="en-US" dirty="0">
                <a:highlight>
                  <a:srgbClr val="FF0000"/>
                </a:highlight>
              </a:rPr>
              <a:t> </a:t>
            </a:r>
          </a:p>
        </p:txBody>
      </p:sp>
      <p:sp>
        <p:nvSpPr>
          <p:cNvPr id="16" name="Rectangle 15">
            <a:extLst>
              <a:ext uri="{FF2B5EF4-FFF2-40B4-BE49-F238E27FC236}">
                <a16:creationId xmlns:a16="http://schemas.microsoft.com/office/drawing/2014/main" id="{6F5C2B70-E195-4D86-89D6-21E14BD22D0C}"/>
              </a:ext>
            </a:extLst>
          </p:cNvPr>
          <p:cNvSpPr/>
          <p:nvPr/>
        </p:nvSpPr>
        <p:spPr>
          <a:xfrm>
            <a:off x="838200" y="5963864"/>
            <a:ext cx="301686" cy="369332"/>
          </a:xfrm>
          <a:prstGeom prst="rect">
            <a:avLst/>
          </a:prstGeom>
        </p:spPr>
        <p:txBody>
          <a:bodyPr wrap="none">
            <a:spAutoFit/>
          </a:bodyPr>
          <a:lstStyle/>
          <a:p>
            <a:r>
              <a:rPr lang="en-US" dirty="0"/>
              <a:t>1</a:t>
            </a:r>
          </a:p>
        </p:txBody>
      </p:sp>
      <p:sp>
        <p:nvSpPr>
          <p:cNvPr id="17" name="TextBox 16">
            <a:extLst>
              <a:ext uri="{FF2B5EF4-FFF2-40B4-BE49-F238E27FC236}">
                <a16:creationId xmlns:a16="http://schemas.microsoft.com/office/drawing/2014/main" id="{2E439709-F5AA-432B-A456-07A3D45C704F}"/>
              </a:ext>
            </a:extLst>
          </p:cNvPr>
          <p:cNvSpPr txBox="1"/>
          <p:nvPr/>
        </p:nvSpPr>
        <p:spPr>
          <a:xfrm>
            <a:off x="4950068" y="5886665"/>
            <a:ext cx="301686" cy="369332"/>
          </a:xfrm>
          <a:prstGeom prst="rect">
            <a:avLst/>
          </a:prstGeom>
          <a:solidFill>
            <a:schemeClr val="accent1">
              <a:lumMod val="60000"/>
              <a:lumOff val="40000"/>
            </a:schemeClr>
          </a:solidFill>
        </p:spPr>
        <p:txBody>
          <a:bodyPr wrap="square" rtlCol="0">
            <a:spAutoFit/>
          </a:bodyPr>
          <a:lstStyle/>
          <a:p>
            <a:r>
              <a:rPr lang="en-US" dirty="0">
                <a:highlight>
                  <a:srgbClr val="FF0000"/>
                </a:highlight>
              </a:rPr>
              <a:t> </a:t>
            </a:r>
          </a:p>
        </p:txBody>
      </p:sp>
      <p:sp>
        <p:nvSpPr>
          <p:cNvPr id="13" name="Rectangle 12">
            <a:extLst>
              <a:ext uri="{FF2B5EF4-FFF2-40B4-BE49-F238E27FC236}">
                <a16:creationId xmlns:a16="http://schemas.microsoft.com/office/drawing/2014/main" id="{E87E9B34-DF08-48DD-AED5-841FBC28D662}"/>
              </a:ext>
            </a:extLst>
          </p:cNvPr>
          <p:cNvSpPr/>
          <p:nvPr/>
        </p:nvSpPr>
        <p:spPr>
          <a:xfrm>
            <a:off x="6247106" y="4205719"/>
            <a:ext cx="5631302" cy="954107"/>
          </a:xfrm>
          <a:prstGeom prst="rect">
            <a:avLst/>
          </a:prstGeom>
        </p:spPr>
        <p:txBody>
          <a:bodyPr wrap="square">
            <a:spAutoFit/>
          </a:bodyPr>
          <a:lstStyle/>
          <a:p>
            <a:pPr marL="457200" indent="-457200">
              <a:buClr>
                <a:schemeClr val="tx1"/>
              </a:buClr>
              <a:buFont typeface="Arial" panose="020B0604020202020204" pitchFamily="34" charset="0"/>
              <a:buChar char="•"/>
            </a:pPr>
            <a:r>
              <a:rPr lang="en-US" sz="2800" dirty="0">
                <a:solidFill>
                  <a:srgbClr val="00B050"/>
                </a:solidFill>
              </a:rPr>
              <a:t>Example</a:t>
            </a:r>
            <a:r>
              <a:rPr lang="en-US" sz="2800" dirty="0"/>
              <a:t>: Number of ones in sliding window (2-approximation)</a:t>
            </a:r>
          </a:p>
        </p:txBody>
      </p:sp>
      <p:sp>
        <p:nvSpPr>
          <p:cNvPr id="18" name="Rectangle 17">
            <a:extLst>
              <a:ext uri="{FF2B5EF4-FFF2-40B4-BE49-F238E27FC236}">
                <a16:creationId xmlns:a16="http://schemas.microsoft.com/office/drawing/2014/main" id="{B6E6712D-AFBF-4C9B-B534-C2F484A86C18}"/>
              </a:ext>
            </a:extLst>
          </p:cNvPr>
          <p:cNvSpPr/>
          <p:nvPr/>
        </p:nvSpPr>
        <p:spPr>
          <a:xfrm>
            <a:off x="2295639" y="4149619"/>
            <a:ext cx="3081383" cy="2343256"/>
          </a:xfrm>
          <a:prstGeom prst="rect">
            <a:avLst/>
          </a:prstGeom>
          <a:noFill/>
          <a:ln w="571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1163001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rgbClr val="C00000"/>
                </a:solidFill>
              </a:rPr>
              <a:t>Smooth Histogram</a:t>
            </a:r>
            <a:endParaRPr lang="en-US" dirty="0"/>
          </a:p>
        </p:txBody>
      </p:sp>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a:xfrm>
            <a:off x="838200" y="1825625"/>
            <a:ext cx="10515600" cy="2614490"/>
          </a:xfrm>
        </p:spPr>
        <p:txBody>
          <a:bodyPr>
            <a:normAutofit/>
          </a:bodyPr>
          <a:lstStyle/>
          <a:p>
            <a:r>
              <a:rPr lang="en-US" dirty="0"/>
              <a:t>Start a new instance of the streaming algorithm (along with existing instances) each time a new element arrives</a:t>
            </a:r>
          </a:p>
          <a:p>
            <a:r>
              <a:rPr lang="en-US" dirty="0"/>
              <a:t>Each time there are three instances that report “close” values, delete the middle one</a:t>
            </a:r>
          </a:p>
          <a:p>
            <a:r>
              <a:rPr lang="en-US" dirty="0"/>
              <a:t>Use different checkpoints to “sandwich” the sliding window</a:t>
            </a:r>
          </a:p>
        </p:txBody>
      </p:sp>
      <p:sp>
        <p:nvSpPr>
          <p:cNvPr id="4" name="TextBox 3">
            <a:extLst>
              <a:ext uri="{FF2B5EF4-FFF2-40B4-BE49-F238E27FC236}">
                <a16:creationId xmlns:a16="http://schemas.microsoft.com/office/drawing/2014/main" id="{1AD9E342-B51D-446C-BA35-E2B8E328F2DA}"/>
              </a:ext>
            </a:extLst>
          </p:cNvPr>
          <p:cNvSpPr txBox="1"/>
          <p:nvPr/>
        </p:nvSpPr>
        <p:spPr>
          <a:xfrm>
            <a:off x="1139887" y="4086172"/>
            <a:ext cx="4195379" cy="707886"/>
          </a:xfrm>
          <a:prstGeom prst="rect">
            <a:avLst/>
          </a:prstGeom>
          <a:noFill/>
        </p:spPr>
        <p:txBody>
          <a:bodyPr wrap="none" rtlCol="0">
            <a:spAutoFit/>
          </a:bodyPr>
          <a:lstStyle/>
          <a:p>
            <a:r>
              <a:rPr lang="en-US" sz="4000" dirty="0"/>
              <a:t>1 0 1 1 1 0 0 1 1 0 1</a:t>
            </a:r>
          </a:p>
        </p:txBody>
      </p:sp>
      <p:sp>
        <p:nvSpPr>
          <p:cNvPr id="5" name="TextBox 4">
            <a:extLst>
              <a:ext uri="{FF2B5EF4-FFF2-40B4-BE49-F238E27FC236}">
                <a16:creationId xmlns:a16="http://schemas.microsoft.com/office/drawing/2014/main" id="{00F95EB5-29DC-4265-9A5F-A8C8D44D9898}"/>
              </a:ext>
            </a:extLst>
          </p:cNvPr>
          <p:cNvSpPr txBox="1"/>
          <p:nvPr/>
        </p:nvSpPr>
        <p:spPr>
          <a:xfrm>
            <a:off x="1281893" y="4794058"/>
            <a:ext cx="3969861" cy="369332"/>
          </a:xfrm>
          <a:prstGeom prst="rect">
            <a:avLst/>
          </a:prstGeom>
          <a:solidFill>
            <a:srgbClr val="C00000"/>
          </a:solidFill>
        </p:spPr>
        <p:txBody>
          <a:bodyPr wrap="square" rtlCol="0">
            <a:spAutoFit/>
          </a:bodyPr>
          <a:lstStyle/>
          <a:p>
            <a:r>
              <a:rPr lang="en-US" dirty="0">
                <a:highlight>
                  <a:srgbClr val="FF0000"/>
                </a:highlight>
              </a:rPr>
              <a:t> </a:t>
            </a:r>
          </a:p>
        </p:txBody>
      </p:sp>
      <p:sp>
        <p:nvSpPr>
          <p:cNvPr id="6" name="Rectangle 5">
            <a:extLst>
              <a:ext uri="{FF2B5EF4-FFF2-40B4-BE49-F238E27FC236}">
                <a16:creationId xmlns:a16="http://schemas.microsoft.com/office/drawing/2014/main" id="{E9D9F08C-1D25-4895-91F7-0A122BE51082}"/>
              </a:ext>
            </a:extLst>
          </p:cNvPr>
          <p:cNvSpPr/>
          <p:nvPr/>
        </p:nvSpPr>
        <p:spPr>
          <a:xfrm>
            <a:off x="838200" y="4794058"/>
            <a:ext cx="301686" cy="369332"/>
          </a:xfrm>
          <a:prstGeom prst="rect">
            <a:avLst/>
          </a:prstGeom>
        </p:spPr>
        <p:txBody>
          <a:bodyPr wrap="none">
            <a:spAutoFit/>
          </a:bodyPr>
          <a:lstStyle/>
          <a:p>
            <a:r>
              <a:rPr lang="en-US" dirty="0"/>
              <a:t>7</a:t>
            </a:r>
          </a:p>
        </p:txBody>
      </p:sp>
      <p:sp>
        <p:nvSpPr>
          <p:cNvPr id="11" name="Rectangle 10">
            <a:extLst>
              <a:ext uri="{FF2B5EF4-FFF2-40B4-BE49-F238E27FC236}">
                <a16:creationId xmlns:a16="http://schemas.microsoft.com/office/drawing/2014/main" id="{22E236E8-7EE0-4294-BFBE-84FD3EAF64B2}"/>
              </a:ext>
            </a:extLst>
          </p:cNvPr>
          <p:cNvSpPr/>
          <p:nvPr/>
        </p:nvSpPr>
        <p:spPr>
          <a:xfrm>
            <a:off x="838201" y="5163390"/>
            <a:ext cx="301686" cy="369332"/>
          </a:xfrm>
          <a:prstGeom prst="rect">
            <a:avLst/>
          </a:prstGeom>
        </p:spPr>
        <p:txBody>
          <a:bodyPr wrap="none">
            <a:spAutoFit/>
          </a:bodyPr>
          <a:lstStyle/>
          <a:p>
            <a:r>
              <a:rPr lang="en-US" dirty="0"/>
              <a:t>4</a:t>
            </a:r>
          </a:p>
        </p:txBody>
      </p:sp>
      <p:sp>
        <p:nvSpPr>
          <p:cNvPr id="12" name="TextBox 11">
            <a:extLst>
              <a:ext uri="{FF2B5EF4-FFF2-40B4-BE49-F238E27FC236}">
                <a16:creationId xmlns:a16="http://schemas.microsoft.com/office/drawing/2014/main" id="{4A269F0E-5747-4B03-AF27-E29E019A4090}"/>
              </a:ext>
            </a:extLst>
          </p:cNvPr>
          <p:cNvSpPr txBox="1"/>
          <p:nvPr/>
        </p:nvSpPr>
        <p:spPr>
          <a:xfrm>
            <a:off x="2634943" y="5163390"/>
            <a:ext cx="2616811" cy="369332"/>
          </a:xfrm>
          <a:prstGeom prst="rect">
            <a:avLst/>
          </a:prstGeom>
          <a:solidFill>
            <a:srgbClr val="FFC000"/>
          </a:solidFill>
        </p:spPr>
        <p:txBody>
          <a:bodyPr wrap="square" rtlCol="0">
            <a:spAutoFit/>
          </a:bodyPr>
          <a:lstStyle/>
          <a:p>
            <a:r>
              <a:rPr lang="en-US" dirty="0">
                <a:highlight>
                  <a:srgbClr val="FF0000"/>
                </a:highlight>
              </a:rPr>
              <a:t> </a:t>
            </a:r>
          </a:p>
        </p:txBody>
      </p:sp>
      <p:sp>
        <p:nvSpPr>
          <p:cNvPr id="14" name="Rectangle 13">
            <a:extLst>
              <a:ext uri="{FF2B5EF4-FFF2-40B4-BE49-F238E27FC236}">
                <a16:creationId xmlns:a16="http://schemas.microsoft.com/office/drawing/2014/main" id="{532E0139-FB45-42FD-8785-0B729FC56655}"/>
              </a:ext>
            </a:extLst>
          </p:cNvPr>
          <p:cNvSpPr/>
          <p:nvPr/>
        </p:nvSpPr>
        <p:spPr>
          <a:xfrm>
            <a:off x="838200" y="5563627"/>
            <a:ext cx="301686" cy="369332"/>
          </a:xfrm>
          <a:prstGeom prst="rect">
            <a:avLst/>
          </a:prstGeom>
        </p:spPr>
        <p:txBody>
          <a:bodyPr wrap="none">
            <a:spAutoFit/>
          </a:bodyPr>
          <a:lstStyle/>
          <a:p>
            <a:r>
              <a:rPr lang="en-US" dirty="0"/>
              <a:t>2</a:t>
            </a:r>
          </a:p>
        </p:txBody>
      </p:sp>
      <p:sp>
        <p:nvSpPr>
          <p:cNvPr id="15" name="TextBox 14">
            <a:extLst>
              <a:ext uri="{FF2B5EF4-FFF2-40B4-BE49-F238E27FC236}">
                <a16:creationId xmlns:a16="http://schemas.microsoft.com/office/drawing/2014/main" id="{98D377CB-603F-46EB-B186-1CA1DC1B534E}"/>
              </a:ext>
            </a:extLst>
          </p:cNvPr>
          <p:cNvSpPr txBox="1"/>
          <p:nvPr/>
        </p:nvSpPr>
        <p:spPr>
          <a:xfrm>
            <a:off x="4352192" y="5517333"/>
            <a:ext cx="899562" cy="369332"/>
          </a:xfrm>
          <a:prstGeom prst="rect">
            <a:avLst/>
          </a:prstGeom>
          <a:solidFill>
            <a:srgbClr val="7030A0"/>
          </a:solidFill>
        </p:spPr>
        <p:txBody>
          <a:bodyPr wrap="square" rtlCol="0">
            <a:spAutoFit/>
          </a:bodyPr>
          <a:lstStyle/>
          <a:p>
            <a:r>
              <a:rPr lang="en-US" dirty="0">
                <a:highlight>
                  <a:srgbClr val="FF0000"/>
                </a:highlight>
              </a:rPr>
              <a:t> </a:t>
            </a:r>
          </a:p>
        </p:txBody>
      </p:sp>
      <p:sp>
        <p:nvSpPr>
          <p:cNvPr id="16" name="Rectangle 15">
            <a:extLst>
              <a:ext uri="{FF2B5EF4-FFF2-40B4-BE49-F238E27FC236}">
                <a16:creationId xmlns:a16="http://schemas.microsoft.com/office/drawing/2014/main" id="{6F5C2B70-E195-4D86-89D6-21E14BD22D0C}"/>
              </a:ext>
            </a:extLst>
          </p:cNvPr>
          <p:cNvSpPr/>
          <p:nvPr/>
        </p:nvSpPr>
        <p:spPr>
          <a:xfrm>
            <a:off x="838200" y="5963864"/>
            <a:ext cx="301686" cy="369332"/>
          </a:xfrm>
          <a:prstGeom prst="rect">
            <a:avLst/>
          </a:prstGeom>
        </p:spPr>
        <p:txBody>
          <a:bodyPr wrap="none">
            <a:spAutoFit/>
          </a:bodyPr>
          <a:lstStyle/>
          <a:p>
            <a:r>
              <a:rPr lang="en-US" dirty="0"/>
              <a:t>1</a:t>
            </a:r>
          </a:p>
        </p:txBody>
      </p:sp>
      <p:sp>
        <p:nvSpPr>
          <p:cNvPr id="17" name="TextBox 16">
            <a:extLst>
              <a:ext uri="{FF2B5EF4-FFF2-40B4-BE49-F238E27FC236}">
                <a16:creationId xmlns:a16="http://schemas.microsoft.com/office/drawing/2014/main" id="{2E439709-F5AA-432B-A456-07A3D45C704F}"/>
              </a:ext>
            </a:extLst>
          </p:cNvPr>
          <p:cNvSpPr txBox="1"/>
          <p:nvPr/>
        </p:nvSpPr>
        <p:spPr>
          <a:xfrm>
            <a:off x="4950068" y="5886665"/>
            <a:ext cx="301686" cy="369332"/>
          </a:xfrm>
          <a:prstGeom prst="rect">
            <a:avLst/>
          </a:prstGeom>
          <a:solidFill>
            <a:schemeClr val="accent1">
              <a:lumMod val="60000"/>
              <a:lumOff val="40000"/>
            </a:schemeClr>
          </a:solidFill>
        </p:spPr>
        <p:txBody>
          <a:bodyPr wrap="square" rtlCol="0">
            <a:spAutoFit/>
          </a:bodyPr>
          <a:lstStyle/>
          <a:p>
            <a:r>
              <a:rPr lang="en-US" dirty="0">
                <a:highlight>
                  <a:srgbClr val="FF0000"/>
                </a:highlight>
              </a:rPr>
              <a:t> </a:t>
            </a:r>
          </a:p>
        </p:txBody>
      </p:sp>
      <p:sp>
        <p:nvSpPr>
          <p:cNvPr id="18" name="Rectangle 17">
            <a:extLst>
              <a:ext uri="{FF2B5EF4-FFF2-40B4-BE49-F238E27FC236}">
                <a16:creationId xmlns:a16="http://schemas.microsoft.com/office/drawing/2014/main" id="{7D0D2C36-C49C-463B-9CAF-321380986F70}"/>
              </a:ext>
            </a:extLst>
          </p:cNvPr>
          <p:cNvSpPr/>
          <p:nvPr/>
        </p:nvSpPr>
        <p:spPr>
          <a:xfrm>
            <a:off x="6247106" y="4205719"/>
            <a:ext cx="5631302" cy="2246769"/>
          </a:xfrm>
          <a:prstGeom prst="rect">
            <a:avLst/>
          </a:prstGeom>
        </p:spPr>
        <p:txBody>
          <a:bodyPr wrap="square">
            <a:spAutoFit/>
          </a:bodyPr>
          <a:lstStyle/>
          <a:p>
            <a:pPr marL="457200" indent="-457200">
              <a:buClr>
                <a:schemeClr val="tx1"/>
              </a:buClr>
              <a:buFont typeface="Arial" panose="020B0604020202020204" pitchFamily="34" charset="0"/>
              <a:buChar char="•"/>
            </a:pPr>
            <a:r>
              <a:rPr lang="en-US" sz="2800" dirty="0">
                <a:solidFill>
                  <a:srgbClr val="00B050"/>
                </a:solidFill>
              </a:rPr>
              <a:t>Example</a:t>
            </a:r>
            <a:r>
              <a:rPr lang="en-US" sz="2800" dirty="0"/>
              <a:t>: Number of ones in sliding window (2-approximation)</a:t>
            </a:r>
          </a:p>
          <a:p>
            <a:pPr marL="514350" indent="-514350">
              <a:buFont typeface="Arial" panose="020B0604020202020204" pitchFamily="34" charset="0"/>
              <a:buChar char="•"/>
            </a:pPr>
            <a:r>
              <a:rPr lang="en-US" sz="2800" dirty="0"/>
              <a:t>Number of ones in sliding window is at least 4 and at most 7</a:t>
            </a:r>
          </a:p>
          <a:p>
            <a:pPr marL="514350" indent="-514350">
              <a:buFont typeface="Arial" panose="020B0604020202020204" pitchFamily="34" charset="0"/>
              <a:buChar char="•"/>
            </a:pPr>
            <a:r>
              <a:rPr lang="en-US" sz="2800" dirty="0"/>
              <a:t>4 is a good approximation</a:t>
            </a:r>
          </a:p>
        </p:txBody>
      </p:sp>
      <p:sp>
        <p:nvSpPr>
          <p:cNvPr id="20" name="Rectangle 19">
            <a:extLst>
              <a:ext uri="{FF2B5EF4-FFF2-40B4-BE49-F238E27FC236}">
                <a16:creationId xmlns:a16="http://schemas.microsoft.com/office/drawing/2014/main" id="{6CEF346B-1AC7-4F13-8144-8F5A72C433B1}"/>
              </a:ext>
            </a:extLst>
          </p:cNvPr>
          <p:cNvSpPr/>
          <p:nvPr/>
        </p:nvSpPr>
        <p:spPr>
          <a:xfrm>
            <a:off x="2295639" y="4149619"/>
            <a:ext cx="3081383" cy="2343256"/>
          </a:xfrm>
          <a:prstGeom prst="rect">
            <a:avLst/>
          </a:prstGeom>
          <a:noFill/>
          <a:ln w="571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75688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rgbClr val="C00000"/>
                </a:solidFill>
              </a:rPr>
              <a:t>Smooth Histogram</a:t>
            </a:r>
            <a:endParaRPr lang="en-US" dirty="0"/>
          </a:p>
        </p:txBody>
      </p:sp>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a:xfrm>
            <a:off x="838200" y="1825624"/>
            <a:ext cx="10515600" cy="4514215"/>
          </a:xfrm>
        </p:spPr>
        <p:txBody>
          <a:bodyPr>
            <a:normAutofit/>
          </a:bodyPr>
          <a:lstStyle/>
          <a:p>
            <a:r>
              <a:rPr lang="en-US" dirty="0"/>
              <a:t>Converts a streaming algorithm for a smooth function into a sliding window algorithm</a:t>
            </a:r>
          </a:p>
        </p:txBody>
      </p:sp>
    </p:spTree>
    <p:extLst>
      <p:ext uri="{BB962C8B-B14F-4D97-AF65-F5344CB8AC3E}">
        <p14:creationId xmlns:p14="http://schemas.microsoft.com/office/powerpoint/2010/main" val="29572097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err="1">
                <a:solidFill>
                  <a:srgbClr val="C00000"/>
                </a:solidFill>
              </a:rPr>
              <a:t>Adversarially</a:t>
            </a:r>
            <a:r>
              <a:rPr lang="en-US" dirty="0">
                <a:solidFill>
                  <a:srgbClr val="C00000"/>
                </a:solidFill>
              </a:rPr>
              <a:t> Robust Streaming</a:t>
            </a:r>
            <a:endParaRPr lang="en-US"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p:txBody>
              <a:bodyPr/>
              <a:lstStyle/>
              <a:p>
                <a:pPr>
                  <a:buClr>
                    <a:schemeClr val="tx1"/>
                  </a:buClr>
                </a:pPr>
                <a:r>
                  <a:rPr lang="en-US" dirty="0">
                    <a:solidFill>
                      <a:srgbClr val="00B050"/>
                    </a:solidFill>
                  </a:rPr>
                  <a:t>Input</a:t>
                </a:r>
                <a:r>
                  <a:rPr lang="en-US" dirty="0"/>
                  <a:t>: Elements of an underlying data set </a:t>
                </a:r>
                <a14:m>
                  <m:oMath xmlns:m="http://schemas.openxmlformats.org/officeDocument/2006/math">
                    <m:r>
                      <a:rPr lang="en-US" i="1">
                        <a:solidFill>
                          <a:srgbClr val="C00000"/>
                        </a:solidFill>
                        <a:latin typeface="Cambria Math" panose="02040503050406030204" pitchFamily="18" charset="0"/>
                      </a:rPr>
                      <m:t>𝑆</m:t>
                    </m:r>
                  </m:oMath>
                </a14:m>
                <a:r>
                  <a:rPr lang="en-US" dirty="0"/>
                  <a:t>, which arrives sequentially and </a:t>
                </a:r>
                <a:r>
                  <a:rPr lang="en-US" i="1" dirty="0" err="1">
                    <a:solidFill>
                      <a:srgbClr val="C00000"/>
                    </a:solidFill>
                  </a:rPr>
                  <a:t>adversarially</a:t>
                </a:r>
                <a:endParaRPr lang="en-US" i="1" dirty="0"/>
              </a:p>
              <a:p>
                <a:pPr>
                  <a:buClr>
                    <a:schemeClr val="tx1"/>
                  </a:buClr>
                </a:pPr>
                <a:r>
                  <a:rPr lang="en-US" dirty="0">
                    <a:solidFill>
                      <a:srgbClr val="00B050"/>
                    </a:solidFill>
                  </a:rPr>
                  <a:t>Output</a:t>
                </a:r>
                <a:r>
                  <a:rPr lang="en-US" dirty="0"/>
                  <a:t>: Evaluation (or approximation) of a given function</a:t>
                </a:r>
              </a:p>
              <a:p>
                <a:pPr>
                  <a:buClr>
                    <a:schemeClr val="tx1"/>
                  </a:buClr>
                </a:pPr>
                <a:r>
                  <a:rPr lang="en-US" dirty="0">
                    <a:solidFill>
                      <a:srgbClr val="00B050"/>
                    </a:solidFill>
                  </a:rPr>
                  <a:t>Goal</a:t>
                </a:r>
                <a:r>
                  <a:rPr lang="en-US" dirty="0"/>
                  <a:t>: Use space </a:t>
                </a:r>
                <a:r>
                  <a:rPr lang="en-US" i="1" dirty="0">
                    <a:solidFill>
                      <a:srgbClr val="7030A0"/>
                    </a:solidFill>
                  </a:rPr>
                  <a:t>sublinear</a:t>
                </a:r>
                <a:r>
                  <a:rPr lang="en-US" i="1" dirty="0"/>
                  <a:t> </a:t>
                </a:r>
                <a:r>
                  <a:rPr lang="en-US" dirty="0"/>
                  <a:t>in the size </a:t>
                </a:r>
                <a14:m>
                  <m:oMath xmlns:m="http://schemas.openxmlformats.org/officeDocument/2006/math">
                    <m:r>
                      <a:rPr lang="en-US" i="1">
                        <a:solidFill>
                          <a:srgbClr val="C00000"/>
                        </a:solidFill>
                        <a:latin typeface="Cambria Math" panose="02040503050406030204" pitchFamily="18" charset="0"/>
                      </a:rPr>
                      <m:t>𝑚</m:t>
                    </m:r>
                    <m:r>
                      <a:rPr lang="en-US" i="1">
                        <a:solidFill>
                          <a:srgbClr val="C00000"/>
                        </a:solidFill>
                        <a:latin typeface="Cambria Math" panose="02040503050406030204" pitchFamily="18" charset="0"/>
                      </a:rPr>
                      <m:t> </m:t>
                    </m:r>
                  </m:oMath>
                </a14:m>
                <a:r>
                  <a:rPr lang="en-US" dirty="0"/>
                  <a:t>of the input </a:t>
                </a:r>
                <a14:m>
                  <m:oMath xmlns:m="http://schemas.openxmlformats.org/officeDocument/2006/math">
                    <m:r>
                      <a:rPr lang="en-US" i="1">
                        <a:solidFill>
                          <a:srgbClr val="C00000"/>
                        </a:solidFill>
                        <a:latin typeface="Cambria Math" panose="02040503050406030204" pitchFamily="18" charset="0"/>
                      </a:rPr>
                      <m:t>𝑆</m:t>
                    </m:r>
                  </m:oMath>
                </a14:m>
                <a:endParaRPr lang="en-US" dirty="0">
                  <a:solidFill>
                    <a:srgbClr val="C00000"/>
                  </a:solidFill>
                </a:endParaRPr>
              </a:p>
            </p:txBody>
          </p:sp>
        </mc:Choice>
        <mc:Fallback>
          <p:sp>
            <p:nvSpPr>
              <p:cNvPr id="3" name="Content Placeholder 2">
                <a:extLst>
                  <a:ext uri="{FF2B5EF4-FFF2-40B4-BE49-F238E27FC236}">
                    <a16:creationId xmlns:a16="http://schemas.microsoft.com/office/drawing/2014/main" id="{15255D49-9D60-44DD-910D-2EBD0529DEC9}"/>
                  </a:ext>
                </a:extLst>
              </p:cNvPr>
              <p:cNvSpPr>
                <a:spLocks noGrp="1" noRot="1" noChangeAspect="1" noMove="1" noResize="1" noEditPoints="1" noAdjustHandles="1" noChangeArrowheads="1" noChangeShapeType="1" noTextEdit="1"/>
              </p:cNvSpPr>
              <p:nvPr>
                <p:ph idx="1"/>
              </p:nvPr>
            </p:nvSpPr>
            <p:spPr>
              <a:blipFill>
                <a:blip r:embed="rId3"/>
                <a:stretch>
                  <a:fillRect l="-1043" t="-2241"/>
                </a:stretch>
              </a:blipFill>
            </p:spPr>
            <p:txBody>
              <a:bodyPr/>
              <a:lstStyle/>
              <a:p>
                <a:r>
                  <a:rPr lang="en-US">
                    <a:noFill/>
                  </a:rPr>
                  <a:t> </a:t>
                </a:r>
              </a:p>
            </p:txBody>
          </p:sp>
        </mc:Fallback>
      </mc:AlternateContent>
      <p:pic>
        <p:nvPicPr>
          <p:cNvPr id="1026" name="Picture 2" descr="Image result for hacker clipart">
            <a:extLst>
              <a:ext uri="{FF2B5EF4-FFF2-40B4-BE49-F238E27FC236}">
                <a16:creationId xmlns:a16="http://schemas.microsoft.com/office/drawing/2014/main" id="{6157BAA3-7F96-4ED9-BBF4-8361607E3A0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3081" y="4158264"/>
            <a:ext cx="1743075" cy="17907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28942A8E-5218-4DA2-9563-772E9BC3A65A}"/>
              </a:ext>
            </a:extLst>
          </p:cNvPr>
          <p:cNvSpPr txBox="1"/>
          <p:nvPr/>
        </p:nvSpPr>
        <p:spPr>
          <a:xfrm>
            <a:off x="3175148" y="4699671"/>
            <a:ext cx="444352" cy="707886"/>
          </a:xfrm>
          <a:prstGeom prst="rect">
            <a:avLst/>
          </a:prstGeom>
          <a:noFill/>
        </p:spPr>
        <p:txBody>
          <a:bodyPr wrap="none" rtlCol="0">
            <a:spAutoFit/>
          </a:bodyPr>
          <a:lstStyle/>
          <a:p>
            <a:r>
              <a:rPr lang="en-US" sz="4000" dirty="0"/>
              <a:t>1</a:t>
            </a:r>
          </a:p>
        </p:txBody>
      </p:sp>
      <p:pic>
        <p:nvPicPr>
          <p:cNvPr id="10" name="Picture 9" descr="A picture containing clipart&#10;&#10;Description automatically generated">
            <a:extLst>
              <a:ext uri="{FF2B5EF4-FFF2-40B4-BE49-F238E27FC236}">
                <a16:creationId xmlns:a16="http://schemas.microsoft.com/office/drawing/2014/main" id="{8DC6FE31-B607-4356-85E4-A2BE83D9C96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90078" y="4001294"/>
            <a:ext cx="1620520" cy="2025650"/>
          </a:xfrm>
          <a:prstGeom prst="rect">
            <a:avLst/>
          </a:prstGeom>
        </p:spPr>
      </p:pic>
      <p:sp>
        <p:nvSpPr>
          <p:cNvPr id="12" name="TextBox 11">
            <a:extLst>
              <a:ext uri="{FF2B5EF4-FFF2-40B4-BE49-F238E27FC236}">
                <a16:creationId xmlns:a16="http://schemas.microsoft.com/office/drawing/2014/main" id="{353B686B-0020-4DE7-BA6E-01AEFC87D6C2}"/>
              </a:ext>
            </a:extLst>
          </p:cNvPr>
          <p:cNvSpPr txBox="1"/>
          <p:nvPr/>
        </p:nvSpPr>
        <p:spPr>
          <a:xfrm>
            <a:off x="8350326" y="4699671"/>
            <a:ext cx="444352" cy="707886"/>
          </a:xfrm>
          <a:prstGeom prst="rect">
            <a:avLst/>
          </a:prstGeom>
          <a:noFill/>
        </p:spPr>
        <p:txBody>
          <a:bodyPr wrap="none" rtlCol="0">
            <a:spAutoFit/>
          </a:bodyPr>
          <a:lstStyle/>
          <a:p>
            <a:r>
              <a:rPr lang="en-US" sz="4000" dirty="0">
                <a:solidFill>
                  <a:srgbClr val="00B050"/>
                </a:solidFill>
              </a:rPr>
              <a:t>1</a:t>
            </a:r>
          </a:p>
        </p:txBody>
      </p:sp>
    </p:spTree>
    <p:extLst>
      <p:ext uri="{BB962C8B-B14F-4D97-AF65-F5344CB8AC3E}">
        <p14:creationId xmlns:p14="http://schemas.microsoft.com/office/powerpoint/2010/main" val="1471301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iterate type="lt">
                                    <p:tmAbs val="1000"/>
                                  </p:iterate>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iterate type="lt">
                                    <p:tmAbs val="1000"/>
                                  </p:iterate>
                                  <p:childTnLst>
                                    <p:set>
                                      <p:cBhvr>
                                        <p:cTn id="10"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B1C6D47-78CF-C07E-71E3-8C646E6BB91F}"/>
              </a:ext>
            </a:extLst>
          </p:cNvPr>
          <p:cNvSpPr txBox="1"/>
          <p:nvPr/>
        </p:nvSpPr>
        <p:spPr>
          <a:xfrm>
            <a:off x="701040" y="2967335"/>
            <a:ext cx="10954871" cy="923330"/>
          </a:xfrm>
          <a:prstGeom prst="rect">
            <a:avLst/>
          </a:prstGeom>
          <a:noFill/>
        </p:spPr>
        <p:txBody>
          <a:bodyPr wrap="square" rtlCol="0">
            <a:spAutoFit/>
          </a:bodyPr>
          <a:lstStyle/>
          <a:p>
            <a:r>
              <a:rPr lang="en-US" sz="5400" dirty="0"/>
              <a:t>47 72 81 10 14 33 51 29 54 9 36 46 10</a:t>
            </a:r>
          </a:p>
        </p:txBody>
      </p:sp>
    </p:spTree>
    <p:extLst>
      <p:ext uri="{BB962C8B-B14F-4D97-AF65-F5344CB8AC3E}">
        <p14:creationId xmlns:p14="http://schemas.microsoft.com/office/powerpoint/2010/main" val="497198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iterate type="wd">
                                    <p:tmAbs val="500"/>
                                  </p:iterate>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err="1">
                <a:solidFill>
                  <a:srgbClr val="C00000"/>
                </a:solidFill>
              </a:rPr>
              <a:t>Adversarially</a:t>
            </a:r>
            <a:r>
              <a:rPr lang="en-US" dirty="0">
                <a:solidFill>
                  <a:srgbClr val="C00000"/>
                </a:solidFill>
              </a:rPr>
              <a:t> Robust Streaming</a:t>
            </a:r>
            <a:endParaRPr lang="en-US"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p:txBody>
              <a:bodyPr/>
              <a:lstStyle/>
              <a:p>
                <a:pPr>
                  <a:buClr>
                    <a:schemeClr val="tx1"/>
                  </a:buClr>
                </a:pPr>
                <a:r>
                  <a:rPr lang="en-US" dirty="0">
                    <a:solidFill>
                      <a:srgbClr val="00B050"/>
                    </a:solidFill>
                  </a:rPr>
                  <a:t>Input</a:t>
                </a:r>
                <a:r>
                  <a:rPr lang="en-US" dirty="0"/>
                  <a:t>: Elements of an underlying data set </a:t>
                </a:r>
                <a14:m>
                  <m:oMath xmlns:m="http://schemas.openxmlformats.org/officeDocument/2006/math">
                    <m:r>
                      <a:rPr lang="en-US" i="1">
                        <a:solidFill>
                          <a:srgbClr val="C00000"/>
                        </a:solidFill>
                        <a:latin typeface="Cambria Math" panose="02040503050406030204" pitchFamily="18" charset="0"/>
                      </a:rPr>
                      <m:t>𝑆</m:t>
                    </m:r>
                  </m:oMath>
                </a14:m>
                <a:r>
                  <a:rPr lang="en-US" dirty="0"/>
                  <a:t>, which arrives sequentially and </a:t>
                </a:r>
                <a:r>
                  <a:rPr lang="en-US" i="1" dirty="0" err="1">
                    <a:solidFill>
                      <a:srgbClr val="C00000"/>
                    </a:solidFill>
                  </a:rPr>
                  <a:t>adversarially</a:t>
                </a:r>
                <a:endParaRPr lang="en-US" i="1" dirty="0"/>
              </a:p>
              <a:p>
                <a:pPr>
                  <a:buClr>
                    <a:schemeClr val="tx1"/>
                  </a:buClr>
                </a:pPr>
                <a:r>
                  <a:rPr lang="en-US" dirty="0">
                    <a:solidFill>
                      <a:srgbClr val="00B050"/>
                    </a:solidFill>
                  </a:rPr>
                  <a:t>Output</a:t>
                </a:r>
                <a:r>
                  <a:rPr lang="en-US" dirty="0"/>
                  <a:t>: Evaluation (or approximation) of a given function</a:t>
                </a:r>
              </a:p>
              <a:p>
                <a:pPr>
                  <a:buClr>
                    <a:schemeClr val="tx1"/>
                  </a:buClr>
                </a:pPr>
                <a:r>
                  <a:rPr lang="en-US" dirty="0">
                    <a:solidFill>
                      <a:srgbClr val="00B050"/>
                    </a:solidFill>
                  </a:rPr>
                  <a:t>Goal</a:t>
                </a:r>
                <a:r>
                  <a:rPr lang="en-US" dirty="0"/>
                  <a:t>: Use space </a:t>
                </a:r>
                <a:r>
                  <a:rPr lang="en-US" i="1" dirty="0">
                    <a:solidFill>
                      <a:srgbClr val="7030A0"/>
                    </a:solidFill>
                  </a:rPr>
                  <a:t>sublinear</a:t>
                </a:r>
                <a:r>
                  <a:rPr lang="en-US" i="1" dirty="0"/>
                  <a:t> </a:t>
                </a:r>
                <a:r>
                  <a:rPr lang="en-US" dirty="0"/>
                  <a:t>in the size </a:t>
                </a:r>
                <a14:m>
                  <m:oMath xmlns:m="http://schemas.openxmlformats.org/officeDocument/2006/math">
                    <m:r>
                      <a:rPr lang="en-US" i="1">
                        <a:solidFill>
                          <a:srgbClr val="C00000"/>
                        </a:solidFill>
                        <a:latin typeface="Cambria Math" panose="02040503050406030204" pitchFamily="18" charset="0"/>
                      </a:rPr>
                      <m:t>𝑚</m:t>
                    </m:r>
                    <m:r>
                      <a:rPr lang="en-US" i="1">
                        <a:solidFill>
                          <a:srgbClr val="C00000"/>
                        </a:solidFill>
                        <a:latin typeface="Cambria Math" panose="02040503050406030204" pitchFamily="18" charset="0"/>
                      </a:rPr>
                      <m:t> </m:t>
                    </m:r>
                  </m:oMath>
                </a14:m>
                <a:r>
                  <a:rPr lang="en-US" dirty="0"/>
                  <a:t>of the input </a:t>
                </a:r>
                <a14:m>
                  <m:oMath xmlns:m="http://schemas.openxmlformats.org/officeDocument/2006/math">
                    <m:r>
                      <a:rPr lang="en-US" i="1">
                        <a:solidFill>
                          <a:srgbClr val="C00000"/>
                        </a:solidFill>
                        <a:latin typeface="Cambria Math" panose="02040503050406030204" pitchFamily="18" charset="0"/>
                      </a:rPr>
                      <m:t>𝑆</m:t>
                    </m:r>
                  </m:oMath>
                </a14:m>
                <a:endParaRPr lang="en-US" dirty="0">
                  <a:solidFill>
                    <a:srgbClr val="C00000"/>
                  </a:solidFill>
                </a:endParaRPr>
              </a:p>
            </p:txBody>
          </p:sp>
        </mc:Choice>
        <mc:Fallback>
          <p:sp>
            <p:nvSpPr>
              <p:cNvPr id="3" name="Content Placeholder 2">
                <a:extLst>
                  <a:ext uri="{FF2B5EF4-FFF2-40B4-BE49-F238E27FC236}">
                    <a16:creationId xmlns:a16="http://schemas.microsoft.com/office/drawing/2014/main" id="{15255D49-9D60-44DD-910D-2EBD0529DEC9}"/>
                  </a:ext>
                </a:extLst>
              </p:cNvPr>
              <p:cNvSpPr>
                <a:spLocks noGrp="1" noRot="1" noChangeAspect="1" noMove="1" noResize="1" noEditPoints="1" noAdjustHandles="1" noChangeArrowheads="1" noChangeShapeType="1" noTextEdit="1"/>
              </p:cNvSpPr>
              <p:nvPr>
                <p:ph idx="1"/>
              </p:nvPr>
            </p:nvSpPr>
            <p:spPr>
              <a:blipFill>
                <a:blip r:embed="rId3"/>
                <a:stretch>
                  <a:fillRect l="-1043" t="-2241"/>
                </a:stretch>
              </a:blipFill>
            </p:spPr>
            <p:txBody>
              <a:bodyPr/>
              <a:lstStyle/>
              <a:p>
                <a:r>
                  <a:rPr lang="en-US">
                    <a:noFill/>
                  </a:rPr>
                  <a:t> </a:t>
                </a:r>
              </a:p>
            </p:txBody>
          </p:sp>
        </mc:Fallback>
      </mc:AlternateContent>
      <p:pic>
        <p:nvPicPr>
          <p:cNvPr id="1026" name="Picture 2" descr="Image result for hacker clipart">
            <a:extLst>
              <a:ext uri="{FF2B5EF4-FFF2-40B4-BE49-F238E27FC236}">
                <a16:creationId xmlns:a16="http://schemas.microsoft.com/office/drawing/2014/main" id="{6157BAA3-7F96-4ED9-BBF4-8361607E3A0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3081" y="4158264"/>
            <a:ext cx="1743075" cy="17907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28942A8E-5218-4DA2-9563-772E9BC3A65A}"/>
              </a:ext>
            </a:extLst>
          </p:cNvPr>
          <p:cNvSpPr txBox="1"/>
          <p:nvPr/>
        </p:nvSpPr>
        <p:spPr>
          <a:xfrm>
            <a:off x="3175148" y="4699671"/>
            <a:ext cx="704039" cy="707886"/>
          </a:xfrm>
          <a:prstGeom prst="rect">
            <a:avLst/>
          </a:prstGeom>
          <a:noFill/>
        </p:spPr>
        <p:txBody>
          <a:bodyPr wrap="none" rtlCol="0">
            <a:spAutoFit/>
          </a:bodyPr>
          <a:lstStyle/>
          <a:p>
            <a:r>
              <a:rPr lang="en-US" sz="4000" dirty="0"/>
              <a:t>10</a:t>
            </a:r>
          </a:p>
        </p:txBody>
      </p:sp>
      <p:pic>
        <p:nvPicPr>
          <p:cNvPr id="10" name="Picture 9" descr="A picture containing clipart&#10;&#10;Description automatically generated">
            <a:extLst>
              <a:ext uri="{FF2B5EF4-FFF2-40B4-BE49-F238E27FC236}">
                <a16:creationId xmlns:a16="http://schemas.microsoft.com/office/drawing/2014/main" id="{8DC6FE31-B607-4356-85E4-A2BE83D9C96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90078" y="4001294"/>
            <a:ext cx="1620520" cy="2025650"/>
          </a:xfrm>
          <a:prstGeom prst="rect">
            <a:avLst/>
          </a:prstGeom>
        </p:spPr>
      </p:pic>
      <p:sp>
        <p:nvSpPr>
          <p:cNvPr id="12" name="TextBox 11">
            <a:extLst>
              <a:ext uri="{FF2B5EF4-FFF2-40B4-BE49-F238E27FC236}">
                <a16:creationId xmlns:a16="http://schemas.microsoft.com/office/drawing/2014/main" id="{353B686B-0020-4DE7-BA6E-01AEFC87D6C2}"/>
              </a:ext>
            </a:extLst>
          </p:cNvPr>
          <p:cNvSpPr txBox="1"/>
          <p:nvPr/>
        </p:nvSpPr>
        <p:spPr>
          <a:xfrm>
            <a:off x="8350326" y="4699671"/>
            <a:ext cx="444352" cy="707886"/>
          </a:xfrm>
          <a:prstGeom prst="rect">
            <a:avLst/>
          </a:prstGeom>
          <a:noFill/>
        </p:spPr>
        <p:txBody>
          <a:bodyPr wrap="none" rtlCol="0">
            <a:spAutoFit/>
          </a:bodyPr>
          <a:lstStyle/>
          <a:p>
            <a:r>
              <a:rPr lang="en-US" sz="4000" dirty="0">
                <a:solidFill>
                  <a:srgbClr val="00B050"/>
                </a:solidFill>
              </a:rPr>
              <a:t>1</a:t>
            </a:r>
          </a:p>
        </p:txBody>
      </p:sp>
    </p:spTree>
    <p:extLst>
      <p:ext uri="{BB962C8B-B14F-4D97-AF65-F5344CB8AC3E}">
        <p14:creationId xmlns:p14="http://schemas.microsoft.com/office/powerpoint/2010/main" val="2294312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iterate type="lt">
                                    <p:tmAbs val="1000"/>
                                  </p:iterate>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err="1">
                <a:solidFill>
                  <a:srgbClr val="C00000"/>
                </a:solidFill>
              </a:rPr>
              <a:t>Adversarially</a:t>
            </a:r>
            <a:r>
              <a:rPr lang="en-US" dirty="0">
                <a:solidFill>
                  <a:srgbClr val="C00000"/>
                </a:solidFill>
              </a:rPr>
              <a:t> Robust Streaming</a:t>
            </a:r>
            <a:endParaRPr lang="en-US"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p:txBody>
              <a:bodyPr/>
              <a:lstStyle/>
              <a:p>
                <a:pPr>
                  <a:buClr>
                    <a:schemeClr val="tx1"/>
                  </a:buClr>
                </a:pPr>
                <a:r>
                  <a:rPr lang="en-US" dirty="0">
                    <a:solidFill>
                      <a:srgbClr val="00B050"/>
                    </a:solidFill>
                  </a:rPr>
                  <a:t>Input</a:t>
                </a:r>
                <a:r>
                  <a:rPr lang="en-US" dirty="0"/>
                  <a:t>: Elements of an underlying data set </a:t>
                </a:r>
                <a14:m>
                  <m:oMath xmlns:m="http://schemas.openxmlformats.org/officeDocument/2006/math">
                    <m:r>
                      <a:rPr lang="en-US" i="1">
                        <a:solidFill>
                          <a:srgbClr val="C00000"/>
                        </a:solidFill>
                        <a:latin typeface="Cambria Math" panose="02040503050406030204" pitchFamily="18" charset="0"/>
                      </a:rPr>
                      <m:t>𝑆</m:t>
                    </m:r>
                  </m:oMath>
                </a14:m>
                <a:r>
                  <a:rPr lang="en-US" dirty="0"/>
                  <a:t>, which arrives sequentially and </a:t>
                </a:r>
                <a:r>
                  <a:rPr lang="en-US" i="1" dirty="0" err="1">
                    <a:solidFill>
                      <a:srgbClr val="C00000"/>
                    </a:solidFill>
                  </a:rPr>
                  <a:t>adversarially</a:t>
                </a:r>
                <a:endParaRPr lang="en-US" i="1" dirty="0"/>
              </a:p>
              <a:p>
                <a:pPr>
                  <a:buClr>
                    <a:schemeClr val="tx1"/>
                  </a:buClr>
                </a:pPr>
                <a:r>
                  <a:rPr lang="en-US" dirty="0">
                    <a:solidFill>
                      <a:srgbClr val="00B050"/>
                    </a:solidFill>
                  </a:rPr>
                  <a:t>Output</a:t>
                </a:r>
                <a:r>
                  <a:rPr lang="en-US" dirty="0"/>
                  <a:t>: Evaluation (or approximation) of a given function</a:t>
                </a:r>
              </a:p>
              <a:p>
                <a:pPr>
                  <a:buClr>
                    <a:schemeClr val="tx1"/>
                  </a:buClr>
                </a:pPr>
                <a:r>
                  <a:rPr lang="en-US" dirty="0">
                    <a:solidFill>
                      <a:srgbClr val="00B050"/>
                    </a:solidFill>
                  </a:rPr>
                  <a:t>Goal</a:t>
                </a:r>
                <a:r>
                  <a:rPr lang="en-US" dirty="0"/>
                  <a:t>: Use space </a:t>
                </a:r>
                <a:r>
                  <a:rPr lang="en-US" i="1" dirty="0">
                    <a:solidFill>
                      <a:srgbClr val="7030A0"/>
                    </a:solidFill>
                  </a:rPr>
                  <a:t>sublinear</a:t>
                </a:r>
                <a:r>
                  <a:rPr lang="en-US" i="1" dirty="0"/>
                  <a:t> </a:t>
                </a:r>
                <a:r>
                  <a:rPr lang="en-US" dirty="0"/>
                  <a:t>in the size </a:t>
                </a:r>
                <a14:m>
                  <m:oMath xmlns:m="http://schemas.openxmlformats.org/officeDocument/2006/math">
                    <m:r>
                      <a:rPr lang="en-US" i="1">
                        <a:solidFill>
                          <a:srgbClr val="C00000"/>
                        </a:solidFill>
                        <a:latin typeface="Cambria Math" panose="02040503050406030204" pitchFamily="18" charset="0"/>
                      </a:rPr>
                      <m:t>𝑚</m:t>
                    </m:r>
                    <m:r>
                      <a:rPr lang="en-US" i="1">
                        <a:solidFill>
                          <a:srgbClr val="C00000"/>
                        </a:solidFill>
                        <a:latin typeface="Cambria Math" panose="02040503050406030204" pitchFamily="18" charset="0"/>
                      </a:rPr>
                      <m:t> </m:t>
                    </m:r>
                  </m:oMath>
                </a14:m>
                <a:r>
                  <a:rPr lang="en-US" dirty="0"/>
                  <a:t>of the input </a:t>
                </a:r>
                <a14:m>
                  <m:oMath xmlns:m="http://schemas.openxmlformats.org/officeDocument/2006/math">
                    <m:r>
                      <a:rPr lang="en-US" i="1">
                        <a:solidFill>
                          <a:srgbClr val="C00000"/>
                        </a:solidFill>
                        <a:latin typeface="Cambria Math" panose="02040503050406030204" pitchFamily="18" charset="0"/>
                      </a:rPr>
                      <m:t>𝑆</m:t>
                    </m:r>
                  </m:oMath>
                </a14:m>
                <a:endParaRPr lang="en-US" dirty="0">
                  <a:solidFill>
                    <a:srgbClr val="C00000"/>
                  </a:solidFill>
                </a:endParaRPr>
              </a:p>
            </p:txBody>
          </p:sp>
        </mc:Choice>
        <mc:Fallback>
          <p:sp>
            <p:nvSpPr>
              <p:cNvPr id="3" name="Content Placeholder 2">
                <a:extLst>
                  <a:ext uri="{FF2B5EF4-FFF2-40B4-BE49-F238E27FC236}">
                    <a16:creationId xmlns:a16="http://schemas.microsoft.com/office/drawing/2014/main" id="{15255D49-9D60-44DD-910D-2EBD0529DEC9}"/>
                  </a:ext>
                </a:extLst>
              </p:cNvPr>
              <p:cNvSpPr>
                <a:spLocks noGrp="1" noRot="1" noChangeAspect="1" noMove="1" noResize="1" noEditPoints="1" noAdjustHandles="1" noChangeArrowheads="1" noChangeShapeType="1" noTextEdit="1"/>
              </p:cNvSpPr>
              <p:nvPr>
                <p:ph idx="1"/>
              </p:nvPr>
            </p:nvSpPr>
            <p:spPr>
              <a:blipFill>
                <a:blip r:embed="rId3"/>
                <a:stretch>
                  <a:fillRect l="-1043" t="-2241"/>
                </a:stretch>
              </a:blipFill>
            </p:spPr>
            <p:txBody>
              <a:bodyPr/>
              <a:lstStyle/>
              <a:p>
                <a:r>
                  <a:rPr lang="en-US">
                    <a:noFill/>
                  </a:rPr>
                  <a:t> </a:t>
                </a:r>
              </a:p>
            </p:txBody>
          </p:sp>
        </mc:Fallback>
      </mc:AlternateContent>
      <p:pic>
        <p:nvPicPr>
          <p:cNvPr id="1026" name="Picture 2" descr="Image result for hacker clipart">
            <a:extLst>
              <a:ext uri="{FF2B5EF4-FFF2-40B4-BE49-F238E27FC236}">
                <a16:creationId xmlns:a16="http://schemas.microsoft.com/office/drawing/2014/main" id="{6157BAA3-7F96-4ED9-BBF4-8361607E3A0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3081" y="4158264"/>
            <a:ext cx="1743075" cy="17907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28942A8E-5218-4DA2-9563-772E9BC3A65A}"/>
              </a:ext>
            </a:extLst>
          </p:cNvPr>
          <p:cNvSpPr txBox="1"/>
          <p:nvPr/>
        </p:nvSpPr>
        <p:spPr>
          <a:xfrm>
            <a:off x="3175148" y="4699671"/>
            <a:ext cx="963725" cy="707886"/>
          </a:xfrm>
          <a:prstGeom prst="rect">
            <a:avLst/>
          </a:prstGeom>
          <a:noFill/>
        </p:spPr>
        <p:txBody>
          <a:bodyPr wrap="none" rtlCol="0">
            <a:spAutoFit/>
          </a:bodyPr>
          <a:lstStyle/>
          <a:p>
            <a:r>
              <a:rPr lang="en-US" sz="4000" dirty="0"/>
              <a:t>101</a:t>
            </a:r>
          </a:p>
        </p:txBody>
      </p:sp>
      <p:pic>
        <p:nvPicPr>
          <p:cNvPr id="10" name="Picture 9" descr="A picture containing clipart&#10;&#10;Description automatically generated">
            <a:extLst>
              <a:ext uri="{FF2B5EF4-FFF2-40B4-BE49-F238E27FC236}">
                <a16:creationId xmlns:a16="http://schemas.microsoft.com/office/drawing/2014/main" id="{8DC6FE31-B607-4356-85E4-A2BE83D9C96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90078" y="4001294"/>
            <a:ext cx="1620520" cy="2025650"/>
          </a:xfrm>
          <a:prstGeom prst="rect">
            <a:avLst/>
          </a:prstGeom>
        </p:spPr>
      </p:pic>
      <p:sp>
        <p:nvSpPr>
          <p:cNvPr id="12" name="TextBox 11">
            <a:extLst>
              <a:ext uri="{FF2B5EF4-FFF2-40B4-BE49-F238E27FC236}">
                <a16:creationId xmlns:a16="http://schemas.microsoft.com/office/drawing/2014/main" id="{353B686B-0020-4DE7-BA6E-01AEFC87D6C2}"/>
              </a:ext>
            </a:extLst>
          </p:cNvPr>
          <p:cNvSpPr txBox="1"/>
          <p:nvPr/>
        </p:nvSpPr>
        <p:spPr>
          <a:xfrm>
            <a:off x="8350326" y="4699671"/>
            <a:ext cx="444352" cy="707886"/>
          </a:xfrm>
          <a:prstGeom prst="rect">
            <a:avLst/>
          </a:prstGeom>
          <a:noFill/>
        </p:spPr>
        <p:txBody>
          <a:bodyPr wrap="none" rtlCol="0">
            <a:spAutoFit/>
          </a:bodyPr>
          <a:lstStyle/>
          <a:p>
            <a:r>
              <a:rPr lang="en-US" sz="4000" dirty="0">
                <a:solidFill>
                  <a:srgbClr val="00B050"/>
                </a:solidFill>
              </a:rPr>
              <a:t>2</a:t>
            </a:r>
          </a:p>
        </p:txBody>
      </p:sp>
    </p:spTree>
    <p:extLst>
      <p:ext uri="{BB962C8B-B14F-4D97-AF65-F5344CB8AC3E}">
        <p14:creationId xmlns:p14="http://schemas.microsoft.com/office/powerpoint/2010/main" val="3603564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iterate type="lt">
                                    <p:tmAbs val="1000"/>
                                  </p:iterate>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err="1">
                <a:solidFill>
                  <a:srgbClr val="C00000"/>
                </a:solidFill>
              </a:rPr>
              <a:t>Adversarially</a:t>
            </a:r>
            <a:r>
              <a:rPr lang="en-US" dirty="0">
                <a:solidFill>
                  <a:srgbClr val="C00000"/>
                </a:solidFill>
              </a:rPr>
              <a:t> Robust Streaming</a:t>
            </a:r>
            <a:endParaRPr lang="en-US"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p:txBody>
              <a:bodyPr/>
              <a:lstStyle/>
              <a:p>
                <a:pPr>
                  <a:buClr>
                    <a:schemeClr val="tx1"/>
                  </a:buClr>
                </a:pPr>
                <a:r>
                  <a:rPr lang="en-US" dirty="0">
                    <a:solidFill>
                      <a:srgbClr val="00B050"/>
                    </a:solidFill>
                  </a:rPr>
                  <a:t>Input</a:t>
                </a:r>
                <a:r>
                  <a:rPr lang="en-US" dirty="0"/>
                  <a:t>: Elements of an underlying data set </a:t>
                </a:r>
                <a14:m>
                  <m:oMath xmlns:m="http://schemas.openxmlformats.org/officeDocument/2006/math">
                    <m:r>
                      <a:rPr lang="en-US" i="1">
                        <a:solidFill>
                          <a:srgbClr val="C00000"/>
                        </a:solidFill>
                        <a:latin typeface="Cambria Math" panose="02040503050406030204" pitchFamily="18" charset="0"/>
                      </a:rPr>
                      <m:t>𝑆</m:t>
                    </m:r>
                  </m:oMath>
                </a14:m>
                <a:r>
                  <a:rPr lang="en-US" dirty="0"/>
                  <a:t>, which arrives sequentially and </a:t>
                </a:r>
                <a:r>
                  <a:rPr lang="en-US" i="1" dirty="0" err="1">
                    <a:solidFill>
                      <a:srgbClr val="C00000"/>
                    </a:solidFill>
                  </a:rPr>
                  <a:t>adversarially</a:t>
                </a:r>
                <a:endParaRPr lang="en-US" i="1" dirty="0"/>
              </a:p>
              <a:p>
                <a:pPr>
                  <a:buClr>
                    <a:schemeClr val="tx1"/>
                  </a:buClr>
                </a:pPr>
                <a:r>
                  <a:rPr lang="en-US" dirty="0">
                    <a:solidFill>
                      <a:srgbClr val="00B050"/>
                    </a:solidFill>
                  </a:rPr>
                  <a:t>Output</a:t>
                </a:r>
                <a:r>
                  <a:rPr lang="en-US" dirty="0"/>
                  <a:t>: Evaluation (or approximation) of a given function</a:t>
                </a:r>
              </a:p>
              <a:p>
                <a:pPr>
                  <a:buClr>
                    <a:schemeClr val="tx1"/>
                  </a:buClr>
                </a:pPr>
                <a:r>
                  <a:rPr lang="en-US" dirty="0">
                    <a:solidFill>
                      <a:srgbClr val="00B050"/>
                    </a:solidFill>
                  </a:rPr>
                  <a:t>Goal</a:t>
                </a:r>
                <a:r>
                  <a:rPr lang="en-US" dirty="0"/>
                  <a:t>: Use space </a:t>
                </a:r>
                <a:r>
                  <a:rPr lang="en-US" i="1" dirty="0">
                    <a:solidFill>
                      <a:srgbClr val="7030A0"/>
                    </a:solidFill>
                  </a:rPr>
                  <a:t>sublinear</a:t>
                </a:r>
                <a:r>
                  <a:rPr lang="en-US" i="1" dirty="0"/>
                  <a:t> </a:t>
                </a:r>
                <a:r>
                  <a:rPr lang="en-US" dirty="0"/>
                  <a:t>in the size </a:t>
                </a:r>
                <a14:m>
                  <m:oMath xmlns:m="http://schemas.openxmlformats.org/officeDocument/2006/math">
                    <m:r>
                      <a:rPr lang="en-US" i="1">
                        <a:solidFill>
                          <a:srgbClr val="C00000"/>
                        </a:solidFill>
                        <a:latin typeface="Cambria Math" panose="02040503050406030204" pitchFamily="18" charset="0"/>
                      </a:rPr>
                      <m:t>𝑚</m:t>
                    </m:r>
                    <m:r>
                      <a:rPr lang="en-US" i="1">
                        <a:solidFill>
                          <a:srgbClr val="C00000"/>
                        </a:solidFill>
                        <a:latin typeface="Cambria Math" panose="02040503050406030204" pitchFamily="18" charset="0"/>
                      </a:rPr>
                      <m:t> </m:t>
                    </m:r>
                  </m:oMath>
                </a14:m>
                <a:r>
                  <a:rPr lang="en-US" dirty="0"/>
                  <a:t>of the input </a:t>
                </a:r>
                <a14:m>
                  <m:oMath xmlns:m="http://schemas.openxmlformats.org/officeDocument/2006/math">
                    <m:r>
                      <a:rPr lang="en-US" i="1">
                        <a:solidFill>
                          <a:srgbClr val="C00000"/>
                        </a:solidFill>
                        <a:latin typeface="Cambria Math" panose="02040503050406030204" pitchFamily="18" charset="0"/>
                      </a:rPr>
                      <m:t>𝑆</m:t>
                    </m:r>
                  </m:oMath>
                </a14:m>
                <a:endParaRPr lang="en-US" dirty="0">
                  <a:solidFill>
                    <a:srgbClr val="C00000"/>
                  </a:solidFill>
                </a:endParaRPr>
              </a:p>
            </p:txBody>
          </p:sp>
        </mc:Choice>
        <mc:Fallback>
          <p:sp>
            <p:nvSpPr>
              <p:cNvPr id="3" name="Content Placeholder 2">
                <a:extLst>
                  <a:ext uri="{FF2B5EF4-FFF2-40B4-BE49-F238E27FC236}">
                    <a16:creationId xmlns:a16="http://schemas.microsoft.com/office/drawing/2014/main" id="{15255D49-9D60-44DD-910D-2EBD0529DEC9}"/>
                  </a:ext>
                </a:extLst>
              </p:cNvPr>
              <p:cNvSpPr>
                <a:spLocks noGrp="1" noRot="1" noChangeAspect="1" noMove="1" noResize="1" noEditPoints="1" noAdjustHandles="1" noChangeArrowheads="1" noChangeShapeType="1" noTextEdit="1"/>
              </p:cNvSpPr>
              <p:nvPr>
                <p:ph idx="1"/>
              </p:nvPr>
            </p:nvSpPr>
            <p:spPr>
              <a:blipFill>
                <a:blip r:embed="rId3"/>
                <a:stretch>
                  <a:fillRect l="-1043" t="-2241"/>
                </a:stretch>
              </a:blipFill>
            </p:spPr>
            <p:txBody>
              <a:bodyPr/>
              <a:lstStyle/>
              <a:p>
                <a:r>
                  <a:rPr lang="en-US">
                    <a:noFill/>
                  </a:rPr>
                  <a:t> </a:t>
                </a:r>
              </a:p>
            </p:txBody>
          </p:sp>
        </mc:Fallback>
      </mc:AlternateContent>
      <p:pic>
        <p:nvPicPr>
          <p:cNvPr id="1026" name="Picture 2" descr="Image result for hacker clipart">
            <a:extLst>
              <a:ext uri="{FF2B5EF4-FFF2-40B4-BE49-F238E27FC236}">
                <a16:creationId xmlns:a16="http://schemas.microsoft.com/office/drawing/2014/main" id="{6157BAA3-7F96-4ED9-BBF4-8361607E3A0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3081" y="4158264"/>
            <a:ext cx="1743075" cy="17907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28942A8E-5218-4DA2-9563-772E9BC3A65A}"/>
              </a:ext>
            </a:extLst>
          </p:cNvPr>
          <p:cNvSpPr txBox="1"/>
          <p:nvPr/>
        </p:nvSpPr>
        <p:spPr>
          <a:xfrm>
            <a:off x="3175148" y="4699671"/>
            <a:ext cx="1223412" cy="707886"/>
          </a:xfrm>
          <a:prstGeom prst="rect">
            <a:avLst/>
          </a:prstGeom>
          <a:noFill/>
        </p:spPr>
        <p:txBody>
          <a:bodyPr wrap="none" rtlCol="0">
            <a:spAutoFit/>
          </a:bodyPr>
          <a:lstStyle/>
          <a:p>
            <a:r>
              <a:rPr lang="en-US" sz="4000" dirty="0"/>
              <a:t>1010</a:t>
            </a:r>
          </a:p>
        </p:txBody>
      </p:sp>
      <p:sp>
        <p:nvSpPr>
          <p:cNvPr id="12" name="TextBox 11">
            <a:extLst>
              <a:ext uri="{FF2B5EF4-FFF2-40B4-BE49-F238E27FC236}">
                <a16:creationId xmlns:a16="http://schemas.microsoft.com/office/drawing/2014/main" id="{353B686B-0020-4DE7-BA6E-01AEFC87D6C2}"/>
              </a:ext>
            </a:extLst>
          </p:cNvPr>
          <p:cNvSpPr txBox="1"/>
          <p:nvPr/>
        </p:nvSpPr>
        <p:spPr>
          <a:xfrm>
            <a:off x="8350326" y="4699671"/>
            <a:ext cx="444352" cy="707886"/>
          </a:xfrm>
          <a:prstGeom prst="rect">
            <a:avLst/>
          </a:prstGeom>
          <a:noFill/>
        </p:spPr>
        <p:txBody>
          <a:bodyPr wrap="none" rtlCol="0">
            <a:spAutoFit/>
          </a:bodyPr>
          <a:lstStyle/>
          <a:p>
            <a:r>
              <a:rPr lang="en-US" sz="4000" dirty="0">
                <a:solidFill>
                  <a:srgbClr val="C00000"/>
                </a:solidFill>
              </a:rPr>
              <a:t>3</a:t>
            </a:r>
          </a:p>
        </p:txBody>
      </p:sp>
      <p:pic>
        <p:nvPicPr>
          <p:cNvPr id="11" name="Picture 10" descr="A picture containing clipart&#10;&#10;Description automatically generated">
            <a:extLst>
              <a:ext uri="{FF2B5EF4-FFF2-40B4-BE49-F238E27FC236}">
                <a16:creationId xmlns:a16="http://schemas.microsoft.com/office/drawing/2014/main" id="{FF55506B-922C-4AEF-A5DD-6475EFA3311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90078" y="4001294"/>
            <a:ext cx="1620520" cy="2025650"/>
          </a:xfrm>
          <a:prstGeom prst="rect">
            <a:avLst/>
          </a:prstGeom>
        </p:spPr>
      </p:pic>
    </p:spTree>
    <p:extLst>
      <p:ext uri="{BB962C8B-B14F-4D97-AF65-F5344CB8AC3E}">
        <p14:creationId xmlns:p14="http://schemas.microsoft.com/office/powerpoint/2010/main" val="1705159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iterate type="lt">
                                    <p:tmAbs val="1000"/>
                                  </p:iterate>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err="1">
                <a:solidFill>
                  <a:srgbClr val="C00000"/>
                </a:solidFill>
              </a:rPr>
              <a:t>Adversarially</a:t>
            </a:r>
            <a:r>
              <a:rPr lang="en-US" dirty="0">
                <a:solidFill>
                  <a:srgbClr val="C00000"/>
                </a:solidFill>
              </a:rPr>
              <a:t> Robust Streaming</a:t>
            </a:r>
            <a:endParaRPr lang="en-US"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p:txBody>
              <a:bodyPr/>
              <a:lstStyle/>
              <a:p>
                <a:pPr>
                  <a:buClr>
                    <a:schemeClr val="tx1"/>
                  </a:buClr>
                </a:pPr>
                <a:r>
                  <a:rPr lang="en-US" dirty="0">
                    <a:solidFill>
                      <a:srgbClr val="00B050"/>
                    </a:solidFill>
                  </a:rPr>
                  <a:t>Input</a:t>
                </a:r>
                <a:r>
                  <a:rPr lang="en-US" dirty="0"/>
                  <a:t>: Elements of an underlying data set </a:t>
                </a:r>
                <a14:m>
                  <m:oMath xmlns:m="http://schemas.openxmlformats.org/officeDocument/2006/math">
                    <m:r>
                      <a:rPr lang="en-US" i="1">
                        <a:solidFill>
                          <a:srgbClr val="C00000"/>
                        </a:solidFill>
                        <a:latin typeface="Cambria Math" panose="02040503050406030204" pitchFamily="18" charset="0"/>
                      </a:rPr>
                      <m:t>𝑆</m:t>
                    </m:r>
                  </m:oMath>
                </a14:m>
                <a:r>
                  <a:rPr lang="en-US" dirty="0"/>
                  <a:t>, which arrives sequentially and </a:t>
                </a:r>
                <a:r>
                  <a:rPr lang="en-US" i="1" dirty="0" err="1">
                    <a:solidFill>
                      <a:srgbClr val="C00000"/>
                    </a:solidFill>
                  </a:rPr>
                  <a:t>adversarially</a:t>
                </a:r>
                <a:endParaRPr lang="en-US" i="1" dirty="0"/>
              </a:p>
              <a:p>
                <a:pPr>
                  <a:buClr>
                    <a:schemeClr val="tx1"/>
                  </a:buClr>
                </a:pPr>
                <a:r>
                  <a:rPr lang="en-US" dirty="0">
                    <a:solidFill>
                      <a:srgbClr val="00B050"/>
                    </a:solidFill>
                  </a:rPr>
                  <a:t>Output</a:t>
                </a:r>
                <a:r>
                  <a:rPr lang="en-US" dirty="0"/>
                  <a:t>: Evaluation (or approximation) of a given function</a:t>
                </a:r>
              </a:p>
              <a:p>
                <a:pPr>
                  <a:buClr>
                    <a:schemeClr val="tx1"/>
                  </a:buClr>
                </a:pPr>
                <a:r>
                  <a:rPr lang="en-US" dirty="0">
                    <a:solidFill>
                      <a:srgbClr val="00B050"/>
                    </a:solidFill>
                  </a:rPr>
                  <a:t>Goal</a:t>
                </a:r>
                <a:r>
                  <a:rPr lang="en-US" dirty="0"/>
                  <a:t>: Use space </a:t>
                </a:r>
                <a:r>
                  <a:rPr lang="en-US" i="1" dirty="0">
                    <a:solidFill>
                      <a:srgbClr val="7030A0"/>
                    </a:solidFill>
                  </a:rPr>
                  <a:t>sublinear</a:t>
                </a:r>
                <a:r>
                  <a:rPr lang="en-US" i="1" dirty="0"/>
                  <a:t> </a:t>
                </a:r>
                <a:r>
                  <a:rPr lang="en-US" dirty="0"/>
                  <a:t>in the size </a:t>
                </a:r>
                <a14:m>
                  <m:oMath xmlns:m="http://schemas.openxmlformats.org/officeDocument/2006/math">
                    <m:r>
                      <a:rPr lang="en-US" i="1">
                        <a:solidFill>
                          <a:srgbClr val="C00000"/>
                        </a:solidFill>
                        <a:latin typeface="Cambria Math" panose="02040503050406030204" pitchFamily="18" charset="0"/>
                      </a:rPr>
                      <m:t>𝑚</m:t>
                    </m:r>
                    <m:r>
                      <a:rPr lang="en-US" i="1">
                        <a:solidFill>
                          <a:srgbClr val="C00000"/>
                        </a:solidFill>
                        <a:latin typeface="Cambria Math" panose="02040503050406030204" pitchFamily="18" charset="0"/>
                      </a:rPr>
                      <m:t> </m:t>
                    </m:r>
                  </m:oMath>
                </a14:m>
                <a:r>
                  <a:rPr lang="en-US" dirty="0"/>
                  <a:t>of the input </a:t>
                </a:r>
                <a14:m>
                  <m:oMath xmlns:m="http://schemas.openxmlformats.org/officeDocument/2006/math">
                    <m:r>
                      <a:rPr lang="en-US" i="1">
                        <a:solidFill>
                          <a:srgbClr val="C00000"/>
                        </a:solidFill>
                        <a:latin typeface="Cambria Math" panose="02040503050406030204" pitchFamily="18" charset="0"/>
                      </a:rPr>
                      <m:t>𝑆</m:t>
                    </m:r>
                  </m:oMath>
                </a14:m>
                <a:endParaRPr lang="en-US" dirty="0">
                  <a:solidFill>
                    <a:srgbClr val="C00000"/>
                  </a:solidFill>
                </a:endParaRPr>
              </a:p>
            </p:txBody>
          </p:sp>
        </mc:Choice>
        <mc:Fallback>
          <p:sp>
            <p:nvSpPr>
              <p:cNvPr id="3" name="Content Placeholder 2">
                <a:extLst>
                  <a:ext uri="{FF2B5EF4-FFF2-40B4-BE49-F238E27FC236}">
                    <a16:creationId xmlns:a16="http://schemas.microsoft.com/office/drawing/2014/main" id="{15255D49-9D60-44DD-910D-2EBD0529DEC9}"/>
                  </a:ext>
                </a:extLst>
              </p:cNvPr>
              <p:cNvSpPr>
                <a:spLocks noGrp="1" noRot="1" noChangeAspect="1" noMove="1" noResize="1" noEditPoints="1" noAdjustHandles="1" noChangeArrowheads="1" noChangeShapeType="1" noTextEdit="1"/>
              </p:cNvSpPr>
              <p:nvPr>
                <p:ph idx="1"/>
              </p:nvPr>
            </p:nvSpPr>
            <p:spPr>
              <a:blipFill>
                <a:blip r:embed="rId3"/>
                <a:stretch>
                  <a:fillRect l="-1043" t="-2241"/>
                </a:stretch>
              </a:blipFill>
            </p:spPr>
            <p:txBody>
              <a:bodyPr/>
              <a:lstStyle/>
              <a:p>
                <a:r>
                  <a:rPr lang="en-US">
                    <a:noFill/>
                  </a:rPr>
                  <a:t> </a:t>
                </a:r>
              </a:p>
            </p:txBody>
          </p:sp>
        </mc:Fallback>
      </mc:AlternateContent>
      <p:pic>
        <p:nvPicPr>
          <p:cNvPr id="1026" name="Picture 2" descr="Image result for hacker clipart">
            <a:extLst>
              <a:ext uri="{FF2B5EF4-FFF2-40B4-BE49-F238E27FC236}">
                <a16:creationId xmlns:a16="http://schemas.microsoft.com/office/drawing/2014/main" id="{6157BAA3-7F96-4ED9-BBF4-8361607E3A0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3081" y="4158264"/>
            <a:ext cx="1743075" cy="17907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28942A8E-5218-4DA2-9563-772E9BC3A65A}"/>
              </a:ext>
            </a:extLst>
          </p:cNvPr>
          <p:cNvSpPr txBox="1"/>
          <p:nvPr/>
        </p:nvSpPr>
        <p:spPr>
          <a:xfrm>
            <a:off x="3175148" y="4699671"/>
            <a:ext cx="1223412" cy="707886"/>
          </a:xfrm>
          <a:prstGeom prst="rect">
            <a:avLst/>
          </a:prstGeom>
          <a:noFill/>
        </p:spPr>
        <p:txBody>
          <a:bodyPr wrap="none" rtlCol="0">
            <a:spAutoFit/>
          </a:bodyPr>
          <a:lstStyle/>
          <a:p>
            <a:r>
              <a:rPr lang="en-US" sz="4000" dirty="0"/>
              <a:t>1010</a:t>
            </a:r>
          </a:p>
        </p:txBody>
      </p:sp>
      <p:sp>
        <p:nvSpPr>
          <p:cNvPr id="12" name="TextBox 11">
            <a:extLst>
              <a:ext uri="{FF2B5EF4-FFF2-40B4-BE49-F238E27FC236}">
                <a16:creationId xmlns:a16="http://schemas.microsoft.com/office/drawing/2014/main" id="{353B686B-0020-4DE7-BA6E-01AEFC87D6C2}"/>
              </a:ext>
            </a:extLst>
          </p:cNvPr>
          <p:cNvSpPr txBox="1"/>
          <p:nvPr/>
        </p:nvSpPr>
        <p:spPr>
          <a:xfrm>
            <a:off x="8350326" y="4699671"/>
            <a:ext cx="444352" cy="707886"/>
          </a:xfrm>
          <a:prstGeom prst="rect">
            <a:avLst/>
          </a:prstGeom>
          <a:noFill/>
        </p:spPr>
        <p:txBody>
          <a:bodyPr wrap="none" rtlCol="0">
            <a:spAutoFit/>
          </a:bodyPr>
          <a:lstStyle/>
          <a:p>
            <a:r>
              <a:rPr lang="en-US" sz="4000" dirty="0">
                <a:solidFill>
                  <a:srgbClr val="C00000"/>
                </a:solidFill>
              </a:rPr>
              <a:t>3</a:t>
            </a:r>
          </a:p>
        </p:txBody>
      </p:sp>
      <p:pic>
        <p:nvPicPr>
          <p:cNvPr id="2050" name="Picture 2" descr="Image result for &quot;d'oh&quot; clipart">
            <a:extLst>
              <a:ext uri="{FF2B5EF4-FFF2-40B4-BE49-F238E27FC236}">
                <a16:creationId xmlns:a16="http://schemas.microsoft.com/office/drawing/2014/main" id="{B3CAF929-30F7-4105-91DA-601005364EA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86769" y="4148739"/>
            <a:ext cx="1962150" cy="1809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829741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err="1">
                <a:solidFill>
                  <a:srgbClr val="C00000"/>
                </a:solidFill>
              </a:rPr>
              <a:t>Adversarially</a:t>
            </a:r>
            <a:r>
              <a:rPr lang="en-US" dirty="0">
                <a:solidFill>
                  <a:srgbClr val="C00000"/>
                </a:solidFill>
              </a:rPr>
              <a:t> Robust Streaming</a:t>
            </a:r>
            <a:endParaRPr lang="en-US"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p:txBody>
              <a:bodyPr/>
              <a:lstStyle/>
              <a:p>
                <a:pPr>
                  <a:buClr>
                    <a:schemeClr val="tx1"/>
                  </a:buClr>
                </a:pPr>
                <a:r>
                  <a:rPr lang="en-US" dirty="0">
                    <a:solidFill>
                      <a:srgbClr val="00B050"/>
                    </a:solidFill>
                  </a:rPr>
                  <a:t>Input</a:t>
                </a:r>
                <a:r>
                  <a:rPr lang="en-US" dirty="0"/>
                  <a:t>: Elements of an underlying data set </a:t>
                </a:r>
                <a14:m>
                  <m:oMath xmlns:m="http://schemas.openxmlformats.org/officeDocument/2006/math">
                    <m:r>
                      <a:rPr lang="en-US" i="1" smtClean="0">
                        <a:solidFill>
                          <a:srgbClr val="C00000"/>
                        </a:solidFill>
                        <a:latin typeface="Cambria Math" panose="02040503050406030204" pitchFamily="18" charset="0"/>
                      </a:rPr>
                      <m:t>𝑆</m:t>
                    </m:r>
                  </m:oMath>
                </a14:m>
                <a:r>
                  <a:rPr lang="en-US" dirty="0"/>
                  <a:t>, which arrives sequentially and </a:t>
                </a:r>
                <a:r>
                  <a:rPr lang="en-US" i="1" dirty="0" err="1">
                    <a:solidFill>
                      <a:srgbClr val="C00000"/>
                    </a:solidFill>
                  </a:rPr>
                  <a:t>adversarially</a:t>
                </a:r>
                <a:endParaRPr lang="en-US" i="1" dirty="0"/>
              </a:p>
              <a:p>
                <a:pPr>
                  <a:buClr>
                    <a:schemeClr val="tx1"/>
                  </a:buClr>
                </a:pPr>
                <a:r>
                  <a:rPr lang="en-US" dirty="0">
                    <a:solidFill>
                      <a:srgbClr val="00B050"/>
                    </a:solidFill>
                  </a:rPr>
                  <a:t>Output</a:t>
                </a:r>
                <a:r>
                  <a:rPr lang="en-US" dirty="0"/>
                  <a:t>: Evaluation (or approximation) of a given function</a:t>
                </a:r>
              </a:p>
              <a:p>
                <a:pPr>
                  <a:buClr>
                    <a:schemeClr val="tx1"/>
                  </a:buClr>
                </a:pPr>
                <a:r>
                  <a:rPr lang="en-US" dirty="0">
                    <a:solidFill>
                      <a:srgbClr val="00B050"/>
                    </a:solidFill>
                  </a:rPr>
                  <a:t>Goal</a:t>
                </a:r>
                <a:r>
                  <a:rPr lang="en-US" dirty="0"/>
                  <a:t>: Use space </a:t>
                </a:r>
                <a:r>
                  <a:rPr lang="en-US" i="1" dirty="0">
                    <a:solidFill>
                      <a:srgbClr val="7030A0"/>
                    </a:solidFill>
                  </a:rPr>
                  <a:t>sublinear</a:t>
                </a:r>
                <a:r>
                  <a:rPr lang="en-US" i="1" dirty="0"/>
                  <a:t> </a:t>
                </a:r>
                <a:r>
                  <a:rPr lang="en-US" dirty="0"/>
                  <a:t>in the size </a:t>
                </a:r>
                <a14:m>
                  <m:oMath xmlns:m="http://schemas.openxmlformats.org/officeDocument/2006/math">
                    <m:r>
                      <a:rPr lang="en-US" b="0" i="1" smtClean="0">
                        <a:solidFill>
                          <a:srgbClr val="C00000"/>
                        </a:solidFill>
                        <a:latin typeface="Cambria Math" panose="02040503050406030204" pitchFamily="18" charset="0"/>
                      </a:rPr>
                      <m:t>𝑚</m:t>
                    </m:r>
                    <m:r>
                      <a:rPr lang="en-US" b="0" i="1" smtClean="0">
                        <a:solidFill>
                          <a:srgbClr val="C00000"/>
                        </a:solidFill>
                        <a:latin typeface="Cambria Math" panose="02040503050406030204" pitchFamily="18" charset="0"/>
                      </a:rPr>
                      <m:t> </m:t>
                    </m:r>
                  </m:oMath>
                </a14:m>
                <a:r>
                  <a:rPr lang="en-US" dirty="0"/>
                  <a:t>of the input </a:t>
                </a:r>
                <a14:m>
                  <m:oMath xmlns:m="http://schemas.openxmlformats.org/officeDocument/2006/math">
                    <m:r>
                      <a:rPr lang="en-US" i="1" smtClean="0">
                        <a:solidFill>
                          <a:srgbClr val="C00000"/>
                        </a:solidFill>
                        <a:latin typeface="Cambria Math" panose="02040503050406030204" pitchFamily="18" charset="0"/>
                      </a:rPr>
                      <m:t>𝑆</m:t>
                    </m:r>
                  </m:oMath>
                </a14:m>
                <a:endParaRPr lang="en-US" dirty="0">
                  <a:solidFill>
                    <a:srgbClr val="C00000"/>
                  </a:solidFill>
                </a:endParaRPr>
              </a:p>
              <a:p>
                <a:pPr>
                  <a:buClr>
                    <a:schemeClr val="tx1"/>
                  </a:buClr>
                </a:pPr>
                <a:endParaRPr lang="en-US" dirty="0">
                  <a:solidFill>
                    <a:srgbClr val="C00000"/>
                  </a:solidFill>
                </a:endParaRPr>
              </a:p>
              <a:p>
                <a:pPr>
                  <a:buClr>
                    <a:schemeClr val="tx1"/>
                  </a:buClr>
                </a:pPr>
                <a:r>
                  <a:rPr lang="en-US" dirty="0" err="1">
                    <a:solidFill>
                      <a:srgbClr val="00B050"/>
                    </a:solidFill>
                  </a:rPr>
                  <a:t>Adversarially</a:t>
                </a:r>
                <a:r>
                  <a:rPr lang="en-US" dirty="0">
                    <a:solidFill>
                      <a:srgbClr val="00B050"/>
                    </a:solidFill>
                  </a:rPr>
                  <a:t> Robust</a:t>
                </a:r>
                <a:r>
                  <a:rPr lang="en-US" dirty="0"/>
                  <a:t>: “Future queries may depend on previous queries”</a:t>
                </a:r>
              </a:p>
              <a:p>
                <a:pPr>
                  <a:buClr>
                    <a:schemeClr val="tx1"/>
                  </a:buClr>
                </a:pPr>
                <a:r>
                  <a:rPr lang="en-US" dirty="0">
                    <a:solidFill>
                      <a:srgbClr val="00B050"/>
                    </a:solidFill>
                  </a:rPr>
                  <a:t>Motivation</a:t>
                </a:r>
                <a:r>
                  <a:rPr lang="en-US" dirty="0"/>
                  <a:t>: Database queries, adversarial ML</a:t>
                </a:r>
              </a:p>
            </p:txBody>
          </p:sp>
        </mc:Choice>
        <mc:Fallback>
          <p:sp>
            <p:nvSpPr>
              <p:cNvPr id="3" name="Content Placeholder 2">
                <a:extLst>
                  <a:ext uri="{FF2B5EF4-FFF2-40B4-BE49-F238E27FC236}">
                    <a16:creationId xmlns:a16="http://schemas.microsoft.com/office/drawing/2014/main" id="{15255D49-9D60-44DD-910D-2EBD0529DEC9}"/>
                  </a:ext>
                </a:extLst>
              </p:cNvPr>
              <p:cNvSpPr>
                <a:spLocks noGrp="1" noRot="1" noChangeAspect="1" noMove="1" noResize="1" noEditPoints="1" noAdjustHandles="1" noChangeArrowheads="1" noChangeShapeType="1" noTextEdit="1"/>
              </p:cNvSpPr>
              <p:nvPr>
                <p:ph idx="1"/>
              </p:nvPr>
            </p:nvSpPr>
            <p:spPr>
              <a:blipFill>
                <a:blip r:embed="rId3"/>
                <a:stretch>
                  <a:fillRect l="-1043" t="-2241"/>
                </a:stretch>
              </a:blipFill>
            </p:spPr>
            <p:txBody>
              <a:bodyPr/>
              <a:lstStyle/>
              <a:p>
                <a:r>
                  <a:rPr lang="en-US">
                    <a:noFill/>
                  </a:rPr>
                  <a:t> </a:t>
                </a:r>
              </a:p>
            </p:txBody>
          </p:sp>
        </mc:Fallback>
      </mc:AlternateContent>
    </p:spTree>
    <p:extLst>
      <p:ext uri="{BB962C8B-B14F-4D97-AF65-F5344CB8AC3E}">
        <p14:creationId xmlns:p14="http://schemas.microsoft.com/office/powerpoint/2010/main" val="420519028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EBF990B6-7B29-9724-0779-E7C1D3B32D1B}"/>
              </a:ext>
            </a:extLst>
          </p:cNvPr>
          <p:cNvSpPr txBox="1"/>
          <p:nvPr/>
        </p:nvSpPr>
        <p:spPr>
          <a:xfrm>
            <a:off x="144720" y="4819650"/>
            <a:ext cx="6199882" cy="1938992"/>
          </a:xfrm>
          <a:prstGeom prst="rect">
            <a:avLst/>
          </a:prstGeom>
          <a:noFill/>
        </p:spPr>
        <p:txBody>
          <a:bodyPr wrap="square">
            <a:spAutoFit/>
          </a:bodyPr>
          <a:lstStyle/>
          <a:p>
            <a:r>
              <a:rPr lang="en-US" sz="2000" dirty="0"/>
              <a:t>Human readers will easily identify the image as showing two men on skis. Google’s Cloud Vision service reported being 91 percent certain it saw a dog. Other stunts have shown how to make stop signs invisible, or audio that sounds benign to humans but is transcribed by software as “OK Google browse to evil dot com.”</a:t>
            </a:r>
          </a:p>
        </p:txBody>
      </p:sp>
      <p:pic>
        <p:nvPicPr>
          <p:cNvPr id="4" name="Picture 3">
            <a:extLst>
              <a:ext uri="{FF2B5EF4-FFF2-40B4-BE49-F238E27FC236}">
                <a16:creationId xmlns:a16="http://schemas.microsoft.com/office/drawing/2014/main" id="{4B597C7E-244A-8388-9438-FB4F96CB7559}"/>
              </a:ext>
            </a:extLst>
          </p:cNvPr>
          <p:cNvPicPr>
            <a:picLocks noChangeAspect="1"/>
          </p:cNvPicPr>
          <p:nvPr/>
        </p:nvPicPr>
        <p:blipFill>
          <a:blip r:embed="rId2"/>
          <a:stretch>
            <a:fillRect/>
          </a:stretch>
        </p:blipFill>
        <p:spPr>
          <a:xfrm>
            <a:off x="290512" y="0"/>
            <a:ext cx="4524375" cy="4819650"/>
          </a:xfrm>
          <a:prstGeom prst="rect">
            <a:avLst/>
          </a:prstGeom>
        </p:spPr>
      </p:pic>
      <p:pic>
        <p:nvPicPr>
          <p:cNvPr id="6" name="Picture 5">
            <a:extLst>
              <a:ext uri="{FF2B5EF4-FFF2-40B4-BE49-F238E27FC236}">
                <a16:creationId xmlns:a16="http://schemas.microsoft.com/office/drawing/2014/main" id="{815E36B3-4387-2E80-A7D1-E1E7B9719721}"/>
              </a:ext>
            </a:extLst>
          </p:cNvPr>
          <p:cNvPicPr>
            <a:picLocks noChangeAspect="1"/>
          </p:cNvPicPr>
          <p:nvPr/>
        </p:nvPicPr>
        <p:blipFill>
          <a:blip r:embed="rId3"/>
          <a:stretch>
            <a:fillRect/>
          </a:stretch>
        </p:blipFill>
        <p:spPr>
          <a:xfrm>
            <a:off x="6199882" y="336232"/>
            <a:ext cx="5895975" cy="5934075"/>
          </a:xfrm>
          <a:prstGeom prst="rect">
            <a:avLst/>
          </a:prstGeom>
        </p:spPr>
      </p:pic>
      <p:pic>
        <p:nvPicPr>
          <p:cNvPr id="9" name="Picture 8">
            <a:extLst>
              <a:ext uri="{FF2B5EF4-FFF2-40B4-BE49-F238E27FC236}">
                <a16:creationId xmlns:a16="http://schemas.microsoft.com/office/drawing/2014/main" id="{B66D8716-3E23-6632-7833-776A4A28CF53}"/>
              </a:ext>
            </a:extLst>
          </p:cNvPr>
          <p:cNvPicPr>
            <a:picLocks noChangeAspect="1"/>
          </p:cNvPicPr>
          <p:nvPr/>
        </p:nvPicPr>
        <p:blipFill>
          <a:blip r:embed="rId4"/>
          <a:stretch>
            <a:fillRect/>
          </a:stretch>
        </p:blipFill>
        <p:spPr>
          <a:xfrm>
            <a:off x="4618702" y="6390039"/>
            <a:ext cx="847725" cy="285750"/>
          </a:xfrm>
          <a:prstGeom prst="rect">
            <a:avLst/>
          </a:prstGeom>
        </p:spPr>
      </p:pic>
    </p:spTree>
    <p:extLst>
      <p:ext uri="{BB962C8B-B14F-4D97-AF65-F5344CB8AC3E}">
        <p14:creationId xmlns:p14="http://schemas.microsoft.com/office/powerpoint/2010/main" val="258613459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1E2EFEA-67E6-3509-D474-A5D104355217}"/>
              </a:ext>
            </a:extLst>
          </p:cNvPr>
          <p:cNvPicPr>
            <a:picLocks noChangeAspect="1"/>
          </p:cNvPicPr>
          <p:nvPr/>
        </p:nvPicPr>
        <p:blipFill>
          <a:blip r:embed="rId2"/>
          <a:stretch>
            <a:fillRect/>
          </a:stretch>
        </p:blipFill>
        <p:spPr>
          <a:xfrm>
            <a:off x="2447816" y="0"/>
            <a:ext cx="7296367" cy="6858000"/>
          </a:xfrm>
          <a:prstGeom prst="rect">
            <a:avLst/>
          </a:prstGeom>
        </p:spPr>
      </p:pic>
    </p:spTree>
    <p:extLst>
      <p:ext uri="{BB962C8B-B14F-4D97-AF65-F5344CB8AC3E}">
        <p14:creationId xmlns:p14="http://schemas.microsoft.com/office/powerpoint/2010/main" val="169170350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6539454-E2E5-FAB2-A5D8-9E0F857F836F}"/>
              </a:ext>
            </a:extLst>
          </p:cNvPr>
          <p:cNvPicPr>
            <a:picLocks noChangeAspect="1"/>
          </p:cNvPicPr>
          <p:nvPr/>
        </p:nvPicPr>
        <p:blipFill>
          <a:blip r:embed="rId2"/>
          <a:stretch>
            <a:fillRect/>
          </a:stretch>
        </p:blipFill>
        <p:spPr>
          <a:xfrm>
            <a:off x="1826788" y="733425"/>
            <a:ext cx="8010525" cy="5391150"/>
          </a:xfrm>
          <a:prstGeom prst="rect">
            <a:avLst/>
          </a:prstGeom>
        </p:spPr>
      </p:pic>
    </p:spTree>
    <p:extLst>
      <p:ext uri="{BB962C8B-B14F-4D97-AF65-F5344CB8AC3E}">
        <p14:creationId xmlns:p14="http://schemas.microsoft.com/office/powerpoint/2010/main" val="392206977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B17419AC-DCE6-4371-8DE2-D617E99D653D}"/>
                  </a:ext>
                </a:extLst>
              </p:cNvPr>
              <p:cNvSpPr>
                <a:spLocks noGrp="1"/>
              </p:cNvSpPr>
              <p:nvPr>
                <p:ph type="title"/>
              </p:nvPr>
            </p:nvSpPr>
            <p:spPr/>
            <p:txBody>
              <a:bodyPr/>
              <a:lstStyle/>
              <a:p>
                <a:r>
                  <a:rPr lang="en-US" dirty="0">
                    <a:solidFill>
                      <a:srgbClr val="C00000"/>
                    </a:solidFill>
                  </a:rPr>
                  <a:t>AMS </a:t>
                </a:r>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𝐹</m:t>
                        </m:r>
                      </m:e>
                      <m:sub>
                        <m:r>
                          <a:rPr lang="en-US" b="0" i="1" smtClean="0">
                            <a:solidFill>
                              <a:srgbClr val="C00000"/>
                            </a:solidFill>
                            <a:latin typeface="Cambria Math" panose="02040503050406030204" pitchFamily="18" charset="0"/>
                          </a:rPr>
                          <m:t>2</m:t>
                        </m:r>
                      </m:sub>
                    </m:sSub>
                    <m:r>
                      <a:rPr lang="en-US" i="1">
                        <a:solidFill>
                          <a:srgbClr val="C00000"/>
                        </a:solidFill>
                        <a:latin typeface="Cambria Math" panose="02040503050406030204" pitchFamily="18" charset="0"/>
                      </a:rPr>
                      <m:t> </m:t>
                    </m:r>
                  </m:oMath>
                </a14:m>
                <a:r>
                  <a:rPr lang="en-US" dirty="0">
                    <a:solidFill>
                      <a:srgbClr val="C00000"/>
                    </a:solidFill>
                  </a:rPr>
                  <a:t>Algorithm</a:t>
                </a:r>
                <a:endParaRPr lang="en-US" dirty="0"/>
              </a:p>
            </p:txBody>
          </p:sp>
        </mc:Choice>
        <mc:Fallback xmlns="">
          <p:sp>
            <p:nvSpPr>
              <p:cNvPr id="2" name="Title 1">
                <a:extLst>
                  <a:ext uri="{FF2B5EF4-FFF2-40B4-BE49-F238E27FC236}">
                    <a16:creationId xmlns:a16="http://schemas.microsoft.com/office/drawing/2014/main" id="{B17419AC-DCE6-4371-8DE2-D617E99D653D}"/>
                  </a:ext>
                </a:extLst>
              </p:cNvPr>
              <p:cNvSpPr>
                <a:spLocks noGrp="1" noRot="1" noChangeAspect="1" noMove="1" noResize="1" noEditPoints="1" noAdjustHandles="1" noChangeArrowheads="1" noChangeShapeType="1" noTextEdit="1"/>
              </p:cNvSpPr>
              <p:nvPr>
                <p:ph type="title"/>
              </p:nvPr>
            </p:nvSpPr>
            <p:spPr>
              <a:blipFill>
                <a:blip r:embed="rId2"/>
                <a:stretch>
                  <a:fillRect l="-237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 name="Content Placeholder 3">
                <a:extLst>
                  <a:ext uri="{FF2B5EF4-FFF2-40B4-BE49-F238E27FC236}">
                    <a16:creationId xmlns:a16="http://schemas.microsoft.com/office/drawing/2014/main" id="{46EDD9D9-1338-4BC5-9D28-964A84C143C2}"/>
                  </a:ext>
                </a:extLst>
              </p:cNvPr>
              <p:cNvSpPr>
                <a:spLocks noGrp="1"/>
              </p:cNvSpPr>
              <p:nvPr>
                <p:ph idx="1"/>
              </p:nvPr>
            </p:nvSpPr>
            <p:spPr>
              <a:xfrm>
                <a:off x="838200" y="1825625"/>
                <a:ext cx="10242755" cy="4351338"/>
              </a:xfrm>
            </p:spPr>
            <p:txBody>
              <a:bodyPr>
                <a:normAutofit/>
              </a:bodyPr>
              <a:lstStyle/>
              <a:p>
                <a:r>
                  <a:rPr lang="en-US" dirty="0"/>
                  <a:t>Let </a:t>
                </a:r>
                <a14:m>
                  <m:oMath xmlns:m="http://schemas.openxmlformats.org/officeDocument/2006/math">
                    <m:r>
                      <a:rPr lang="en-US" b="0" i="1" smtClean="0">
                        <a:solidFill>
                          <a:srgbClr val="C00000"/>
                        </a:solidFill>
                        <a:latin typeface="Cambria Math" panose="02040503050406030204" pitchFamily="18" charset="0"/>
                      </a:rPr>
                      <m:t>𝑠</m:t>
                    </m:r>
                    <m:r>
                      <a:rPr lang="en-US" b="0" i="1" smtClean="0">
                        <a:solidFill>
                          <a:srgbClr val="C00000"/>
                        </a:solidFill>
                        <a:latin typeface="Cambria Math" panose="02040503050406030204" pitchFamily="18" charset="0"/>
                      </a:rPr>
                      <m:t>∈</m:t>
                    </m:r>
                    <m:sSup>
                      <m:sSupPr>
                        <m:ctrlPr>
                          <a:rPr lang="en-US" b="0" i="1" smtClean="0">
                            <a:solidFill>
                              <a:srgbClr val="C00000"/>
                            </a:solidFill>
                            <a:latin typeface="Cambria Math" panose="02040503050406030204" pitchFamily="18" charset="0"/>
                          </a:rPr>
                        </m:ctrlPr>
                      </m:sSupPr>
                      <m:e>
                        <m:d>
                          <m:dPr>
                            <m:begChr m:val="{"/>
                            <m:endChr m:val="}"/>
                            <m:ctrlPr>
                              <a:rPr lang="en-US" b="0" i="1" smtClean="0">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−1,+1</m:t>
                            </m:r>
                          </m:e>
                        </m:d>
                      </m:e>
                      <m:sup>
                        <m:r>
                          <a:rPr lang="en-US" b="0" i="1" smtClean="0">
                            <a:solidFill>
                              <a:srgbClr val="C00000"/>
                            </a:solidFill>
                            <a:latin typeface="Cambria Math" panose="02040503050406030204" pitchFamily="18" charset="0"/>
                          </a:rPr>
                          <m:t>𝑛</m:t>
                        </m:r>
                      </m:sup>
                    </m:sSup>
                  </m:oMath>
                </a14:m>
                <a:r>
                  <a:rPr lang="en-US" dirty="0"/>
                  <a:t> be a sign vector of length </a:t>
                </a:r>
                <a14:m>
                  <m:oMath xmlns:m="http://schemas.openxmlformats.org/officeDocument/2006/math">
                    <m:r>
                      <a:rPr lang="en-US" b="0" i="1" smtClean="0">
                        <a:solidFill>
                          <a:srgbClr val="C00000"/>
                        </a:solidFill>
                        <a:latin typeface="Cambria Math" panose="02040503050406030204" pitchFamily="18" charset="0"/>
                      </a:rPr>
                      <m:t>𝑛</m:t>
                    </m:r>
                  </m:oMath>
                </a14:m>
                <a:endParaRPr lang="en-US" dirty="0">
                  <a:solidFill>
                    <a:schemeClr val="tx1"/>
                  </a:solidFill>
                </a:endParaRPr>
              </a:p>
              <a:p>
                <a:r>
                  <a:rPr lang="en-US" dirty="0"/>
                  <a:t>Let </a:t>
                </a:r>
                <a14:m>
                  <m:oMath xmlns:m="http://schemas.openxmlformats.org/officeDocument/2006/math">
                    <m:r>
                      <a:rPr lang="en-US" b="0" i="1" smtClean="0">
                        <a:solidFill>
                          <a:srgbClr val="C00000"/>
                        </a:solidFill>
                        <a:latin typeface="Cambria Math" panose="02040503050406030204" pitchFamily="18" charset="0"/>
                      </a:rPr>
                      <m:t>𝑍</m:t>
                    </m:r>
                    <m:r>
                      <a:rPr lang="en-US" b="0" i="1" smtClean="0">
                        <a:solidFill>
                          <a:srgbClr val="C00000"/>
                        </a:solidFill>
                        <a:latin typeface="Cambria Math" panose="02040503050406030204" pitchFamily="18" charset="0"/>
                      </a:rPr>
                      <m:t>=</m:t>
                    </m:r>
                    <m:d>
                      <m:dPr>
                        <m:begChr m:val="⟨"/>
                        <m:endChr m:val="⟩"/>
                        <m:ctrlPr>
                          <a:rPr lang="en-US" b="0" i="1" smtClean="0">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𝑠</m:t>
                        </m:r>
                        <m:r>
                          <a:rPr lang="en-US" b="0"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𝑓</m:t>
                        </m:r>
                      </m:e>
                    </m:d>
                    <m:r>
                      <a:rPr lang="en-US" b="0" i="1" smtClean="0">
                        <a:solidFill>
                          <a:srgbClr val="C00000"/>
                        </a:solidFill>
                        <a:latin typeface="Cambria Math" panose="02040503050406030204" pitchFamily="18" charset="0"/>
                      </a:rPr>
                      <m:t>=</m:t>
                    </m:r>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𝑠</m:t>
                        </m:r>
                      </m:e>
                      <m:sub>
                        <m:r>
                          <a:rPr lang="en-US" b="0" i="1" smtClean="0">
                            <a:solidFill>
                              <a:srgbClr val="C00000"/>
                            </a:solidFill>
                            <a:latin typeface="Cambria Math" panose="02040503050406030204" pitchFamily="18" charset="0"/>
                          </a:rPr>
                          <m:t>1</m:t>
                        </m:r>
                      </m:sub>
                    </m:sSub>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𝑓</m:t>
                        </m:r>
                      </m:e>
                      <m:sub>
                        <m:r>
                          <a:rPr lang="en-US" b="0" i="1" smtClean="0">
                            <a:solidFill>
                              <a:srgbClr val="C00000"/>
                            </a:solidFill>
                            <a:latin typeface="Cambria Math" panose="02040503050406030204" pitchFamily="18" charset="0"/>
                          </a:rPr>
                          <m:t>1</m:t>
                        </m:r>
                      </m:sub>
                    </m:sSub>
                    <m:r>
                      <a:rPr lang="en-US" b="0" i="1" smtClean="0">
                        <a:solidFill>
                          <a:srgbClr val="C00000"/>
                        </a:solidFill>
                        <a:latin typeface="Cambria Math" panose="02040503050406030204" pitchFamily="18" charset="0"/>
                      </a:rPr>
                      <m:t>+…+</m:t>
                    </m:r>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𝑠</m:t>
                        </m:r>
                      </m:e>
                      <m:sub>
                        <m:r>
                          <a:rPr lang="en-US" b="0" i="1" smtClean="0">
                            <a:solidFill>
                              <a:srgbClr val="C00000"/>
                            </a:solidFill>
                            <a:latin typeface="Cambria Math" panose="02040503050406030204" pitchFamily="18" charset="0"/>
                          </a:rPr>
                          <m:t>𝑛</m:t>
                        </m:r>
                      </m:sub>
                    </m:sSub>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𝑓</m:t>
                        </m:r>
                      </m:e>
                      <m:sub>
                        <m:r>
                          <a:rPr lang="en-US" b="0" i="1" smtClean="0">
                            <a:solidFill>
                              <a:srgbClr val="C00000"/>
                            </a:solidFill>
                            <a:latin typeface="Cambria Math" panose="02040503050406030204" pitchFamily="18" charset="0"/>
                          </a:rPr>
                          <m:t>𝑛</m:t>
                        </m:r>
                      </m:sub>
                    </m:sSub>
                  </m:oMath>
                </a14:m>
                <a:r>
                  <a:rPr lang="en-US" dirty="0">
                    <a:solidFill>
                      <a:schemeClr val="tx1"/>
                    </a:solidFill>
                  </a:rPr>
                  <a:t> </a:t>
                </a:r>
                <a:r>
                  <a:rPr lang="en-US" dirty="0"/>
                  <a:t>and consider </a:t>
                </a:r>
                <a14:m>
                  <m:oMath xmlns:m="http://schemas.openxmlformats.org/officeDocument/2006/math">
                    <m:sSup>
                      <m:sSupPr>
                        <m:ctrlPr>
                          <a:rPr lang="en-US" b="0" i="1" smtClean="0">
                            <a:solidFill>
                              <a:srgbClr val="C00000"/>
                            </a:solidFill>
                            <a:latin typeface="Cambria Math" panose="02040503050406030204" pitchFamily="18" charset="0"/>
                          </a:rPr>
                        </m:ctrlPr>
                      </m:sSupPr>
                      <m:e>
                        <m:r>
                          <a:rPr lang="en-US" b="0" i="1" smtClean="0">
                            <a:solidFill>
                              <a:srgbClr val="C00000"/>
                            </a:solidFill>
                            <a:latin typeface="Cambria Math" panose="02040503050406030204" pitchFamily="18" charset="0"/>
                          </a:rPr>
                          <m:t>𝑍</m:t>
                        </m:r>
                      </m:e>
                      <m:sup>
                        <m:r>
                          <a:rPr lang="en-US" b="0" i="1" smtClean="0">
                            <a:solidFill>
                              <a:srgbClr val="C00000"/>
                            </a:solidFill>
                            <a:latin typeface="Cambria Math" panose="02040503050406030204" pitchFamily="18" charset="0"/>
                          </a:rPr>
                          <m:t>2</m:t>
                        </m:r>
                      </m:sup>
                    </m:sSup>
                  </m:oMath>
                </a14:m>
                <a:endParaRPr lang="en-US" dirty="0">
                  <a:solidFill>
                    <a:schemeClr val="tx1"/>
                  </a:solidFill>
                </a:endParaRPr>
              </a:p>
              <a:p>
                <a:endParaRPr lang="en-US" dirty="0"/>
              </a:p>
              <a:p>
                <a:endParaRPr lang="en-US" dirty="0">
                  <a:solidFill>
                    <a:schemeClr val="tx1"/>
                  </a:solidFill>
                </a:endParaRPr>
              </a:p>
              <a:p>
                <a:endParaRPr lang="en-US" dirty="0"/>
              </a:p>
              <a:p>
                <a:endParaRPr lang="en-US" dirty="0"/>
              </a:p>
              <a:p>
                <a:r>
                  <a:rPr lang="en-US" dirty="0">
                    <a:solidFill>
                      <a:schemeClr val="tx1"/>
                    </a:solidFill>
                  </a:rPr>
                  <a:t>Take the mean of </a:t>
                </a:r>
                <a14:m>
                  <m:oMath xmlns:m="http://schemas.openxmlformats.org/officeDocument/2006/math">
                    <m:r>
                      <a:rPr lang="en-US" i="1" smtClean="0">
                        <a:solidFill>
                          <a:srgbClr val="C00000"/>
                        </a:solidFill>
                        <a:latin typeface="Cambria Math" panose="02040503050406030204" pitchFamily="18" charset="0"/>
                      </a:rPr>
                      <m:t>𝑂</m:t>
                    </m:r>
                    <m:d>
                      <m:dPr>
                        <m:ctrlPr>
                          <a:rPr lang="en-US" i="1">
                            <a:solidFill>
                              <a:srgbClr val="C00000"/>
                            </a:solidFill>
                            <a:latin typeface="Cambria Math" panose="02040503050406030204" pitchFamily="18" charset="0"/>
                          </a:rPr>
                        </m:ctrlPr>
                      </m:dPr>
                      <m:e>
                        <m:f>
                          <m:fPr>
                            <m:ctrlPr>
                              <a:rPr lang="en-US" i="1">
                                <a:solidFill>
                                  <a:srgbClr val="C00000"/>
                                </a:solidFill>
                                <a:latin typeface="Cambria Math" panose="02040503050406030204" pitchFamily="18" charset="0"/>
                              </a:rPr>
                            </m:ctrlPr>
                          </m:fPr>
                          <m:num>
                            <m:r>
                              <a:rPr lang="en-US" i="1">
                                <a:solidFill>
                                  <a:srgbClr val="C00000"/>
                                </a:solidFill>
                                <a:latin typeface="Cambria Math" panose="02040503050406030204" pitchFamily="18" charset="0"/>
                              </a:rPr>
                              <m:t>1</m:t>
                            </m:r>
                          </m:num>
                          <m:den>
                            <m:sSup>
                              <m:sSupPr>
                                <m:ctrlPr>
                                  <a:rPr lang="en-US" i="1">
                                    <a:solidFill>
                                      <a:srgbClr val="C00000"/>
                                    </a:solidFill>
                                    <a:latin typeface="Cambria Math" panose="02040503050406030204" pitchFamily="18" charset="0"/>
                                  </a:rPr>
                                </m:ctrlPr>
                              </m:sSupPr>
                              <m:e>
                                <m:r>
                                  <a:rPr lang="en-US" i="1" smtClean="0">
                                    <a:solidFill>
                                      <a:srgbClr val="C00000"/>
                                    </a:solidFill>
                                    <a:latin typeface="Cambria Math" panose="02040503050406030204" pitchFamily="18" charset="0"/>
                                  </a:rPr>
                                  <m:t>𝜀</m:t>
                                </m:r>
                              </m:e>
                              <m:sup>
                                <m:r>
                                  <a:rPr lang="en-US" i="1">
                                    <a:solidFill>
                                      <a:srgbClr val="C00000"/>
                                    </a:solidFill>
                                    <a:latin typeface="Cambria Math" panose="02040503050406030204" pitchFamily="18" charset="0"/>
                                  </a:rPr>
                                  <m:t>2</m:t>
                                </m:r>
                              </m:sup>
                            </m:sSup>
                          </m:den>
                        </m:f>
                      </m:e>
                    </m:d>
                  </m:oMath>
                </a14:m>
                <a:r>
                  <a:rPr lang="en-US" dirty="0"/>
                  <a:t> inner products for </a:t>
                </a:r>
                <a14:m>
                  <m:oMath xmlns:m="http://schemas.openxmlformats.org/officeDocument/2006/math">
                    <m:r>
                      <a:rPr lang="en-US" b="0" i="0" smtClean="0">
                        <a:solidFill>
                          <a:srgbClr val="C00000"/>
                        </a:solidFill>
                        <a:latin typeface="Cambria Math" panose="02040503050406030204" pitchFamily="18" charset="0"/>
                      </a:rPr>
                      <m:t>(1+</m:t>
                    </m:r>
                    <m:r>
                      <a:rPr lang="en-US" i="1" smtClean="0">
                        <a:solidFill>
                          <a:srgbClr val="C00000"/>
                        </a:solidFill>
                        <a:latin typeface="Cambria Math" panose="02040503050406030204" pitchFamily="18" charset="0"/>
                      </a:rPr>
                      <m:t>𝜀</m:t>
                    </m:r>
                    <m:r>
                      <a:rPr lang="en-US" b="0" i="1" smtClean="0">
                        <a:solidFill>
                          <a:srgbClr val="C00000"/>
                        </a:solidFill>
                        <a:latin typeface="Cambria Math" panose="02040503050406030204" pitchFamily="18" charset="0"/>
                      </a:rPr>
                      <m:t>)</m:t>
                    </m:r>
                  </m:oMath>
                </a14:m>
                <a:r>
                  <a:rPr lang="en-US" dirty="0">
                    <a:solidFill>
                      <a:schemeClr val="tx1"/>
                    </a:solidFill>
                  </a:rPr>
                  <a:t>-approximation </a:t>
                </a:r>
                <a:r>
                  <a:rPr lang="en-US" dirty="0">
                    <a:solidFill>
                      <a:schemeClr val="accent1"/>
                    </a:solidFill>
                  </a:rPr>
                  <a:t>[AlonMatiasSzegedy99] </a:t>
                </a:r>
              </a:p>
              <a:p>
                <a:endParaRPr lang="en-US" dirty="0"/>
              </a:p>
            </p:txBody>
          </p:sp>
        </mc:Choice>
        <mc:Fallback>
          <p:sp>
            <p:nvSpPr>
              <p:cNvPr id="5" name="Content Placeholder 3">
                <a:extLst>
                  <a:ext uri="{FF2B5EF4-FFF2-40B4-BE49-F238E27FC236}">
                    <a16:creationId xmlns:a16="http://schemas.microsoft.com/office/drawing/2014/main" id="{46EDD9D9-1338-4BC5-9D28-964A84C143C2}"/>
                  </a:ext>
                </a:extLst>
              </p:cNvPr>
              <p:cNvSpPr>
                <a:spLocks noGrp="1" noRot="1" noChangeAspect="1" noMove="1" noResize="1" noEditPoints="1" noAdjustHandles="1" noChangeArrowheads="1" noChangeShapeType="1" noTextEdit="1"/>
              </p:cNvSpPr>
              <p:nvPr>
                <p:ph idx="1"/>
              </p:nvPr>
            </p:nvSpPr>
            <p:spPr>
              <a:xfrm>
                <a:off x="838200" y="1825625"/>
                <a:ext cx="10242755" cy="4351338"/>
              </a:xfrm>
              <a:blipFill>
                <a:blip r:embed="rId3"/>
                <a:stretch>
                  <a:fillRect l="-1071" t="-224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B2FD8736-F162-41C2-9CE0-9BF3ADDC3736}"/>
                  </a:ext>
                </a:extLst>
              </p:cNvPr>
              <p:cNvSpPr/>
              <p:nvPr/>
            </p:nvSpPr>
            <p:spPr>
              <a:xfrm>
                <a:off x="2001520" y="3157669"/>
                <a:ext cx="7650480" cy="676147"/>
              </a:xfrm>
              <a:prstGeom prst="rect">
                <a:avLst/>
              </a:prstGeom>
            </p:spPr>
            <p:txBody>
              <a:bodyPr wrap="square">
                <a:spAutoFit/>
              </a:bodyPr>
              <a:lstStyle/>
              <a:p>
                <a14:m>
                  <m:oMath xmlns:m="http://schemas.openxmlformats.org/officeDocument/2006/math">
                    <m:r>
                      <a:rPr lang="en-US" sz="3200" b="0" i="1" smtClean="0">
                        <a:solidFill>
                          <a:srgbClr val="C00000"/>
                        </a:solidFill>
                        <a:latin typeface="Cambria Math" panose="02040503050406030204" pitchFamily="18" charset="0"/>
                      </a:rPr>
                      <m:t>𝐸</m:t>
                    </m:r>
                    <m:d>
                      <m:dPr>
                        <m:begChr m:val="["/>
                        <m:endChr m:val="]"/>
                        <m:ctrlPr>
                          <a:rPr lang="en-US" sz="3200" b="0" i="1" smtClean="0">
                            <a:solidFill>
                              <a:srgbClr val="C00000"/>
                            </a:solidFill>
                            <a:latin typeface="Cambria Math" panose="02040503050406030204" pitchFamily="18" charset="0"/>
                          </a:rPr>
                        </m:ctrlPr>
                      </m:dPr>
                      <m:e>
                        <m:sSup>
                          <m:sSupPr>
                            <m:ctrlPr>
                              <a:rPr lang="en-US" sz="3200" b="0" i="1" smtClean="0">
                                <a:solidFill>
                                  <a:srgbClr val="C00000"/>
                                </a:solidFill>
                                <a:latin typeface="Cambria Math" panose="02040503050406030204" pitchFamily="18" charset="0"/>
                              </a:rPr>
                            </m:ctrlPr>
                          </m:sSupPr>
                          <m:e>
                            <m:r>
                              <a:rPr lang="en-US" sz="3200" b="0" i="1" smtClean="0">
                                <a:solidFill>
                                  <a:srgbClr val="C00000"/>
                                </a:solidFill>
                                <a:latin typeface="Cambria Math" panose="02040503050406030204" pitchFamily="18" charset="0"/>
                              </a:rPr>
                              <m:t>𝑍</m:t>
                            </m:r>
                          </m:e>
                          <m:sup>
                            <m:r>
                              <a:rPr lang="en-US" sz="3200" b="0" i="1" smtClean="0">
                                <a:solidFill>
                                  <a:srgbClr val="C00000"/>
                                </a:solidFill>
                                <a:latin typeface="Cambria Math" panose="02040503050406030204" pitchFamily="18" charset="0"/>
                              </a:rPr>
                              <m:t>2</m:t>
                            </m:r>
                          </m:sup>
                        </m:sSup>
                      </m:e>
                    </m:d>
                    <m:r>
                      <a:rPr lang="en-US" sz="3200" b="0" i="1" smtClean="0">
                        <a:solidFill>
                          <a:srgbClr val="C00000"/>
                        </a:solidFill>
                        <a:latin typeface="Cambria Math" panose="02040503050406030204" pitchFamily="18" charset="0"/>
                      </a:rPr>
                      <m:t>=</m:t>
                    </m:r>
                  </m:oMath>
                </a14:m>
                <a:r>
                  <a:rPr lang="en-US" sz="3200" dirty="0">
                    <a:solidFill>
                      <a:srgbClr val="C00000"/>
                    </a:solidFill>
                  </a:rPr>
                  <a:t> </a:t>
                </a:r>
                <a14:m>
                  <m:oMath xmlns:m="http://schemas.openxmlformats.org/officeDocument/2006/math">
                    <m:nary>
                      <m:naryPr>
                        <m:chr m:val="∑"/>
                        <m:supHide m:val="on"/>
                        <m:ctrlPr>
                          <a:rPr lang="en-US" sz="3200" b="0" i="1" smtClean="0">
                            <a:solidFill>
                              <a:srgbClr val="C00000"/>
                            </a:solidFill>
                            <a:latin typeface="Cambria Math" panose="02040503050406030204" pitchFamily="18" charset="0"/>
                          </a:rPr>
                        </m:ctrlPr>
                      </m:naryPr>
                      <m:sub>
                        <m:r>
                          <m:rPr>
                            <m:brk m:alnAt="7"/>
                          </m:rPr>
                          <a:rPr lang="en-US" sz="3200" b="0" i="1" smtClean="0">
                            <a:solidFill>
                              <a:srgbClr val="C00000"/>
                            </a:solidFill>
                            <a:latin typeface="Cambria Math" panose="02040503050406030204" pitchFamily="18" charset="0"/>
                          </a:rPr>
                          <m:t>𝑖</m:t>
                        </m:r>
                        <m:r>
                          <a:rPr lang="en-US" sz="3200" b="0" i="1" smtClean="0">
                            <a:solidFill>
                              <a:srgbClr val="C00000"/>
                            </a:solidFill>
                            <a:latin typeface="Cambria Math" panose="02040503050406030204" pitchFamily="18" charset="0"/>
                          </a:rPr>
                          <m:t>,</m:t>
                        </m:r>
                        <m:r>
                          <a:rPr lang="en-US" sz="3200" b="0" i="1" smtClean="0">
                            <a:solidFill>
                              <a:srgbClr val="C00000"/>
                            </a:solidFill>
                            <a:latin typeface="Cambria Math" panose="02040503050406030204" pitchFamily="18" charset="0"/>
                          </a:rPr>
                          <m:t>𝑗</m:t>
                        </m:r>
                      </m:sub>
                      <m:sup/>
                      <m:e>
                        <m:r>
                          <a:rPr lang="en-US" sz="3200" b="0" i="1" smtClean="0">
                            <a:solidFill>
                              <a:srgbClr val="C00000"/>
                            </a:solidFill>
                            <a:latin typeface="Cambria Math" panose="02040503050406030204" pitchFamily="18" charset="0"/>
                          </a:rPr>
                          <m:t>𝐸</m:t>
                        </m:r>
                        <m:d>
                          <m:dPr>
                            <m:begChr m:val="["/>
                            <m:endChr m:val="]"/>
                            <m:ctrlPr>
                              <a:rPr lang="en-US" sz="3200" b="0" i="1" smtClean="0">
                                <a:solidFill>
                                  <a:srgbClr val="C00000"/>
                                </a:solidFill>
                                <a:latin typeface="Cambria Math" panose="02040503050406030204" pitchFamily="18" charset="0"/>
                              </a:rPr>
                            </m:ctrlPr>
                          </m:dPr>
                          <m:e>
                            <m:sSub>
                              <m:sSubPr>
                                <m:ctrlPr>
                                  <a:rPr lang="en-US" sz="3200" b="0" i="1" smtClean="0">
                                    <a:solidFill>
                                      <a:srgbClr val="C00000"/>
                                    </a:solidFill>
                                    <a:latin typeface="Cambria Math" panose="02040503050406030204" pitchFamily="18" charset="0"/>
                                  </a:rPr>
                                </m:ctrlPr>
                              </m:sSubPr>
                              <m:e>
                                <m:r>
                                  <a:rPr lang="en-US" sz="3200" b="0" i="1" smtClean="0">
                                    <a:solidFill>
                                      <a:srgbClr val="C00000"/>
                                    </a:solidFill>
                                    <a:latin typeface="Cambria Math" panose="02040503050406030204" pitchFamily="18" charset="0"/>
                                  </a:rPr>
                                  <m:t>𝑠</m:t>
                                </m:r>
                              </m:e>
                              <m:sub>
                                <m:r>
                                  <a:rPr lang="en-US" sz="3200" b="0" i="1" smtClean="0">
                                    <a:solidFill>
                                      <a:srgbClr val="C00000"/>
                                    </a:solidFill>
                                    <a:latin typeface="Cambria Math" panose="02040503050406030204" pitchFamily="18" charset="0"/>
                                  </a:rPr>
                                  <m:t>𝑖</m:t>
                                </m:r>
                              </m:sub>
                            </m:sSub>
                            <m:sSub>
                              <m:sSubPr>
                                <m:ctrlPr>
                                  <a:rPr lang="en-US" sz="3200" b="0" i="1" smtClean="0">
                                    <a:solidFill>
                                      <a:srgbClr val="C00000"/>
                                    </a:solidFill>
                                    <a:latin typeface="Cambria Math" panose="02040503050406030204" pitchFamily="18" charset="0"/>
                                  </a:rPr>
                                </m:ctrlPr>
                              </m:sSubPr>
                              <m:e>
                                <m:r>
                                  <a:rPr lang="en-US" sz="3200" b="0" i="1" smtClean="0">
                                    <a:solidFill>
                                      <a:srgbClr val="C00000"/>
                                    </a:solidFill>
                                    <a:latin typeface="Cambria Math" panose="02040503050406030204" pitchFamily="18" charset="0"/>
                                  </a:rPr>
                                  <m:t>𝑠</m:t>
                                </m:r>
                              </m:e>
                              <m:sub>
                                <m:r>
                                  <a:rPr lang="en-US" sz="3200" b="0" i="1" smtClean="0">
                                    <a:solidFill>
                                      <a:srgbClr val="C00000"/>
                                    </a:solidFill>
                                    <a:latin typeface="Cambria Math" panose="02040503050406030204" pitchFamily="18" charset="0"/>
                                  </a:rPr>
                                  <m:t>𝑗</m:t>
                                </m:r>
                              </m:sub>
                            </m:sSub>
                            <m:sSub>
                              <m:sSubPr>
                                <m:ctrlPr>
                                  <a:rPr lang="en-US" sz="3200" b="0" i="1" smtClean="0">
                                    <a:solidFill>
                                      <a:srgbClr val="C00000"/>
                                    </a:solidFill>
                                    <a:latin typeface="Cambria Math" panose="02040503050406030204" pitchFamily="18" charset="0"/>
                                  </a:rPr>
                                </m:ctrlPr>
                              </m:sSubPr>
                              <m:e>
                                <m:r>
                                  <a:rPr lang="en-US" sz="3200" b="0" i="1" smtClean="0">
                                    <a:solidFill>
                                      <a:srgbClr val="C00000"/>
                                    </a:solidFill>
                                    <a:latin typeface="Cambria Math" panose="02040503050406030204" pitchFamily="18" charset="0"/>
                                  </a:rPr>
                                  <m:t>𝑓</m:t>
                                </m:r>
                              </m:e>
                              <m:sub>
                                <m:r>
                                  <a:rPr lang="en-US" sz="3200" b="0" i="1" smtClean="0">
                                    <a:solidFill>
                                      <a:srgbClr val="C00000"/>
                                    </a:solidFill>
                                    <a:latin typeface="Cambria Math" panose="02040503050406030204" pitchFamily="18" charset="0"/>
                                  </a:rPr>
                                  <m:t>𝑖</m:t>
                                </m:r>
                              </m:sub>
                            </m:sSub>
                            <m:sSub>
                              <m:sSubPr>
                                <m:ctrlPr>
                                  <a:rPr lang="en-US" sz="3200" b="0" i="1" smtClean="0">
                                    <a:solidFill>
                                      <a:srgbClr val="C00000"/>
                                    </a:solidFill>
                                    <a:latin typeface="Cambria Math" panose="02040503050406030204" pitchFamily="18" charset="0"/>
                                  </a:rPr>
                                </m:ctrlPr>
                              </m:sSubPr>
                              <m:e>
                                <m:r>
                                  <a:rPr lang="en-US" sz="3200" b="0" i="1" smtClean="0">
                                    <a:solidFill>
                                      <a:srgbClr val="C00000"/>
                                    </a:solidFill>
                                    <a:latin typeface="Cambria Math" panose="02040503050406030204" pitchFamily="18" charset="0"/>
                                  </a:rPr>
                                  <m:t>𝑓</m:t>
                                </m:r>
                              </m:e>
                              <m:sub>
                                <m:r>
                                  <a:rPr lang="en-US" sz="3200" b="0" i="1" smtClean="0">
                                    <a:solidFill>
                                      <a:srgbClr val="C00000"/>
                                    </a:solidFill>
                                    <a:latin typeface="Cambria Math" panose="02040503050406030204" pitchFamily="18" charset="0"/>
                                  </a:rPr>
                                  <m:t>𝑗</m:t>
                                </m:r>
                              </m:sub>
                            </m:sSub>
                          </m:e>
                        </m:d>
                      </m:e>
                    </m:nary>
                    <m:r>
                      <a:rPr lang="en-US" sz="3200" b="0" i="1" smtClean="0">
                        <a:solidFill>
                          <a:srgbClr val="C00000"/>
                        </a:solidFill>
                        <a:latin typeface="Cambria Math" panose="02040503050406030204" pitchFamily="18" charset="0"/>
                      </a:rPr>
                      <m:t>=</m:t>
                    </m:r>
                    <m:sSubSup>
                      <m:sSubSupPr>
                        <m:ctrlPr>
                          <a:rPr lang="en-US" sz="3200" b="0" i="1" smtClean="0">
                            <a:solidFill>
                              <a:srgbClr val="C00000"/>
                            </a:solidFill>
                            <a:latin typeface="Cambria Math" panose="02040503050406030204" pitchFamily="18" charset="0"/>
                          </a:rPr>
                        </m:ctrlPr>
                      </m:sSubSupPr>
                      <m:e>
                        <m:r>
                          <a:rPr lang="en-US" sz="3200" b="0" i="1" smtClean="0">
                            <a:solidFill>
                              <a:srgbClr val="C00000"/>
                            </a:solidFill>
                            <a:latin typeface="Cambria Math" panose="02040503050406030204" pitchFamily="18" charset="0"/>
                          </a:rPr>
                          <m:t>𝑓</m:t>
                        </m:r>
                      </m:e>
                      <m:sub>
                        <m:r>
                          <a:rPr lang="en-US" sz="3200" b="0" i="1" smtClean="0">
                            <a:solidFill>
                              <a:srgbClr val="C00000"/>
                            </a:solidFill>
                            <a:latin typeface="Cambria Math" panose="02040503050406030204" pitchFamily="18" charset="0"/>
                          </a:rPr>
                          <m:t>1</m:t>
                        </m:r>
                      </m:sub>
                      <m:sup>
                        <m:r>
                          <a:rPr lang="en-US" sz="3200" b="0" i="1" smtClean="0">
                            <a:solidFill>
                              <a:srgbClr val="C00000"/>
                            </a:solidFill>
                            <a:latin typeface="Cambria Math" panose="02040503050406030204" pitchFamily="18" charset="0"/>
                          </a:rPr>
                          <m:t>2</m:t>
                        </m:r>
                      </m:sup>
                    </m:sSubSup>
                    <m:r>
                      <a:rPr lang="en-US" sz="3200" b="0" i="1" smtClean="0">
                        <a:solidFill>
                          <a:srgbClr val="C00000"/>
                        </a:solidFill>
                        <a:latin typeface="Cambria Math" panose="02040503050406030204" pitchFamily="18" charset="0"/>
                      </a:rPr>
                      <m:t>+…+</m:t>
                    </m:r>
                    <m:sSubSup>
                      <m:sSubSupPr>
                        <m:ctrlPr>
                          <a:rPr lang="en-US" sz="3200" b="0" i="1" smtClean="0">
                            <a:solidFill>
                              <a:srgbClr val="C00000"/>
                            </a:solidFill>
                            <a:latin typeface="Cambria Math" panose="02040503050406030204" pitchFamily="18" charset="0"/>
                          </a:rPr>
                        </m:ctrlPr>
                      </m:sSubSupPr>
                      <m:e>
                        <m:r>
                          <a:rPr lang="en-US" sz="3200" b="0" i="1" smtClean="0">
                            <a:solidFill>
                              <a:srgbClr val="C00000"/>
                            </a:solidFill>
                            <a:latin typeface="Cambria Math" panose="02040503050406030204" pitchFamily="18" charset="0"/>
                          </a:rPr>
                          <m:t>𝑓</m:t>
                        </m:r>
                      </m:e>
                      <m:sub>
                        <m:r>
                          <a:rPr lang="en-US" sz="3200" b="0" i="1" smtClean="0">
                            <a:solidFill>
                              <a:srgbClr val="C00000"/>
                            </a:solidFill>
                            <a:latin typeface="Cambria Math" panose="02040503050406030204" pitchFamily="18" charset="0"/>
                          </a:rPr>
                          <m:t>𝑛</m:t>
                        </m:r>
                      </m:sub>
                      <m:sup>
                        <m:r>
                          <a:rPr lang="en-US" sz="3200" b="0" i="1" smtClean="0">
                            <a:solidFill>
                              <a:srgbClr val="C00000"/>
                            </a:solidFill>
                            <a:latin typeface="Cambria Math" panose="02040503050406030204" pitchFamily="18" charset="0"/>
                          </a:rPr>
                          <m:t>2</m:t>
                        </m:r>
                      </m:sup>
                    </m:sSubSup>
                  </m:oMath>
                </a14:m>
                <a:endParaRPr lang="en-US" sz="3200" dirty="0"/>
              </a:p>
            </p:txBody>
          </p:sp>
        </mc:Choice>
        <mc:Fallback xmlns="">
          <p:sp>
            <p:nvSpPr>
              <p:cNvPr id="6" name="Rectangle 5">
                <a:extLst>
                  <a:ext uri="{FF2B5EF4-FFF2-40B4-BE49-F238E27FC236}">
                    <a16:creationId xmlns:a16="http://schemas.microsoft.com/office/drawing/2014/main" id="{B2FD8736-F162-41C2-9CE0-9BF3ADDC3736}"/>
                  </a:ext>
                </a:extLst>
              </p:cNvPr>
              <p:cNvSpPr>
                <a:spLocks noRot="1" noChangeAspect="1" noMove="1" noResize="1" noEditPoints="1" noAdjustHandles="1" noChangeArrowheads="1" noChangeShapeType="1" noTextEdit="1"/>
              </p:cNvSpPr>
              <p:nvPr/>
            </p:nvSpPr>
            <p:spPr>
              <a:xfrm>
                <a:off x="2001520" y="3157669"/>
                <a:ext cx="7650480" cy="676147"/>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133AA5B8-8DF2-48A8-AB73-B8A511479AD0}"/>
                  </a:ext>
                </a:extLst>
              </p:cNvPr>
              <p:cNvSpPr/>
              <p:nvPr/>
            </p:nvSpPr>
            <p:spPr>
              <a:xfrm>
                <a:off x="2001520" y="4001294"/>
                <a:ext cx="7650480" cy="676147"/>
              </a:xfrm>
              <a:prstGeom prst="rect">
                <a:avLst/>
              </a:prstGeom>
            </p:spPr>
            <p:txBody>
              <a:bodyPr wrap="square">
                <a:spAutoFit/>
              </a:bodyPr>
              <a:lstStyle/>
              <a:p>
                <a14:m>
                  <m:oMath xmlns:m="http://schemas.openxmlformats.org/officeDocument/2006/math">
                    <m:r>
                      <a:rPr lang="en-US" sz="3200" b="0" i="1" smtClean="0">
                        <a:solidFill>
                          <a:srgbClr val="C00000"/>
                        </a:solidFill>
                        <a:latin typeface="Cambria Math" panose="02040503050406030204" pitchFamily="18" charset="0"/>
                      </a:rPr>
                      <m:t>𝑉𝑎𝑟</m:t>
                    </m:r>
                    <m:d>
                      <m:dPr>
                        <m:begChr m:val="["/>
                        <m:endChr m:val="]"/>
                        <m:ctrlPr>
                          <a:rPr lang="en-US" sz="3200" b="0" i="1" smtClean="0">
                            <a:solidFill>
                              <a:srgbClr val="C00000"/>
                            </a:solidFill>
                            <a:latin typeface="Cambria Math" panose="02040503050406030204" pitchFamily="18" charset="0"/>
                          </a:rPr>
                        </m:ctrlPr>
                      </m:dPr>
                      <m:e>
                        <m:sSup>
                          <m:sSupPr>
                            <m:ctrlPr>
                              <a:rPr lang="en-US" sz="3200" b="0" i="1" smtClean="0">
                                <a:solidFill>
                                  <a:srgbClr val="C00000"/>
                                </a:solidFill>
                                <a:latin typeface="Cambria Math" panose="02040503050406030204" pitchFamily="18" charset="0"/>
                              </a:rPr>
                            </m:ctrlPr>
                          </m:sSupPr>
                          <m:e>
                            <m:r>
                              <a:rPr lang="en-US" sz="3200" b="0" i="1" smtClean="0">
                                <a:solidFill>
                                  <a:srgbClr val="C00000"/>
                                </a:solidFill>
                                <a:latin typeface="Cambria Math" panose="02040503050406030204" pitchFamily="18" charset="0"/>
                              </a:rPr>
                              <m:t>𝑍</m:t>
                            </m:r>
                          </m:e>
                          <m:sup>
                            <m:r>
                              <a:rPr lang="en-US" sz="3200" b="0" i="1" smtClean="0">
                                <a:solidFill>
                                  <a:srgbClr val="C00000"/>
                                </a:solidFill>
                                <a:latin typeface="Cambria Math" panose="02040503050406030204" pitchFamily="18" charset="0"/>
                              </a:rPr>
                              <m:t>2</m:t>
                            </m:r>
                          </m:sup>
                        </m:sSup>
                      </m:e>
                    </m:d>
                    <m:r>
                      <a:rPr lang="en-US" sz="3200" b="0" i="1" smtClean="0">
                        <a:solidFill>
                          <a:srgbClr val="C00000"/>
                        </a:solidFill>
                        <a:latin typeface="Cambria Math" panose="02040503050406030204" pitchFamily="18" charset="0"/>
                      </a:rPr>
                      <m:t>≤</m:t>
                    </m:r>
                  </m:oMath>
                </a14:m>
                <a:r>
                  <a:rPr lang="en-US" sz="3200" dirty="0">
                    <a:solidFill>
                      <a:srgbClr val="C00000"/>
                    </a:solidFill>
                  </a:rPr>
                  <a:t> </a:t>
                </a:r>
                <a14:m>
                  <m:oMath xmlns:m="http://schemas.openxmlformats.org/officeDocument/2006/math">
                    <m:nary>
                      <m:naryPr>
                        <m:chr m:val="∑"/>
                        <m:supHide m:val="on"/>
                        <m:ctrlPr>
                          <a:rPr lang="en-US" sz="3200" b="0" i="1" smtClean="0">
                            <a:solidFill>
                              <a:srgbClr val="C00000"/>
                            </a:solidFill>
                            <a:latin typeface="Cambria Math" panose="02040503050406030204" pitchFamily="18" charset="0"/>
                          </a:rPr>
                        </m:ctrlPr>
                      </m:naryPr>
                      <m:sub>
                        <m:r>
                          <m:rPr>
                            <m:brk m:alnAt="7"/>
                          </m:rPr>
                          <a:rPr lang="en-US" sz="3200" b="0" i="1" smtClean="0">
                            <a:solidFill>
                              <a:srgbClr val="C00000"/>
                            </a:solidFill>
                            <a:latin typeface="Cambria Math" panose="02040503050406030204" pitchFamily="18" charset="0"/>
                          </a:rPr>
                          <m:t>𝑖</m:t>
                        </m:r>
                        <m:r>
                          <a:rPr lang="en-US" sz="3200" b="0" i="1" smtClean="0">
                            <a:solidFill>
                              <a:srgbClr val="C00000"/>
                            </a:solidFill>
                            <a:latin typeface="Cambria Math" panose="02040503050406030204" pitchFamily="18" charset="0"/>
                          </a:rPr>
                          <m:t>,</m:t>
                        </m:r>
                        <m:r>
                          <a:rPr lang="en-US" sz="3200" b="0" i="1" smtClean="0">
                            <a:solidFill>
                              <a:srgbClr val="C00000"/>
                            </a:solidFill>
                            <a:latin typeface="Cambria Math" panose="02040503050406030204" pitchFamily="18" charset="0"/>
                          </a:rPr>
                          <m:t>𝑗</m:t>
                        </m:r>
                      </m:sub>
                      <m:sup/>
                      <m:e>
                        <m:r>
                          <a:rPr lang="en-US" sz="3200" b="0" i="1" smtClean="0">
                            <a:solidFill>
                              <a:srgbClr val="C00000"/>
                            </a:solidFill>
                            <a:latin typeface="Cambria Math" panose="02040503050406030204" pitchFamily="18" charset="0"/>
                          </a:rPr>
                          <m:t>𝐸</m:t>
                        </m:r>
                        <m:d>
                          <m:dPr>
                            <m:begChr m:val="["/>
                            <m:endChr m:val="]"/>
                            <m:ctrlPr>
                              <a:rPr lang="en-US" sz="3200" b="0" i="1" smtClean="0">
                                <a:solidFill>
                                  <a:srgbClr val="C00000"/>
                                </a:solidFill>
                                <a:latin typeface="Cambria Math" panose="02040503050406030204" pitchFamily="18" charset="0"/>
                              </a:rPr>
                            </m:ctrlPr>
                          </m:dPr>
                          <m:e>
                            <m:sSub>
                              <m:sSubPr>
                                <m:ctrlPr>
                                  <a:rPr lang="en-US" sz="3200" b="0" i="1" smtClean="0">
                                    <a:solidFill>
                                      <a:srgbClr val="C00000"/>
                                    </a:solidFill>
                                    <a:latin typeface="Cambria Math" panose="02040503050406030204" pitchFamily="18" charset="0"/>
                                  </a:rPr>
                                </m:ctrlPr>
                              </m:sSubPr>
                              <m:e>
                                <m:r>
                                  <a:rPr lang="en-US" sz="3200" b="0" i="1" smtClean="0">
                                    <a:solidFill>
                                      <a:srgbClr val="C00000"/>
                                    </a:solidFill>
                                    <a:latin typeface="Cambria Math" panose="02040503050406030204" pitchFamily="18" charset="0"/>
                                  </a:rPr>
                                  <m:t>𝑠</m:t>
                                </m:r>
                              </m:e>
                              <m:sub>
                                <m:r>
                                  <a:rPr lang="en-US" sz="3200" b="0" i="1" smtClean="0">
                                    <a:solidFill>
                                      <a:srgbClr val="C00000"/>
                                    </a:solidFill>
                                    <a:latin typeface="Cambria Math" panose="02040503050406030204" pitchFamily="18" charset="0"/>
                                  </a:rPr>
                                  <m:t>𝑖</m:t>
                                </m:r>
                              </m:sub>
                            </m:sSub>
                            <m:sSub>
                              <m:sSubPr>
                                <m:ctrlPr>
                                  <a:rPr lang="en-US" sz="3200" b="0" i="1" smtClean="0">
                                    <a:solidFill>
                                      <a:srgbClr val="C00000"/>
                                    </a:solidFill>
                                    <a:latin typeface="Cambria Math" panose="02040503050406030204" pitchFamily="18" charset="0"/>
                                  </a:rPr>
                                </m:ctrlPr>
                              </m:sSubPr>
                              <m:e>
                                <m:r>
                                  <a:rPr lang="en-US" sz="3200" b="0" i="1" smtClean="0">
                                    <a:solidFill>
                                      <a:srgbClr val="C00000"/>
                                    </a:solidFill>
                                    <a:latin typeface="Cambria Math" panose="02040503050406030204" pitchFamily="18" charset="0"/>
                                  </a:rPr>
                                  <m:t>𝑠</m:t>
                                </m:r>
                              </m:e>
                              <m:sub>
                                <m:r>
                                  <a:rPr lang="en-US" sz="3200" b="0" i="1" smtClean="0">
                                    <a:solidFill>
                                      <a:srgbClr val="C00000"/>
                                    </a:solidFill>
                                    <a:latin typeface="Cambria Math" panose="02040503050406030204" pitchFamily="18" charset="0"/>
                                  </a:rPr>
                                  <m:t>𝑗</m:t>
                                </m:r>
                              </m:sub>
                            </m:sSub>
                            <m:sSub>
                              <m:sSubPr>
                                <m:ctrlPr>
                                  <a:rPr lang="en-US" sz="3200" b="0" i="1" smtClean="0">
                                    <a:solidFill>
                                      <a:srgbClr val="C00000"/>
                                    </a:solidFill>
                                    <a:latin typeface="Cambria Math" panose="02040503050406030204" pitchFamily="18" charset="0"/>
                                  </a:rPr>
                                </m:ctrlPr>
                              </m:sSubPr>
                              <m:e>
                                <m:r>
                                  <a:rPr lang="en-US" sz="3200" b="0" i="1" smtClean="0">
                                    <a:solidFill>
                                      <a:srgbClr val="C00000"/>
                                    </a:solidFill>
                                    <a:latin typeface="Cambria Math" panose="02040503050406030204" pitchFamily="18" charset="0"/>
                                  </a:rPr>
                                  <m:t>𝑠</m:t>
                                </m:r>
                              </m:e>
                              <m:sub>
                                <m:r>
                                  <a:rPr lang="en-US" sz="3200" b="0" i="1" smtClean="0">
                                    <a:solidFill>
                                      <a:srgbClr val="C00000"/>
                                    </a:solidFill>
                                    <a:latin typeface="Cambria Math" panose="02040503050406030204" pitchFamily="18" charset="0"/>
                                  </a:rPr>
                                  <m:t>𝑘</m:t>
                                </m:r>
                              </m:sub>
                            </m:sSub>
                            <m:sSub>
                              <m:sSubPr>
                                <m:ctrlPr>
                                  <a:rPr lang="en-US" sz="3200" b="0" i="1" smtClean="0">
                                    <a:solidFill>
                                      <a:srgbClr val="C00000"/>
                                    </a:solidFill>
                                    <a:latin typeface="Cambria Math" panose="02040503050406030204" pitchFamily="18" charset="0"/>
                                  </a:rPr>
                                </m:ctrlPr>
                              </m:sSubPr>
                              <m:e>
                                <m:r>
                                  <a:rPr lang="en-US" sz="3200" b="0" i="1" smtClean="0">
                                    <a:solidFill>
                                      <a:srgbClr val="C00000"/>
                                    </a:solidFill>
                                    <a:latin typeface="Cambria Math" panose="02040503050406030204" pitchFamily="18" charset="0"/>
                                  </a:rPr>
                                  <m:t>𝑠</m:t>
                                </m:r>
                              </m:e>
                              <m:sub>
                                <m:r>
                                  <a:rPr lang="en-US" sz="3200" b="0" i="1" smtClean="0">
                                    <a:solidFill>
                                      <a:srgbClr val="C00000"/>
                                    </a:solidFill>
                                    <a:latin typeface="Cambria Math" panose="02040503050406030204" pitchFamily="18" charset="0"/>
                                  </a:rPr>
                                  <m:t>𝑙</m:t>
                                </m:r>
                              </m:sub>
                            </m:sSub>
                            <m:sSub>
                              <m:sSubPr>
                                <m:ctrlPr>
                                  <a:rPr lang="en-US" sz="3200" b="0" i="1" smtClean="0">
                                    <a:solidFill>
                                      <a:srgbClr val="C00000"/>
                                    </a:solidFill>
                                    <a:latin typeface="Cambria Math" panose="02040503050406030204" pitchFamily="18" charset="0"/>
                                  </a:rPr>
                                </m:ctrlPr>
                              </m:sSubPr>
                              <m:e>
                                <m:r>
                                  <a:rPr lang="en-US" sz="3200" b="0" i="1" smtClean="0">
                                    <a:solidFill>
                                      <a:srgbClr val="C00000"/>
                                    </a:solidFill>
                                    <a:latin typeface="Cambria Math" panose="02040503050406030204" pitchFamily="18" charset="0"/>
                                  </a:rPr>
                                  <m:t>𝑓</m:t>
                                </m:r>
                              </m:e>
                              <m:sub>
                                <m:r>
                                  <a:rPr lang="en-US" sz="3200" b="0" i="1" smtClean="0">
                                    <a:solidFill>
                                      <a:srgbClr val="C00000"/>
                                    </a:solidFill>
                                    <a:latin typeface="Cambria Math" panose="02040503050406030204" pitchFamily="18" charset="0"/>
                                  </a:rPr>
                                  <m:t>𝑖</m:t>
                                </m:r>
                              </m:sub>
                            </m:sSub>
                            <m:sSub>
                              <m:sSubPr>
                                <m:ctrlPr>
                                  <a:rPr lang="en-US" sz="3200" b="0" i="1" smtClean="0">
                                    <a:solidFill>
                                      <a:srgbClr val="C00000"/>
                                    </a:solidFill>
                                    <a:latin typeface="Cambria Math" panose="02040503050406030204" pitchFamily="18" charset="0"/>
                                  </a:rPr>
                                </m:ctrlPr>
                              </m:sSubPr>
                              <m:e>
                                <m:r>
                                  <a:rPr lang="en-US" sz="3200" b="0" i="1" smtClean="0">
                                    <a:solidFill>
                                      <a:srgbClr val="C00000"/>
                                    </a:solidFill>
                                    <a:latin typeface="Cambria Math" panose="02040503050406030204" pitchFamily="18" charset="0"/>
                                  </a:rPr>
                                  <m:t>𝑓</m:t>
                                </m:r>
                              </m:e>
                              <m:sub>
                                <m:r>
                                  <a:rPr lang="en-US" sz="3200" b="0" i="1" smtClean="0">
                                    <a:solidFill>
                                      <a:srgbClr val="C00000"/>
                                    </a:solidFill>
                                    <a:latin typeface="Cambria Math" panose="02040503050406030204" pitchFamily="18" charset="0"/>
                                  </a:rPr>
                                  <m:t>𝑗</m:t>
                                </m:r>
                              </m:sub>
                            </m:sSub>
                            <m:sSub>
                              <m:sSubPr>
                                <m:ctrlPr>
                                  <a:rPr lang="en-US" sz="3200" b="0" i="1" smtClean="0">
                                    <a:solidFill>
                                      <a:srgbClr val="C00000"/>
                                    </a:solidFill>
                                    <a:latin typeface="Cambria Math" panose="02040503050406030204" pitchFamily="18" charset="0"/>
                                  </a:rPr>
                                </m:ctrlPr>
                              </m:sSubPr>
                              <m:e>
                                <m:r>
                                  <a:rPr lang="en-US" sz="3200" b="0" i="1" smtClean="0">
                                    <a:solidFill>
                                      <a:srgbClr val="C00000"/>
                                    </a:solidFill>
                                    <a:latin typeface="Cambria Math" panose="02040503050406030204" pitchFamily="18" charset="0"/>
                                  </a:rPr>
                                  <m:t>𝑓</m:t>
                                </m:r>
                              </m:e>
                              <m:sub>
                                <m:r>
                                  <a:rPr lang="en-US" sz="3200" b="0" i="1" smtClean="0">
                                    <a:solidFill>
                                      <a:srgbClr val="C00000"/>
                                    </a:solidFill>
                                    <a:latin typeface="Cambria Math" panose="02040503050406030204" pitchFamily="18" charset="0"/>
                                  </a:rPr>
                                  <m:t>𝑘</m:t>
                                </m:r>
                              </m:sub>
                            </m:sSub>
                            <m:sSub>
                              <m:sSubPr>
                                <m:ctrlPr>
                                  <a:rPr lang="en-US" sz="3200" b="0" i="1" smtClean="0">
                                    <a:solidFill>
                                      <a:srgbClr val="C00000"/>
                                    </a:solidFill>
                                    <a:latin typeface="Cambria Math" panose="02040503050406030204" pitchFamily="18" charset="0"/>
                                  </a:rPr>
                                </m:ctrlPr>
                              </m:sSubPr>
                              <m:e>
                                <m:r>
                                  <a:rPr lang="en-US" sz="3200" b="0" i="1" smtClean="0">
                                    <a:solidFill>
                                      <a:srgbClr val="C00000"/>
                                    </a:solidFill>
                                    <a:latin typeface="Cambria Math" panose="02040503050406030204" pitchFamily="18" charset="0"/>
                                  </a:rPr>
                                  <m:t>𝑓</m:t>
                                </m:r>
                              </m:e>
                              <m:sub>
                                <m:r>
                                  <a:rPr lang="en-US" sz="3200" b="0" i="1" smtClean="0">
                                    <a:solidFill>
                                      <a:srgbClr val="C00000"/>
                                    </a:solidFill>
                                    <a:latin typeface="Cambria Math" panose="02040503050406030204" pitchFamily="18" charset="0"/>
                                  </a:rPr>
                                  <m:t>𝑙</m:t>
                                </m:r>
                              </m:sub>
                            </m:sSub>
                          </m:e>
                        </m:d>
                      </m:e>
                    </m:nary>
                    <m:r>
                      <a:rPr lang="en-US" sz="3200" b="0" i="1" smtClean="0">
                        <a:solidFill>
                          <a:srgbClr val="C00000"/>
                        </a:solidFill>
                        <a:latin typeface="Cambria Math" panose="02040503050406030204" pitchFamily="18" charset="0"/>
                      </a:rPr>
                      <m:t>≤2</m:t>
                    </m:r>
                    <m:sSubSup>
                      <m:sSubSupPr>
                        <m:ctrlPr>
                          <a:rPr lang="en-US" sz="3200" b="0" i="1" smtClean="0">
                            <a:solidFill>
                              <a:srgbClr val="C00000"/>
                            </a:solidFill>
                            <a:latin typeface="Cambria Math" panose="02040503050406030204" pitchFamily="18" charset="0"/>
                          </a:rPr>
                        </m:ctrlPr>
                      </m:sSubSupPr>
                      <m:e>
                        <m:r>
                          <a:rPr lang="en-US" sz="3200" b="0" i="1" smtClean="0">
                            <a:solidFill>
                              <a:srgbClr val="C00000"/>
                            </a:solidFill>
                            <a:latin typeface="Cambria Math" panose="02040503050406030204" pitchFamily="18" charset="0"/>
                          </a:rPr>
                          <m:t>𝐹</m:t>
                        </m:r>
                      </m:e>
                      <m:sub>
                        <m:r>
                          <a:rPr lang="en-US" sz="3200" b="0" i="1" smtClean="0">
                            <a:solidFill>
                              <a:srgbClr val="C00000"/>
                            </a:solidFill>
                            <a:latin typeface="Cambria Math" panose="02040503050406030204" pitchFamily="18" charset="0"/>
                          </a:rPr>
                          <m:t>2</m:t>
                        </m:r>
                      </m:sub>
                      <m:sup>
                        <m:r>
                          <a:rPr lang="en-US" sz="3200" b="0" i="1" smtClean="0">
                            <a:solidFill>
                              <a:srgbClr val="C00000"/>
                            </a:solidFill>
                            <a:latin typeface="Cambria Math" panose="02040503050406030204" pitchFamily="18" charset="0"/>
                          </a:rPr>
                          <m:t>2</m:t>
                        </m:r>
                      </m:sup>
                    </m:sSubSup>
                  </m:oMath>
                </a14:m>
                <a:endParaRPr lang="en-US" sz="3200" dirty="0"/>
              </a:p>
            </p:txBody>
          </p:sp>
        </mc:Choice>
        <mc:Fallback xmlns="">
          <p:sp>
            <p:nvSpPr>
              <p:cNvPr id="7" name="Rectangle 6">
                <a:extLst>
                  <a:ext uri="{FF2B5EF4-FFF2-40B4-BE49-F238E27FC236}">
                    <a16:creationId xmlns:a16="http://schemas.microsoft.com/office/drawing/2014/main" id="{133AA5B8-8DF2-48A8-AB73-B8A511479AD0}"/>
                  </a:ext>
                </a:extLst>
              </p:cNvPr>
              <p:cNvSpPr>
                <a:spLocks noRot="1" noChangeAspect="1" noMove="1" noResize="1" noEditPoints="1" noAdjustHandles="1" noChangeArrowheads="1" noChangeShapeType="1" noTextEdit="1"/>
              </p:cNvSpPr>
              <p:nvPr/>
            </p:nvSpPr>
            <p:spPr>
              <a:xfrm>
                <a:off x="2001520" y="4001294"/>
                <a:ext cx="7650480" cy="676147"/>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02326105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419AC-DCE6-4371-8DE2-D617E99D653D}"/>
              </a:ext>
            </a:extLst>
          </p:cNvPr>
          <p:cNvSpPr>
            <a:spLocks noGrp="1"/>
          </p:cNvSpPr>
          <p:nvPr>
            <p:ph type="title"/>
          </p:nvPr>
        </p:nvSpPr>
        <p:spPr/>
        <p:txBody>
          <a:bodyPr/>
          <a:lstStyle/>
          <a:p>
            <a:r>
              <a:rPr lang="en-US" dirty="0">
                <a:solidFill>
                  <a:srgbClr val="C00000"/>
                </a:solidFill>
              </a:rPr>
              <a:t>“Attack” on AMS</a:t>
            </a:r>
            <a:endParaRPr lang="en-US" dirty="0"/>
          </a:p>
        </p:txBody>
      </p:sp>
      <mc:AlternateContent xmlns:mc="http://schemas.openxmlformats.org/markup-compatibility/2006">
        <mc:Choice xmlns:a14="http://schemas.microsoft.com/office/drawing/2010/main" Requires="a14">
          <p:sp>
            <p:nvSpPr>
              <p:cNvPr id="5" name="Content Placeholder 3">
                <a:extLst>
                  <a:ext uri="{FF2B5EF4-FFF2-40B4-BE49-F238E27FC236}">
                    <a16:creationId xmlns:a16="http://schemas.microsoft.com/office/drawing/2014/main" id="{46EDD9D9-1338-4BC5-9D28-964A84C143C2}"/>
                  </a:ext>
                </a:extLst>
              </p:cNvPr>
              <p:cNvSpPr>
                <a:spLocks noGrp="1"/>
              </p:cNvSpPr>
              <p:nvPr>
                <p:ph idx="1"/>
              </p:nvPr>
            </p:nvSpPr>
            <p:spPr>
              <a:xfrm>
                <a:off x="858520" y="1825625"/>
                <a:ext cx="10242755" cy="4351338"/>
              </a:xfrm>
            </p:spPr>
            <p:txBody>
              <a:bodyPr>
                <a:normAutofit/>
              </a:bodyPr>
              <a:lstStyle/>
              <a:p>
                <a:pPr>
                  <a:buClr>
                    <a:schemeClr val="tx1"/>
                  </a:buClr>
                </a:pPr>
                <a:r>
                  <a:rPr lang="en-US" dirty="0"/>
                  <a:t>Can learn whether </a:t>
                </a:r>
                <a14:m>
                  <m:oMath xmlns:m="http://schemas.openxmlformats.org/officeDocument/2006/math">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𝑠</m:t>
                        </m:r>
                      </m:e>
                      <m:sub>
                        <m:r>
                          <a:rPr lang="en-US" b="0" i="1" smtClean="0">
                            <a:solidFill>
                              <a:srgbClr val="C00000"/>
                            </a:solidFill>
                            <a:latin typeface="Cambria Math" panose="02040503050406030204" pitchFamily="18" charset="0"/>
                          </a:rPr>
                          <m:t>𝑖</m:t>
                        </m:r>
                      </m:sub>
                    </m:sSub>
                    <m:r>
                      <a:rPr lang="en-US" b="0" i="0" smtClean="0">
                        <a:solidFill>
                          <a:srgbClr val="C00000"/>
                        </a:solidFill>
                        <a:latin typeface="Cambria Math" panose="02040503050406030204" pitchFamily="18" charset="0"/>
                      </a:rPr>
                      <m:t>=</m:t>
                    </m:r>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𝑠</m:t>
                        </m:r>
                      </m:e>
                      <m:sub>
                        <m:r>
                          <a:rPr lang="en-US" b="0" i="1" smtClean="0">
                            <a:solidFill>
                              <a:srgbClr val="C00000"/>
                            </a:solidFill>
                            <a:latin typeface="Cambria Math" panose="02040503050406030204" pitchFamily="18" charset="0"/>
                          </a:rPr>
                          <m:t>𝑗</m:t>
                        </m:r>
                      </m:sub>
                    </m:sSub>
                  </m:oMath>
                </a14:m>
                <a:r>
                  <a:rPr lang="en-US" dirty="0"/>
                  <a:t> from </a:t>
                </a:r>
                <a14:m>
                  <m:oMath xmlns:m="http://schemas.openxmlformats.org/officeDocument/2006/math">
                    <m:d>
                      <m:dPr>
                        <m:begChr m:val="⟨"/>
                        <m:endChr m:val="⟩"/>
                        <m:ctrlPr>
                          <a:rPr lang="en-US" b="0" i="1" smtClean="0">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𝑠</m:t>
                        </m:r>
                        <m:r>
                          <a:rPr lang="en-US" b="0" i="1" smtClean="0">
                            <a:solidFill>
                              <a:srgbClr val="C00000"/>
                            </a:solidFill>
                            <a:latin typeface="Cambria Math" panose="02040503050406030204" pitchFamily="18" charset="0"/>
                          </a:rPr>
                          <m:t>,</m:t>
                        </m:r>
                        <m:sSub>
                          <m:sSubPr>
                            <m:ctrlPr>
                              <a:rPr lang="en-US" b="0" i="1" smtClean="0">
                                <a:solidFill>
                                  <a:srgbClr val="C00000"/>
                                </a:solidFill>
                                <a:latin typeface="Cambria Math" panose="02040503050406030204" pitchFamily="18" charset="0"/>
                              </a:rPr>
                            </m:ctrlPr>
                          </m:sSubPr>
                          <m:e>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𝑒</m:t>
                                </m:r>
                              </m:e>
                              <m:sub>
                                <m:r>
                                  <a:rPr lang="en-US" b="0" i="1" smtClean="0">
                                    <a:solidFill>
                                      <a:srgbClr val="C00000"/>
                                    </a:solidFill>
                                    <a:latin typeface="Cambria Math" panose="02040503050406030204" pitchFamily="18" charset="0"/>
                                  </a:rPr>
                                  <m:t>𝑖</m:t>
                                </m:r>
                              </m:sub>
                            </m:sSub>
                            <m:r>
                              <a:rPr lang="en-US" b="0"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𝑒</m:t>
                            </m:r>
                          </m:e>
                          <m:sub>
                            <m:r>
                              <a:rPr lang="en-US" b="0" i="1" smtClean="0">
                                <a:solidFill>
                                  <a:srgbClr val="C00000"/>
                                </a:solidFill>
                                <a:latin typeface="Cambria Math" panose="02040503050406030204" pitchFamily="18" charset="0"/>
                              </a:rPr>
                              <m:t>𝑗</m:t>
                            </m:r>
                          </m:sub>
                        </m:sSub>
                      </m:e>
                    </m:d>
                  </m:oMath>
                </a14:m>
                <a:r>
                  <a:rPr lang="en-US" dirty="0"/>
                  <a:t> </a:t>
                </a:r>
              </a:p>
              <a:p>
                <a:pPr>
                  <a:buClr>
                    <a:schemeClr val="tx1"/>
                  </a:buClr>
                </a:pPr>
                <a:r>
                  <a:rPr lang="en-US" dirty="0"/>
                  <a:t>Let </a:t>
                </a:r>
                <a14:m>
                  <m:oMath xmlns:m="http://schemas.openxmlformats.org/officeDocument/2006/math">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𝑓</m:t>
                        </m:r>
                      </m:e>
                      <m:sub>
                        <m:r>
                          <a:rPr lang="en-US" b="0" i="1" smtClean="0">
                            <a:solidFill>
                              <a:srgbClr val="C00000"/>
                            </a:solidFill>
                            <a:latin typeface="Cambria Math" panose="02040503050406030204" pitchFamily="18" charset="0"/>
                          </a:rPr>
                          <m:t>𝑖</m:t>
                        </m:r>
                      </m:sub>
                    </m:sSub>
                    <m:r>
                      <a:rPr lang="en-US" b="0" i="1" smtClean="0">
                        <a:solidFill>
                          <a:srgbClr val="C00000"/>
                        </a:solidFill>
                        <a:latin typeface="Cambria Math" panose="02040503050406030204" pitchFamily="18" charset="0"/>
                      </a:rPr>
                      <m:t>=1</m:t>
                    </m:r>
                  </m:oMath>
                </a14:m>
                <a:r>
                  <a:rPr lang="en-US" dirty="0"/>
                  <a:t> if </a:t>
                </a:r>
                <a14:m>
                  <m:oMath xmlns:m="http://schemas.openxmlformats.org/officeDocument/2006/math">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𝑠</m:t>
                        </m:r>
                      </m:e>
                      <m:sub>
                        <m:r>
                          <a:rPr lang="en-US" b="0" i="1" smtClean="0">
                            <a:solidFill>
                              <a:srgbClr val="C00000"/>
                            </a:solidFill>
                            <a:latin typeface="Cambria Math" panose="02040503050406030204" pitchFamily="18" charset="0"/>
                          </a:rPr>
                          <m:t>𝑖</m:t>
                        </m:r>
                      </m:sub>
                    </m:sSub>
                    <m:r>
                      <a:rPr lang="en-US" b="0" i="1" smtClean="0">
                        <a:solidFill>
                          <a:srgbClr val="C00000"/>
                        </a:solidFill>
                        <a:latin typeface="Cambria Math" panose="02040503050406030204" pitchFamily="18" charset="0"/>
                      </a:rPr>
                      <m:t>=</m:t>
                    </m:r>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𝑠</m:t>
                        </m:r>
                      </m:e>
                      <m:sub>
                        <m:r>
                          <a:rPr lang="en-US" b="0" i="1" smtClean="0">
                            <a:solidFill>
                              <a:srgbClr val="C00000"/>
                            </a:solidFill>
                            <a:latin typeface="Cambria Math" panose="02040503050406030204" pitchFamily="18" charset="0"/>
                          </a:rPr>
                          <m:t>1</m:t>
                        </m:r>
                      </m:sub>
                    </m:sSub>
                  </m:oMath>
                </a14:m>
                <a:r>
                  <a:rPr lang="en-US" dirty="0"/>
                  <a:t> and </a:t>
                </a:r>
                <a14:m>
                  <m:oMath xmlns:m="http://schemas.openxmlformats.org/officeDocument/2006/math">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𝑓</m:t>
                        </m:r>
                      </m:e>
                      <m:sub>
                        <m:r>
                          <a:rPr lang="en-US" b="0" i="1" smtClean="0">
                            <a:solidFill>
                              <a:srgbClr val="C00000"/>
                            </a:solidFill>
                            <a:latin typeface="Cambria Math" panose="02040503050406030204" pitchFamily="18" charset="0"/>
                          </a:rPr>
                          <m:t>𝑖</m:t>
                        </m:r>
                      </m:sub>
                    </m:sSub>
                    <m:r>
                      <a:rPr lang="en-US" b="0" i="1" smtClean="0">
                        <a:solidFill>
                          <a:srgbClr val="C00000"/>
                        </a:solidFill>
                        <a:latin typeface="Cambria Math" panose="02040503050406030204" pitchFamily="18" charset="0"/>
                      </a:rPr>
                      <m:t>=−1</m:t>
                    </m:r>
                  </m:oMath>
                </a14:m>
                <a:r>
                  <a:rPr lang="en-US" dirty="0"/>
                  <a:t> if </a:t>
                </a:r>
                <a14:m>
                  <m:oMath xmlns:m="http://schemas.openxmlformats.org/officeDocument/2006/math">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𝑠</m:t>
                        </m:r>
                      </m:e>
                      <m:sub>
                        <m:r>
                          <a:rPr lang="en-US" b="0" i="1" smtClean="0">
                            <a:solidFill>
                              <a:srgbClr val="C00000"/>
                            </a:solidFill>
                            <a:latin typeface="Cambria Math" panose="02040503050406030204" pitchFamily="18" charset="0"/>
                          </a:rPr>
                          <m:t>𝑖</m:t>
                        </m:r>
                      </m:sub>
                    </m:sSub>
                    <m:r>
                      <a:rPr lang="en-US" b="0" i="1" smtClean="0">
                        <a:solidFill>
                          <a:srgbClr val="C00000"/>
                        </a:solidFill>
                        <a:latin typeface="Cambria Math" panose="02040503050406030204" pitchFamily="18" charset="0"/>
                      </a:rPr>
                      <m:t>≠</m:t>
                    </m:r>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𝑠</m:t>
                        </m:r>
                      </m:e>
                      <m:sub>
                        <m:r>
                          <a:rPr lang="en-US" b="0" i="1" smtClean="0">
                            <a:solidFill>
                              <a:srgbClr val="C00000"/>
                            </a:solidFill>
                            <a:latin typeface="Cambria Math" panose="02040503050406030204" pitchFamily="18" charset="0"/>
                          </a:rPr>
                          <m:t>1</m:t>
                        </m:r>
                      </m:sub>
                    </m:sSub>
                  </m:oMath>
                </a14:m>
                <a:endParaRPr lang="en-US" dirty="0">
                  <a:solidFill>
                    <a:schemeClr val="tx1"/>
                  </a:solidFill>
                </a:endParaRPr>
              </a:p>
              <a:p>
                <a:pPr>
                  <a:buClr>
                    <a:schemeClr val="tx1"/>
                  </a:buClr>
                </a:pPr>
                <a14:m>
                  <m:oMath xmlns:m="http://schemas.openxmlformats.org/officeDocument/2006/math">
                    <m:r>
                      <a:rPr lang="en-US" b="0" i="1" smtClean="0">
                        <a:solidFill>
                          <a:srgbClr val="C00000"/>
                        </a:solidFill>
                        <a:latin typeface="Cambria Math" panose="02040503050406030204" pitchFamily="18" charset="0"/>
                      </a:rPr>
                      <m:t>𝑍</m:t>
                    </m:r>
                    <m:r>
                      <a:rPr lang="en-US" b="0" i="1" smtClean="0">
                        <a:solidFill>
                          <a:srgbClr val="C00000"/>
                        </a:solidFill>
                        <a:latin typeface="Cambria Math" panose="02040503050406030204" pitchFamily="18" charset="0"/>
                      </a:rPr>
                      <m:t>=</m:t>
                    </m:r>
                    <m:d>
                      <m:dPr>
                        <m:begChr m:val="⟨"/>
                        <m:endChr m:val="⟩"/>
                        <m:ctrlPr>
                          <a:rPr lang="en-US" b="0" i="1" smtClean="0">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𝑠</m:t>
                        </m:r>
                        <m:r>
                          <a:rPr lang="en-US" b="0"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𝑓</m:t>
                        </m:r>
                      </m:e>
                    </m:d>
                    <m:r>
                      <a:rPr lang="en-US" b="0" i="1" smtClean="0">
                        <a:solidFill>
                          <a:srgbClr val="C00000"/>
                        </a:solidFill>
                        <a:latin typeface="Cambria Math" panose="02040503050406030204" pitchFamily="18" charset="0"/>
                      </a:rPr>
                      <m:t>=</m:t>
                    </m:r>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𝑠</m:t>
                        </m:r>
                      </m:e>
                      <m:sub>
                        <m:r>
                          <a:rPr lang="en-US" b="0" i="1" smtClean="0">
                            <a:solidFill>
                              <a:srgbClr val="C00000"/>
                            </a:solidFill>
                            <a:latin typeface="Cambria Math" panose="02040503050406030204" pitchFamily="18" charset="0"/>
                          </a:rPr>
                          <m:t>1</m:t>
                        </m:r>
                      </m:sub>
                    </m:sSub>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𝑓</m:t>
                        </m:r>
                      </m:e>
                      <m:sub>
                        <m:r>
                          <a:rPr lang="en-US" b="0" i="1" smtClean="0">
                            <a:solidFill>
                              <a:srgbClr val="C00000"/>
                            </a:solidFill>
                            <a:latin typeface="Cambria Math" panose="02040503050406030204" pitchFamily="18" charset="0"/>
                          </a:rPr>
                          <m:t>1</m:t>
                        </m:r>
                      </m:sub>
                    </m:sSub>
                    <m:r>
                      <a:rPr lang="en-US" b="0" i="1" smtClean="0">
                        <a:solidFill>
                          <a:srgbClr val="C00000"/>
                        </a:solidFill>
                        <a:latin typeface="Cambria Math" panose="02040503050406030204" pitchFamily="18" charset="0"/>
                      </a:rPr>
                      <m:t>+…+</m:t>
                    </m:r>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𝑠</m:t>
                        </m:r>
                      </m:e>
                      <m:sub>
                        <m:r>
                          <a:rPr lang="en-US" b="0" i="1" smtClean="0">
                            <a:solidFill>
                              <a:srgbClr val="C00000"/>
                            </a:solidFill>
                            <a:latin typeface="Cambria Math" panose="02040503050406030204" pitchFamily="18" charset="0"/>
                          </a:rPr>
                          <m:t>𝑛</m:t>
                        </m:r>
                      </m:sub>
                    </m:sSub>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𝑓</m:t>
                        </m:r>
                      </m:e>
                      <m:sub>
                        <m:r>
                          <a:rPr lang="en-US" b="0" i="1" smtClean="0">
                            <a:solidFill>
                              <a:srgbClr val="C00000"/>
                            </a:solidFill>
                            <a:latin typeface="Cambria Math" panose="02040503050406030204" pitchFamily="18" charset="0"/>
                          </a:rPr>
                          <m:t>𝑛</m:t>
                        </m:r>
                      </m:sub>
                    </m:sSub>
                    <m:r>
                      <a:rPr lang="en-US" b="0"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𝑚</m:t>
                    </m:r>
                  </m:oMath>
                </a14:m>
                <a:r>
                  <a:rPr lang="en-US" dirty="0">
                    <a:solidFill>
                      <a:schemeClr val="tx1"/>
                    </a:solidFill>
                  </a:rPr>
                  <a:t> and </a:t>
                </a:r>
                <a14:m>
                  <m:oMath xmlns:m="http://schemas.openxmlformats.org/officeDocument/2006/math">
                    <m:sSup>
                      <m:sSupPr>
                        <m:ctrlPr>
                          <a:rPr lang="en-US" sz="2800" b="0" i="1" smtClean="0">
                            <a:solidFill>
                              <a:srgbClr val="C00000"/>
                            </a:solidFill>
                            <a:latin typeface="Cambria Math" panose="02040503050406030204" pitchFamily="18" charset="0"/>
                          </a:rPr>
                        </m:ctrlPr>
                      </m:sSupPr>
                      <m:e>
                        <m:r>
                          <a:rPr lang="en-US" sz="2800" b="0" i="1" smtClean="0">
                            <a:solidFill>
                              <a:srgbClr val="C00000"/>
                            </a:solidFill>
                            <a:latin typeface="Cambria Math" panose="02040503050406030204" pitchFamily="18" charset="0"/>
                          </a:rPr>
                          <m:t>𝑍</m:t>
                        </m:r>
                      </m:e>
                      <m:sup>
                        <m:r>
                          <a:rPr lang="en-US" sz="2800" b="0" i="1" smtClean="0">
                            <a:solidFill>
                              <a:srgbClr val="C00000"/>
                            </a:solidFill>
                            <a:latin typeface="Cambria Math" panose="02040503050406030204" pitchFamily="18" charset="0"/>
                          </a:rPr>
                          <m:t>2</m:t>
                        </m:r>
                      </m:sup>
                    </m:sSup>
                    <m:r>
                      <a:rPr lang="en-US" sz="2800" b="0" i="1" smtClean="0">
                        <a:solidFill>
                          <a:srgbClr val="C00000"/>
                        </a:solidFill>
                        <a:latin typeface="Cambria Math" panose="02040503050406030204" pitchFamily="18" charset="0"/>
                      </a:rPr>
                      <m:t>=</m:t>
                    </m:r>
                    <m:sSup>
                      <m:sSupPr>
                        <m:ctrlPr>
                          <a:rPr lang="en-US" sz="2800" b="0" i="1" smtClean="0">
                            <a:solidFill>
                              <a:srgbClr val="C00000"/>
                            </a:solidFill>
                            <a:latin typeface="Cambria Math" panose="02040503050406030204" pitchFamily="18" charset="0"/>
                          </a:rPr>
                        </m:ctrlPr>
                      </m:sSupPr>
                      <m:e>
                        <m:r>
                          <a:rPr lang="en-US" sz="2800" b="0" i="1" smtClean="0">
                            <a:solidFill>
                              <a:srgbClr val="C00000"/>
                            </a:solidFill>
                            <a:latin typeface="Cambria Math" panose="02040503050406030204" pitchFamily="18" charset="0"/>
                          </a:rPr>
                          <m:t>𝑚</m:t>
                        </m:r>
                      </m:e>
                      <m:sup>
                        <m:r>
                          <a:rPr lang="en-US" sz="2800" b="0" i="1" smtClean="0">
                            <a:solidFill>
                              <a:srgbClr val="C00000"/>
                            </a:solidFill>
                            <a:latin typeface="Cambria Math" panose="02040503050406030204" pitchFamily="18" charset="0"/>
                          </a:rPr>
                          <m:t>2</m:t>
                        </m:r>
                      </m:sup>
                    </m:sSup>
                  </m:oMath>
                </a14:m>
                <a:r>
                  <a:rPr lang="en-US" dirty="0">
                    <a:solidFill>
                      <a:schemeClr val="tx1"/>
                    </a:solidFill>
                  </a:rPr>
                  <a:t> deterministically</a:t>
                </a:r>
              </a:p>
              <a:p>
                <a:pPr>
                  <a:buClr>
                    <a:schemeClr val="tx1"/>
                  </a:buClr>
                </a:pPr>
                <a:endParaRPr lang="en-US" dirty="0"/>
              </a:p>
              <a:p>
                <a:pPr>
                  <a:buClr>
                    <a:schemeClr val="tx1"/>
                  </a:buClr>
                </a:pPr>
                <a:r>
                  <a:rPr lang="en-US" dirty="0">
                    <a:solidFill>
                      <a:schemeClr val="tx1"/>
                    </a:solidFill>
                  </a:rPr>
                  <a:t>What happened?</a:t>
                </a:r>
                <a:r>
                  <a:rPr lang="en-US" dirty="0"/>
                  <a:t> Randomness of algorithm not independent of input</a:t>
                </a:r>
              </a:p>
            </p:txBody>
          </p:sp>
        </mc:Choice>
        <mc:Fallback>
          <p:sp>
            <p:nvSpPr>
              <p:cNvPr id="5" name="Content Placeholder 3">
                <a:extLst>
                  <a:ext uri="{FF2B5EF4-FFF2-40B4-BE49-F238E27FC236}">
                    <a16:creationId xmlns:a16="http://schemas.microsoft.com/office/drawing/2014/main" id="{46EDD9D9-1338-4BC5-9D28-964A84C143C2}"/>
                  </a:ext>
                </a:extLst>
              </p:cNvPr>
              <p:cNvSpPr>
                <a:spLocks noGrp="1" noRot="1" noChangeAspect="1" noMove="1" noResize="1" noEditPoints="1" noAdjustHandles="1" noChangeArrowheads="1" noChangeShapeType="1" noTextEdit="1"/>
              </p:cNvSpPr>
              <p:nvPr>
                <p:ph idx="1"/>
              </p:nvPr>
            </p:nvSpPr>
            <p:spPr>
              <a:xfrm>
                <a:off x="858520" y="1825625"/>
                <a:ext cx="10242755" cy="4351338"/>
              </a:xfrm>
              <a:blipFill>
                <a:blip r:embed="rId2"/>
                <a:stretch>
                  <a:fillRect l="-1071" t="-1401"/>
                </a:stretch>
              </a:blipFill>
            </p:spPr>
            <p:txBody>
              <a:bodyPr/>
              <a:lstStyle/>
              <a:p>
                <a:r>
                  <a:rPr lang="en-US">
                    <a:noFill/>
                  </a:rPr>
                  <a:t> </a:t>
                </a:r>
              </a:p>
            </p:txBody>
          </p:sp>
        </mc:Fallback>
      </mc:AlternateContent>
    </p:spTree>
    <p:extLst>
      <p:ext uri="{BB962C8B-B14F-4D97-AF65-F5344CB8AC3E}">
        <p14:creationId xmlns:p14="http://schemas.microsoft.com/office/powerpoint/2010/main" val="9342128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1220A12D-E423-430B-F720-287655ABABB1}"/>
              </a:ext>
            </a:extLst>
          </p:cNvPr>
          <p:cNvSpPr/>
          <p:nvPr/>
        </p:nvSpPr>
        <p:spPr>
          <a:xfrm>
            <a:off x="3186066" y="3460805"/>
            <a:ext cx="159390" cy="156970"/>
          </a:xfrm>
          <a:prstGeom prst="ellipse">
            <a:avLst/>
          </a:prstGeom>
          <a:solidFill>
            <a:schemeClr val="accent4">
              <a:lumMod val="40000"/>
              <a:lumOff val="60000"/>
            </a:schemeClr>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76E5C1EA-72B4-2CBE-7C6E-5A5D9C97EA82}"/>
              </a:ext>
            </a:extLst>
          </p:cNvPr>
          <p:cNvSpPr/>
          <p:nvPr/>
        </p:nvSpPr>
        <p:spPr>
          <a:xfrm>
            <a:off x="4984386" y="5247740"/>
            <a:ext cx="159390" cy="156970"/>
          </a:xfrm>
          <a:prstGeom prst="ellipse">
            <a:avLst/>
          </a:prstGeom>
          <a:solidFill>
            <a:schemeClr val="accent4">
              <a:lumMod val="40000"/>
              <a:lumOff val="60000"/>
            </a:schemeClr>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05B8633D-3670-F964-D26D-6FA052822E0B}"/>
              </a:ext>
            </a:extLst>
          </p:cNvPr>
          <p:cNvSpPr/>
          <p:nvPr/>
        </p:nvSpPr>
        <p:spPr>
          <a:xfrm>
            <a:off x="4904691" y="1782297"/>
            <a:ext cx="159390" cy="156970"/>
          </a:xfrm>
          <a:prstGeom prst="ellipse">
            <a:avLst/>
          </a:prstGeom>
          <a:solidFill>
            <a:schemeClr val="accent4">
              <a:lumMod val="40000"/>
              <a:lumOff val="60000"/>
            </a:schemeClr>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0CFD0B55-ADBF-2090-7DE4-DA99C4D41B5B}"/>
              </a:ext>
            </a:extLst>
          </p:cNvPr>
          <p:cNvSpPr/>
          <p:nvPr/>
        </p:nvSpPr>
        <p:spPr>
          <a:xfrm>
            <a:off x="8078769" y="5247740"/>
            <a:ext cx="159390" cy="156970"/>
          </a:xfrm>
          <a:prstGeom prst="ellipse">
            <a:avLst/>
          </a:prstGeom>
          <a:solidFill>
            <a:schemeClr val="accent4">
              <a:lumMod val="40000"/>
              <a:lumOff val="60000"/>
            </a:schemeClr>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A8C5CE5C-66C8-AD03-7099-8B9DD1BD2BF7}"/>
              </a:ext>
            </a:extLst>
          </p:cNvPr>
          <p:cNvSpPr/>
          <p:nvPr/>
        </p:nvSpPr>
        <p:spPr>
          <a:xfrm>
            <a:off x="8158464" y="1782297"/>
            <a:ext cx="159390" cy="156970"/>
          </a:xfrm>
          <a:prstGeom prst="ellipse">
            <a:avLst/>
          </a:prstGeom>
          <a:solidFill>
            <a:schemeClr val="accent4">
              <a:lumMod val="40000"/>
              <a:lumOff val="60000"/>
            </a:schemeClr>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F1758E37-2FA0-BE34-BF9E-EF3EBC5C3686}"/>
                  </a:ext>
                </a:extLst>
              </p:cNvPr>
              <p:cNvSpPr txBox="1"/>
              <p:nvPr/>
            </p:nvSpPr>
            <p:spPr>
              <a:xfrm>
                <a:off x="2671038" y="3016070"/>
                <a:ext cx="649118"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800" b="0" i="1" smtClean="0">
                          <a:solidFill>
                            <a:srgbClr val="C00000"/>
                          </a:solidFill>
                          <a:latin typeface="Cambria Math" panose="02040503050406030204" pitchFamily="18" charset="0"/>
                        </a:rPr>
                        <m:t>5</m:t>
                      </m:r>
                    </m:oMath>
                  </m:oMathPara>
                </a14:m>
                <a:endParaRPr lang="en-US" sz="2800" dirty="0"/>
              </a:p>
            </p:txBody>
          </p:sp>
        </mc:Choice>
        <mc:Fallback xmlns="">
          <p:sp>
            <p:nvSpPr>
              <p:cNvPr id="12" name="TextBox 11">
                <a:extLst>
                  <a:ext uri="{FF2B5EF4-FFF2-40B4-BE49-F238E27FC236}">
                    <a16:creationId xmlns:a16="http://schemas.microsoft.com/office/drawing/2014/main" id="{F1758E37-2FA0-BE34-BF9E-EF3EBC5C3686}"/>
                  </a:ext>
                </a:extLst>
              </p:cNvPr>
              <p:cNvSpPr txBox="1">
                <a:spLocks noRot="1" noChangeAspect="1" noMove="1" noResize="1" noEditPoints="1" noAdjustHandles="1" noChangeArrowheads="1" noChangeShapeType="1" noTextEdit="1"/>
              </p:cNvSpPr>
              <p:nvPr/>
            </p:nvSpPr>
            <p:spPr>
              <a:xfrm>
                <a:off x="2671038" y="3016070"/>
                <a:ext cx="649118" cy="523220"/>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DBD63DD2-56E3-6296-C5E9-4C04C8AA105B}"/>
                  </a:ext>
                </a:extLst>
              </p:cNvPr>
              <p:cNvSpPr txBox="1"/>
              <p:nvPr/>
            </p:nvSpPr>
            <p:spPr>
              <a:xfrm>
                <a:off x="4494658" y="1255290"/>
                <a:ext cx="649118"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800" b="0" i="1" smtClean="0">
                          <a:solidFill>
                            <a:srgbClr val="C00000"/>
                          </a:solidFill>
                          <a:latin typeface="Cambria Math" panose="02040503050406030204" pitchFamily="18" charset="0"/>
                        </a:rPr>
                        <m:t>1</m:t>
                      </m:r>
                    </m:oMath>
                  </m:oMathPara>
                </a14:m>
                <a:endParaRPr lang="en-US" sz="2800" dirty="0"/>
              </a:p>
            </p:txBody>
          </p:sp>
        </mc:Choice>
        <mc:Fallback xmlns="">
          <p:sp>
            <p:nvSpPr>
              <p:cNvPr id="13" name="TextBox 12">
                <a:extLst>
                  <a:ext uri="{FF2B5EF4-FFF2-40B4-BE49-F238E27FC236}">
                    <a16:creationId xmlns:a16="http://schemas.microsoft.com/office/drawing/2014/main" id="{DBD63DD2-56E3-6296-C5E9-4C04C8AA105B}"/>
                  </a:ext>
                </a:extLst>
              </p:cNvPr>
              <p:cNvSpPr txBox="1">
                <a:spLocks noRot="1" noChangeAspect="1" noMove="1" noResize="1" noEditPoints="1" noAdjustHandles="1" noChangeArrowheads="1" noChangeShapeType="1" noTextEdit="1"/>
              </p:cNvSpPr>
              <p:nvPr/>
            </p:nvSpPr>
            <p:spPr>
              <a:xfrm>
                <a:off x="4494658" y="1255290"/>
                <a:ext cx="649118" cy="523220"/>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40E7196B-711E-16C0-C60F-61F5AE148D11}"/>
                  </a:ext>
                </a:extLst>
              </p:cNvPr>
              <p:cNvSpPr txBox="1"/>
              <p:nvPr/>
            </p:nvSpPr>
            <p:spPr>
              <a:xfrm>
                <a:off x="8237440" y="1255290"/>
                <a:ext cx="649118"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800" b="0" i="1" smtClean="0">
                          <a:solidFill>
                            <a:srgbClr val="C00000"/>
                          </a:solidFill>
                          <a:latin typeface="Cambria Math" panose="02040503050406030204" pitchFamily="18" charset="0"/>
                        </a:rPr>
                        <m:t>2</m:t>
                      </m:r>
                    </m:oMath>
                  </m:oMathPara>
                </a14:m>
                <a:endParaRPr lang="en-US" sz="2800" dirty="0"/>
              </a:p>
            </p:txBody>
          </p:sp>
        </mc:Choice>
        <mc:Fallback xmlns="">
          <p:sp>
            <p:nvSpPr>
              <p:cNvPr id="14" name="TextBox 13">
                <a:extLst>
                  <a:ext uri="{FF2B5EF4-FFF2-40B4-BE49-F238E27FC236}">
                    <a16:creationId xmlns:a16="http://schemas.microsoft.com/office/drawing/2014/main" id="{40E7196B-711E-16C0-C60F-61F5AE148D11}"/>
                  </a:ext>
                </a:extLst>
              </p:cNvPr>
              <p:cNvSpPr txBox="1">
                <a:spLocks noRot="1" noChangeAspect="1" noMove="1" noResize="1" noEditPoints="1" noAdjustHandles="1" noChangeArrowheads="1" noChangeShapeType="1" noTextEdit="1"/>
              </p:cNvSpPr>
              <p:nvPr/>
            </p:nvSpPr>
            <p:spPr>
              <a:xfrm>
                <a:off x="8237440" y="1255290"/>
                <a:ext cx="649118" cy="523220"/>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A4B287CA-5FEF-6F3E-6BC5-5E2028E794A1}"/>
                  </a:ext>
                </a:extLst>
              </p:cNvPr>
              <p:cNvSpPr txBox="1"/>
              <p:nvPr/>
            </p:nvSpPr>
            <p:spPr>
              <a:xfrm>
                <a:off x="8237440" y="5404710"/>
                <a:ext cx="649118"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800" b="0" i="1" smtClean="0">
                          <a:solidFill>
                            <a:srgbClr val="C00000"/>
                          </a:solidFill>
                          <a:latin typeface="Cambria Math" panose="02040503050406030204" pitchFamily="18" charset="0"/>
                        </a:rPr>
                        <m:t>3</m:t>
                      </m:r>
                    </m:oMath>
                  </m:oMathPara>
                </a14:m>
                <a:endParaRPr lang="en-US" sz="2800" dirty="0"/>
              </a:p>
            </p:txBody>
          </p:sp>
        </mc:Choice>
        <mc:Fallback xmlns="">
          <p:sp>
            <p:nvSpPr>
              <p:cNvPr id="15" name="TextBox 14">
                <a:extLst>
                  <a:ext uri="{FF2B5EF4-FFF2-40B4-BE49-F238E27FC236}">
                    <a16:creationId xmlns:a16="http://schemas.microsoft.com/office/drawing/2014/main" id="{A4B287CA-5FEF-6F3E-6BC5-5E2028E794A1}"/>
                  </a:ext>
                </a:extLst>
              </p:cNvPr>
              <p:cNvSpPr txBox="1">
                <a:spLocks noRot="1" noChangeAspect="1" noMove="1" noResize="1" noEditPoints="1" noAdjustHandles="1" noChangeArrowheads="1" noChangeShapeType="1" noTextEdit="1"/>
              </p:cNvSpPr>
              <p:nvPr/>
            </p:nvSpPr>
            <p:spPr>
              <a:xfrm>
                <a:off x="8237440" y="5404710"/>
                <a:ext cx="649118" cy="523220"/>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33262B0F-3E58-179B-CF5E-2C46B606B3A7}"/>
                  </a:ext>
                </a:extLst>
              </p:cNvPr>
              <p:cNvSpPr txBox="1"/>
              <p:nvPr/>
            </p:nvSpPr>
            <p:spPr>
              <a:xfrm>
                <a:off x="4819217" y="5494661"/>
                <a:ext cx="649118"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800" b="0" i="1" smtClean="0">
                          <a:solidFill>
                            <a:srgbClr val="C00000"/>
                          </a:solidFill>
                          <a:latin typeface="Cambria Math" panose="02040503050406030204" pitchFamily="18" charset="0"/>
                        </a:rPr>
                        <m:t>4</m:t>
                      </m:r>
                    </m:oMath>
                  </m:oMathPara>
                </a14:m>
                <a:endParaRPr lang="en-US" sz="2800" dirty="0"/>
              </a:p>
            </p:txBody>
          </p:sp>
        </mc:Choice>
        <mc:Fallback xmlns="">
          <p:sp>
            <p:nvSpPr>
              <p:cNvPr id="16" name="TextBox 15">
                <a:extLst>
                  <a:ext uri="{FF2B5EF4-FFF2-40B4-BE49-F238E27FC236}">
                    <a16:creationId xmlns:a16="http://schemas.microsoft.com/office/drawing/2014/main" id="{33262B0F-3E58-179B-CF5E-2C46B606B3A7}"/>
                  </a:ext>
                </a:extLst>
              </p:cNvPr>
              <p:cNvSpPr txBox="1">
                <a:spLocks noRot="1" noChangeAspect="1" noMove="1" noResize="1" noEditPoints="1" noAdjustHandles="1" noChangeArrowheads="1" noChangeShapeType="1" noTextEdit="1"/>
              </p:cNvSpPr>
              <p:nvPr/>
            </p:nvSpPr>
            <p:spPr>
              <a:xfrm>
                <a:off x="4819217" y="5494661"/>
                <a:ext cx="649118" cy="523220"/>
              </a:xfrm>
              <a:prstGeom prst="rect">
                <a:avLst/>
              </a:prstGeom>
              <a:blipFill>
                <a:blip r:embed="rId7"/>
                <a:stretch>
                  <a:fillRect/>
                </a:stretch>
              </a:blipFill>
            </p:spPr>
            <p:txBody>
              <a:bodyPr/>
              <a:lstStyle/>
              <a:p>
                <a:r>
                  <a:rPr lang="en-US">
                    <a:noFill/>
                  </a:rPr>
                  <a:t> </a:t>
                </a:r>
              </a:p>
            </p:txBody>
          </p:sp>
        </mc:Fallback>
      </mc:AlternateContent>
      <p:cxnSp>
        <p:nvCxnSpPr>
          <p:cNvPr id="18" name="Straight Connector 17">
            <a:extLst>
              <a:ext uri="{FF2B5EF4-FFF2-40B4-BE49-F238E27FC236}">
                <a16:creationId xmlns:a16="http://schemas.microsoft.com/office/drawing/2014/main" id="{B31EB665-9B83-11E5-320B-A1B5A704946B}"/>
              </a:ext>
            </a:extLst>
          </p:cNvPr>
          <p:cNvCxnSpPr>
            <a:cxnSpLocks/>
            <a:stCxn id="6" idx="7"/>
            <a:endCxn id="8" idx="3"/>
          </p:cNvCxnSpPr>
          <p:nvPr/>
        </p:nvCxnSpPr>
        <p:spPr>
          <a:xfrm flipV="1">
            <a:off x="3322114" y="1916279"/>
            <a:ext cx="1605919" cy="156751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168F1F94-A60A-1244-DE4A-20A4F1BC7F35}"/>
              </a:ext>
            </a:extLst>
          </p:cNvPr>
          <p:cNvCxnSpPr>
            <a:cxnSpLocks/>
            <a:stCxn id="6" idx="6"/>
            <a:endCxn id="10" idx="3"/>
          </p:cNvCxnSpPr>
          <p:nvPr/>
        </p:nvCxnSpPr>
        <p:spPr>
          <a:xfrm flipV="1">
            <a:off x="3345456" y="1916279"/>
            <a:ext cx="4836350" cy="162301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2CE32320-253B-BD1C-86DB-907BC3106111}"/>
              </a:ext>
            </a:extLst>
          </p:cNvPr>
          <p:cNvCxnSpPr>
            <a:cxnSpLocks/>
            <a:stCxn id="8" idx="6"/>
            <a:endCxn id="10" idx="2"/>
          </p:cNvCxnSpPr>
          <p:nvPr/>
        </p:nvCxnSpPr>
        <p:spPr>
          <a:xfrm>
            <a:off x="5064081" y="1860782"/>
            <a:ext cx="3094383"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57CD418F-82FC-6CA0-3EA1-1487870EC350}"/>
              </a:ext>
            </a:extLst>
          </p:cNvPr>
          <p:cNvCxnSpPr>
            <a:cxnSpLocks/>
            <a:stCxn id="6" idx="6"/>
            <a:endCxn id="7" idx="0"/>
          </p:cNvCxnSpPr>
          <p:nvPr/>
        </p:nvCxnSpPr>
        <p:spPr>
          <a:xfrm>
            <a:off x="3345456" y="3539290"/>
            <a:ext cx="1718625" cy="170845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8F079F87-98F4-74F3-B8F8-DDD9DBD3B26A}"/>
              </a:ext>
            </a:extLst>
          </p:cNvPr>
          <p:cNvCxnSpPr>
            <a:cxnSpLocks/>
            <a:stCxn id="8" idx="4"/>
            <a:endCxn id="7" idx="0"/>
          </p:cNvCxnSpPr>
          <p:nvPr/>
        </p:nvCxnSpPr>
        <p:spPr>
          <a:xfrm>
            <a:off x="4984386" y="1939267"/>
            <a:ext cx="79695" cy="330847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53A7C65B-C949-6B86-9199-F1EC4FF3090B}"/>
              </a:ext>
            </a:extLst>
          </p:cNvPr>
          <p:cNvCxnSpPr>
            <a:cxnSpLocks/>
            <a:stCxn id="10" idx="4"/>
            <a:endCxn id="9" idx="0"/>
          </p:cNvCxnSpPr>
          <p:nvPr/>
        </p:nvCxnSpPr>
        <p:spPr>
          <a:xfrm flipH="1">
            <a:off x="8158464" y="1939267"/>
            <a:ext cx="79695" cy="330847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057AEA5A-680A-B867-9AF8-7000CCC6B708}"/>
              </a:ext>
            </a:extLst>
          </p:cNvPr>
          <p:cNvCxnSpPr>
            <a:cxnSpLocks/>
            <a:stCxn id="7" idx="6"/>
            <a:endCxn id="9" idx="2"/>
          </p:cNvCxnSpPr>
          <p:nvPr/>
        </p:nvCxnSpPr>
        <p:spPr>
          <a:xfrm>
            <a:off x="5143776" y="5326225"/>
            <a:ext cx="2934993"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0EAA11A1-4CA4-3485-7DC9-AB8FD9F978ED}"/>
              </a:ext>
            </a:extLst>
          </p:cNvPr>
          <p:cNvCxnSpPr>
            <a:cxnSpLocks/>
            <a:stCxn id="6" idx="6"/>
            <a:endCxn id="9" idx="1"/>
          </p:cNvCxnSpPr>
          <p:nvPr/>
        </p:nvCxnSpPr>
        <p:spPr>
          <a:xfrm>
            <a:off x="3345456" y="3539290"/>
            <a:ext cx="4756655" cy="1731438"/>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51" name="Oval 50">
            <a:extLst>
              <a:ext uri="{FF2B5EF4-FFF2-40B4-BE49-F238E27FC236}">
                <a16:creationId xmlns:a16="http://schemas.microsoft.com/office/drawing/2014/main" id="{B8B8C319-75D8-D054-4224-0F02F24639B5}"/>
              </a:ext>
            </a:extLst>
          </p:cNvPr>
          <p:cNvSpPr/>
          <p:nvPr/>
        </p:nvSpPr>
        <p:spPr>
          <a:xfrm>
            <a:off x="9401586" y="3473882"/>
            <a:ext cx="159390" cy="156970"/>
          </a:xfrm>
          <a:prstGeom prst="ellipse">
            <a:avLst/>
          </a:prstGeom>
          <a:solidFill>
            <a:schemeClr val="accent4">
              <a:lumMod val="40000"/>
              <a:lumOff val="60000"/>
            </a:schemeClr>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6F359442-3D6B-F341-2FF4-0D0A5976B01C}"/>
                  </a:ext>
                </a:extLst>
              </p:cNvPr>
              <p:cNvSpPr txBox="1"/>
              <p:nvPr/>
            </p:nvSpPr>
            <p:spPr>
              <a:xfrm>
                <a:off x="9474822" y="3016070"/>
                <a:ext cx="649118"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800" b="0" i="1" smtClean="0">
                          <a:solidFill>
                            <a:srgbClr val="C00000"/>
                          </a:solidFill>
                          <a:latin typeface="Cambria Math" panose="02040503050406030204" pitchFamily="18" charset="0"/>
                        </a:rPr>
                        <m:t>6</m:t>
                      </m:r>
                    </m:oMath>
                  </m:oMathPara>
                </a14:m>
                <a:endParaRPr lang="en-US" sz="2800" dirty="0"/>
              </a:p>
            </p:txBody>
          </p:sp>
        </mc:Choice>
        <mc:Fallback xmlns="">
          <p:sp>
            <p:nvSpPr>
              <p:cNvPr id="52" name="TextBox 51">
                <a:extLst>
                  <a:ext uri="{FF2B5EF4-FFF2-40B4-BE49-F238E27FC236}">
                    <a16:creationId xmlns:a16="http://schemas.microsoft.com/office/drawing/2014/main" id="{6F359442-3D6B-F341-2FF4-0D0A5976B01C}"/>
                  </a:ext>
                </a:extLst>
              </p:cNvPr>
              <p:cNvSpPr txBox="1">
                <a:spLocks noRot="1" noChangeAspect="1" noMove="1" noResize="1" noEditPoints="1" noAdjustHandles="1" noChangeArrowheads="1" noChangeShapeType="1" noTextEdit="1"/>
              </p:cNvSpPr>
              <p:nvPr/>
            </p:nvSpPr>
            <p:spPr>
              <a:xfrm>
                <a:off x="9474822" y="3016070"/>
                <a:ext cx="649118" cy="523220"/>
              </a:xfrm>
              <a:prstGeom prst="rect">
                <a:avLst/>
              </a:prstGeom>
              <a:blipFill>
                <a:blip r:embed="rId8"/>
                <a:stretch>
                  <a:fillRect/>
                </a:stretch>
              </a:blipFill>
            </p:spPr>
            <p:txBody>
              <a:bodyPr/>
              <a:lstStyle/>
              <a:p>
                <a:r>
                  <a:rPr lang="en-US">
                    <a:noFill/>
                  </a:rPr>
                  <a:t> </a:t>
                </a:r>
              </a:p>
            </p:txBody>
          </p:sp>
        </mc:Fallback>
      </mc:AlternateContent>
      <p:cxnSp>
        <p:nvCxnSpPr>
          <p:cNvPr id="53" name="Straight Connector 52">
            <a:extLst>
              <a:ext uri="{FF2B5EF4-FFF2-40B4-BE49-F238E27FC236}">
                <a16:creationId xmlns:a16="http://schemas.microsoft.com/office/drawing/2014/main" id="{AC040920-2E40-A27C-ED72-5F21222CEC4C}"/>
              </a:ext>
            </a:extLst>
          </p:cNvPr>
          <p:cNvCxnSpPr>
            <a:cxnSpLocks/>
            <a:stCxn id="6" idx="6"/>
            <a:endCxn id="51" idx="2"/>
          </p:cNvCxnSpPr>
          <p:nvPr/>
        </p:nvCxnSpPr>
        <p:spPr>
          <a:xfrm>
            <a:off x="3345456" y="3539290"/>
            <a:ext cx="6056130" cy="13077"/>
          </a:xfrm>
          <a:prstGeom prst="line">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99545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1000"/>
                                  </p:stCondLst>
                                  <p:childTnLst>
                                    <p:set>
                                      <p:cBhvr>
                                        <p:cTn id="9" dur="1" fill="hold">
                                          <p:stCondLst>
                                            <p:cond delay="0"/>
                                          </p:stCondLst>
                                        </p:cTn>
                                        <p:tgtEl>
                                          <p:spTgt spid="18"/>
                                        </p:tgtEl>
                                        <p:attrNameLst>
                                          <p:attrName>style.visibility</p:attrName>
                                        </p:attrNameLst>
                                      </p:cBhvr>
                                      <p:to>
                                        <p:strVal val="visible"/>
                                      </p:to>
                                    </p:set>
                                  </p:childTnLst>
                                </p:cTn>
                              </p:par>
                            </p:childTnLst>
                          </p:cTn>
                        </p:par>
                        <p:par>
                          <p:cTn id="10" fill="hold">
                            <p:stCondLst>
                              <p:cond delay="1000"/>
                            </p:stCondLst>
                            <p:childTnLst>
                              <p:par>
                                <p:cTn id="11" presetID="1" presetClass="entr" presetSubtype="0" fill="hold" nodeType="afterEffect">
                                  <p:stCondLst>
                                    <p:cond delay="1000"/>
                                  </p:stCondLst>
                                  <p:childTnLst>
                                    <p:set>
                                      <p:cBhvr>
                                        <p:cTn id="12" dur="1" fill="hold">
                                          <p:stCondLst>
                                            <p:cond delay="0"/>
                                          </p:stCondLst>
                                        </p:cTn>
                                        <p:tgtEl>
                                          <p:spTgt spid="48"/>
                                        </p:tgtEl>
                                        <p:attrNameLst>
                                          <p:attrName>style.visibility</p:attrName>
                                        </p:attrNameLst>
                                      </p:cBhvr>
                                      <p:to>
                                        <p:strVal val="visible"/>
                                      </p:to>
                                    </p:set>
                                  </p:childTnLst>
                                </p:cTn>
                              </p:par>
                            </p:childTnLst>
                          </p:cTn>
                        </p:par>
                        <p:par>
                          <p:cTn id="13" fill="hold">
                            <p:stCondLst>
                              <p:cond delay="2000"/>
                            </p:stCondLst>
                            <p:childTnLst>
                              <p:par>
                                <p:cTn id="14" presetID="1" presetClass="entr" presetSubtype="0" fill="hold" nodeType="afterEffect">
                                  <p:stCondLst>
                                    <p:cond delay="1000"/>
                                  </p:stCondLst>
                                  <p:childTnLst>
                                    <p:set>
                                      <p:cBhvr>
                                        <p:cTn id="15" dur="1" fill="hold">
                                          <p:stCondLst>
                                            <p:cond delay="0"/>
                                          </p:stCondLst>
                                        </p:cTn>
                                        <p:tgtEl>
                                          <p:spTgt spid="39"/>
                                        </p:tgtEl>
                                        <p:attrNameLst>
                                          <p:attrName>style.visibility</p:attrName>
                                        </p:attrNameLst>
                                      </p:cBhvr>
                                      <p:to>
                                        <p:strVal val="visible"/>
                                      </p:to>
                                    </p:set>
                                  </p:childTnLst>
                                </p:cTn>
                              </p:par>
                            </p:childTnLst>
                          </p:cTn>
                        </p:par>
                        <p:par>
                          <p:cTn id="16" fill="hold">
                            <p:stCondLst>
                              <p:cond delay="3000"/>
                            </p:stCondLst>
                            <p:childTnLst>
                              <p:par>
                                <p:cTn id="17" presetID="1" presetClass="entr" presetSubtype="0" fill="hold" nodeType="afterEffect">
                                  <p:stCondLst>
                                    <p:cond delay="1000"/>
                                  </p:stCondLst>
                                  <p:childTnLst>
                                    <p:set>
                                      <p:cBhvr>
                                        <p:cTn id="18" dur="1" fill="hold">
                                          <p:stCondLst>
                                            <p:cond delay="0"/>
                                          </p:stCondLst>
                                        </p:cTn>
                                        <p:tgtEl>
                                          <p:spTgt spid="53"/>
                                        </p:tgtEl>
                                        <p:attrNameLst>
                                          <p:attrName>style.visibility</p:attrName>
                                        </p:attrNameLst>
                                      </p:cBhvr>
                                      <p:to>
                                        <p:strVal val="visible"/>
                                      </p:to>
                                    </p:set>
                                  </p:childTnLst>
                                </p:cTn>
                              </p:par>
                            </p:childTnLst>
                          </p:cTn>
                        </p:par>
                        <p:par>
                          <p:cTn id="19" fill="hold">
                            <p:stCondLst>
                              <p:cond delay="4000"/>
                            </p:stCondLst>
                            <p:childTnLst>
                              <p:par>
                                <p:cTn id="20" presetID="1" presetClass="entr" presetSubtype="0" fill="hold" nodeType="afterEffect">
                                  <p:stCondLst>
                                    <p:cond delay="1000"/>
                                  </p:stCondLst>
                                  <p:childTnLst>
                                    <p:set>
                                      <p:cBhvr>
                                        <p:cTn id="21" dur="1" fill="hold">
                                          <p:stCondLst>
                                            <p:cond delay="0"/>
                                          </p:stCondLst>
                                        </p:cTn>
                                        <p:tgtEl>
                                          <p:spTgt spid="28"/>
                                        </p:tgtEl>
                                        <p:attrNameLst>
                                          <p:attrName>style.visibility</p:attrName>
                                        </p:attrNameLst>
                                      </p:cBhvr>
                                      <p:to>
                                        <p:strVal val="visible"/>
                                      </p:to>
                                    </p:set>
                                  </p:childTnLst>
                                </p:cTn>
                              </p:par>
                            </p:childTnLst>
                          </p:cTn>
                        </p:par>
                        <p:par>
                          <p:cTn id="22" fill="hold">
                            <p:stCondLst>
                              <p:cond delay="5000"/>
                            </p:stCondLst>
                            <p:childTnLst>
                              <p:par>
                                <p:cTn id="23" presetID="1" presetClass="entr" presetSubtype="0" fill="hold" nodeType="afterEffect">
                                  <p:stCondLst>
                                    <p:cond delay="1000"/>
                                  </p:stCondLst>
                                  <p:childTnLst>
                                    <p:set>
                                      <p:cBhvr>
                                        <p:cTn id="24" dur="1" fill="hold">
                                          <p:stCondLst>
                                            <p:cond delay="0"/>
                                          </p:stCondLst>
                                        </p:cTn>
                                        <p:tgtEl>
                                          <p:spTgt spid="35"/>
                                        </p:tgtEl>
                                        <p:attrNameLst>
                                          <p:attrName>style.visibility</p:attrName>
                                        </p:attrNameLst>
                                      </p:cBhvr>
                                      <p:to>
                                        <p:strVal val="visible"/>
                                      </p:to>
                                    </p:set>
                                  </p:childTnLst>
                                </p:cTn>
                              </p:par>
                            </p:childTnLst>
                          </p:cTn>
                        </p:par>
                        <p:par>
                          <p:cTn id="25" fill="hold">
                            <p:stCondLst>
                              <p:cond delay="6000"/>
                            </p:stCondLst>
                            <p:childTnLst>
                              <p:par>
                                <p:cTn id="26" presetID="1" presetClass="entr" presetSubtype="0" fill="hold" nodeType="afterEffect">
                                  <p:stCondLst>
                                    <p:cond delay="1000"/>
                                  </p:stCondLst>
                                  <p:childTnLst>
                                    <p:set>
                                      <p:cBhvr>
                                        <p:cTn id="27" dur="1" fill="hold">
                                          <p:stCondLst>
                                            <p:cond delay="0"/>
                                          </p:stCondLst>
                                        </p:cTn>
                                        <p:tgtEl>
                                          <p:spTgt spid="42"/>
                                        </p:tgtEl>
                                        <p:attrNameLst>
                                          <p:attrName>style.visibility</p:attrName>
                                        </p:attrNameLst>
                                      </p:cBhvr>
                                      <p:to>
                                        <p:strVal val="visible"/>
                                      </p:to>
                                    </p:set>
                                  </p:childTnLst>
                                </p:cTn>
                              </p:par>
                            </p:childTnLst>
                          </p:cTn>
                        </p:par>
                        <p:par>
                          <p:cTn id="28" fill="hold">
                            <p:stCondLst>
                              <p:cond delay="7000"/>
                            </p:stCondLst>
                            <p:childTnLst>
                              <p:par>
                                <p:cTn id="29" presetID="1" presetClass="entr" presetSubtype="0" fill="hold" nodeType="afterEffect">
                                  <p:stCondLst>
                                    <p:cond delay="1000"/>
                                  </p:stCondLst>
                                  <p:childTnLst>
                                    <p:set>
                                      <p:cBhvr>
                                        <p:cTn id="3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419AC-DCE6-4371-8DE2-D617E99D653D}"/>
              </a:ext>
            </a:extLst>
          </p:cNvPr>
          <p:cNvSpPr>
            <a:spLocks noGrp="1"/>
          </p:cNvSpPr>
          <p:nvPr>
            <p:ph type="title"/>
          </p:nvPr>
        </p:nvSpPr>
        <p:spPr/>
        <p:txBody>
          <a:bodyPr/>
          <a:lstStyle/>
          <a:p>
            <a:r>
              <a:rPr lang="en-US" dirty="0">
                <a:solidFill>
                  <a:srgbClr val="C00000"/>
                </a:solidFill>
              </a:rPr>
              <a:t>Reconstruction Attack on Linear Sketches</a:t>
            </a:r>
            <a:endParaRPr lang="en-US" dirty="0"/>
          </a:p>
        </p:txBody>
      </p:sp>
      <mc:AlternateContent xmlns:mc="http://schemas.openxmlformats.org/markup-compatibility/2006">
        <mc:Choice xmlns:a14="http://schemas.microsoft.com/office/drawing/2010/main" Requires="a14">
          <p:sp>
            <p:nvSpPr>
              <p:cNvPr id="5" name="Content Placeholder 3">
                <a:extLst>
                  <a:ext uri="{FF2B5EF4-FFF2-40B4-BE49-F238E27FC236}">
                    <a16:creationId xmlns:a16="http://schemas.microsoft.com/office/drawing/2014/main" id="{46EDD9D9-1338-4BC5-9D28-964A84C143C2}"/>
                  </a:ext>
                </a:extLst>
              </p:cNvPr>
              <p:cNvSpPr>
                <a:spLocks noGrp="1"/>
              </p:cNvSpPr>
              <p:nvPr>
                <p:ph idx="1"/>
              </p:nvPr>
            </p:nvSpPr>
            <p:spPr>
              <a:xfrm>
                <a:off x="838200" y="1825625"/>
                <a:ext cx="10242755" cy="4351338"/>
              </a:xfrm>
            </p:spPr>
            <p:txBody>
              <a:bodyPr>
                <a:normAutofit/>
              </a:bodyPr>
              <a:lstStyle/>
              <a:p>
                <a:pPr>
                  <a:buClr>
                    <a:schemeClr val="tx1"/>
                  </a:buClr>
                </a:pPr>
                <a:r>
                  <a:rPr lang="en-US" dirty="0">
                    <a:solidFill>
                      <a:schemeClr val="tx1"/>
                    </a:solidFill>
                  </a:rPr>
                  <a:t>Linear sketches are “not robust” to adversarial attacks, must use </a:t>
                </a:r>
                <a14:m>
                  <m:oMath xmlns:m="http://schemas.openxmlformats.org/officeDocument/2006/math">
                    <m:r>
                      <m:rPr>
                        <m:sty m:val="p"/>
                      </m:rPr>
                      <a:rPr lang="en-US" sz="2800" b="0" i="0" smtClean="0">
                        <a:solidFill>
                          <a:srgbClr val="C00000"/>
                        </a:solidFill>
                        <a:latin typeface="Cambria Math" panose="02040503050406030204" pitchFamily="18" charset="0"/>
                      </a:rPr>
                      <m:t>Ω</m:t>
                    </m:r>
                    <m:r>
                      <a:rPr lang="en-US" sz="2800" b="0" i="0" smtClean="0">
                        <a:solidFill>
                          <a:srgbClr val="C00000"/>
                        </a:solidFill>
                        <a:latin typeface="Cambria Math" panose="02040503050406030204" pitchFamily="18" charset="0"/>
                      </a:rPr>
                      <m:t>(</m:t>
                    </m:r>
                    <m:r>
                      <a:rPr lang="en-US" sz="2800" b="0" i="1" smtClean="0">
                        <a:solidFill>
                          <a:srgbClr val="C00000"/>
                        </a:solidFill>
                        <a:latin typeface="Cambria Math" panose="02040503050406030204" pitchFamily="18" charset="0"/>
                      </a:rPr>
                      <m:t>𝑛</m:t>
                    </m:r>
                    <m:r>
                      <a:rPr lang="en-US" sz="2800" b="0" i="0" smtClean="0">
                        <a:solidFill>
                          <a:srgbClr val="C00000"/>
                        </a:solidFill>
                        <a:latin typeface="Cambria Math" panose="02040503050406030204" pitchFamily="18" charset="0"/>
                      </a:rPr>
                      <m:t>)</m:t>
                    </m:r>
                  </m:oMath>
                </a14:m>
                <a:r>
                  <a:rPr lang="en-US" dirty="0">
                    <a:solidFill>
                      <a:srgbClr val="C00000"/>
                    </a:solidFill>
                  </a:rPr>
                  <a:t> </a:t>
                </a:r>
                <a:r>
                  <a:rPr lang="en-US" dirty="0">
                    <a:solidFill>
                      <a:schemeClr val="tx1"/>
                    </a:solidFill>
                  </a:rPr>
                  <a:t>space </a:t>
                </a:r>
                <a:r>
                  <a:rPr lang="en-US" dirty="0">
                    <a:solidFill>
                      <a:schemeClr val="accent1"/>
                    </a:solidFill>
                  </a:rPr>
                  <a:t>[HardtWoodruff13] </a:t>
                </a:r>
              </a:p>
              <a:p>
                <a:pPr>
                  <a:buClr>
                    <a:schemeClr val="tx1"/>
                  </a:buClr>
                </a:pPr>
                <a:r>
                  <a:rPr lang="en-US" dirty="0">
                    <a:solidFill>
                      <a:schemeClr val="tx1"/>
                    </a:solidFill>
                  </a:rPr>
                  <a:t>Approximately learn sketch matrix </a:t>
                </a:r>
                <a14:m>
                  <m:oMath xmlns:m="http://schemas.openxmlformats.org/officeDocument/2006/math">
                    <m:r>
                      <a:rPr lang="en-US" b="0" i="1" smtClean="0">
                        <a:solidFill>
                          <a:srgbClr val="C00000"/>
                        </a:solidFill>
                        <a:latin typeface="Cambria Math" panose="02040503050406030204" pitchFamily="18" charset="0"/>
                      </a:rPr>
                      <m:t>𝑈</m:t>
                    </m:r>
                  </m:oMath>
                </a14:m>
                <a:r>
                  <a:rPr lang="en-US" dirty="0">
                    <a:solidFill>
                      <a:schemeClr val="tx1"/>
                    </a:solidFill>
                  </a:rPr>
                  <a:t>, query something in the kernel of </a:t>
                </a:r>
                <a14:m>
                  <m:oMath xmlns:m="http://schemas.openxmlformats.org/officeDocument/2006/math">
                    <m:r>
                      <a:rPr lang="en-US" b="0" i="1" smtClean="0">
                        <a:solidFill>
                          <a:srgbClr val="C00000"/>
                        </a:solidFill>
                        <a:latin typeface="Cambria Math" panose="02040503050406030204" pitchFamily="18" charset="0"/>
                      </a:rPr>
                      <m:t>𝑈</m:t>
                    </m:r>
                  </m:oMath>
                </a14:m>
                <a:endParaRPr lang="en-US" b="0" dirty="0">
                  <a:solidFill>
                    <a:srgbClr val="C00000"/>
                  </a:solidFill>
                </a:endParaRPr>
              </a:p>
              <a:p>
                <a:pPr>
                  <a:buClr>
                    <a:schemeClr val="tx1"/>
                  </a:buClr>
                </a:pPr>
                <a:r>
                  <a:rPr lang="en-US" dirty="0">
                    <a:solidFill>
                      <a:schemeClr val="tx1"/>
                    </a:solidFill>
                  </a:rPr>
                  <a:t>Iterative process, start with </a:t>
                </a:r>
                <a14:m>
                  <m:oMath xmlns:m="http://schemas.openxmlformats.org/officeDocument/2006/math">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𝑉</m:t>
                        </m:r>
                      </m:e>
                      <m:sub>
                        <m:r>
                          <a:rPr lang="en-US" b="0" i="1" smtClean="0">
                            <a:solidFill>
                              <a:srgbClr val="C00000"/>
                            </a:solidFill>
                            <a:latin typeface="Cambria Math" panose="02040503050406030204" pitchFamily="18" charset="0"/>
                          </a:rPr>
                          <m:t>1</m:t>
                        </m:r>
                      </m:sub>
                    </m:sSub>
                    <m:r>
                      <a:rPr lang="en-US" b="0" i="1" smtClean="0">
                        <a:solidFill>
                          <a:schemeClr val="tx1"/>
                        </a:solidFill>
                        <a:latin typeface="Cambria Math" panose="02040503050406030204" pitchFamily="18" charset="0"/>
                      </a:rPr>
                      <m:t>,…,</m:t>
                    </m:r>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𝑉</m:t>
                        </m:r>
                      </m:e>
                      <m:sub>
                        <m:r>
                          <a:rPr lang="en-US" b="0" i="1" smtClean="0">
                            <a:solidFill>
                              <a:srgbClr val="C00000"/>
                            </a:solidFill>
                            <a:latin typeface="Cambria Math" panose="02040503050406030204" pitchFamily="18" charset="0"/>
                          </a:rPr>
                          <m:t>𝑟</m:t>
                        </m:r>
                      </m:sub>
                    </m:sSub>
                  </m:oMath>
                </a14:m>
                <a:endParaRPr lang="en-US" dirty="0">
                  <a:solidFill>
                    <a:schemeClr val="tx1"/>
                  </a:solidFill>
                </a:endParaRPr>
              </a:p>
              <a:p>
                <a:pPr>
                  <a:buClr>
                    <a:schemeClr val="tx1"/>
                  </a:buClr>
                </a:pPr>
                <a:r>
                  <a:rPr lang="en-US" dirty="0">
                    <a:solidFill>
                      <a:schemeClr val="tx1"/>
                    </a:solidFill>
                  </a:rPr>
                  <a:t>Correlation finding: Find vectors weakly correlated with </a:t>
                </a:r>
                <a14:m>
                  <m:oMath xmlns:m="http://schemas.openxmlformats.org/officeDocument/2006/math">
                    <m:r>
                      <a:rPr lang="en-US" b="0" i="1" smtClean="0">
                        <a:solidFill>
                          <a:srgbClr val="C00000"/>
                        </a:solidFill>
                        <a:latin typeface="Cambria Math" panose="02040503050406030204" pitchFamily="18" charset="0"/>
                      </a:rPr>
                      <m:t>𝑈</m:t>
                    </m:r>
                  </m:oMath>
                </a14:m>
                <a:r>
                  <a:rPr lang="en-US" dirty="0">
                    <a:solidFill>
                      <a:schemeClr val="tx1"/>
                    </a:solidFill>
                  </a:rPr>
                  <a:t> orthogonal to </a:t>
                </a:r>
                <a14:m>
                  <m:oMath xmlns:m="http://schemas.openxmlformats.org/officeDocument/2006/math">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𝑉</m:t>
                        </m:r>
                      </m:e>
                      <m:sub>
                        <m:r>
                          <a:rPr lang="en-US" b="0" i="1" smtClean="0">
                            <a:solidFill>
                              <a:srgbClr val="C00000"/>
                            </a:solidFill>
                            <a:latin typeface="Cambria Math" panose="02040503050406030204" pitchFamily="18" charset="0"/>
                          </a:rPr>
                          <m:t>𝑖</m:t>
                        </m:r>
                        <m:r>
                          <a:rPr lang="en-US" b="0" i="1" smtClean="0">
                            <a:solidFill>
                              <a:srgbClr val="C00000"/>
                            </a:solidFill>
                            <a:latin typeface="Cambria Math" panose="02040503050406030204" pitchFamily="18" charset="0"/>
                          </a:rPr>
                          <m:t>−1</m:t>
                        </m:r>
                      </m:sub>
                    </m:sSub>
                  </m:oMath>
                </a14:m>
                <a:endParaRPr lang="en-US" dirty="0">
                  <a:solidFill>
                    <a:schemeClr val="tx1"/>
                  </a:solidFill>
                </a:endParaRPr>
              </a:p>
              <a:p>
                <a:pPr>
                  <a:buClr>
                    <a:schemeClr val="tx1"/>
                  </a:buClr>
                </a:pPr>
                <a:r>
                  <a:rPr lang="en-US" dirty="0">
                    <a:solidFill>
                      <a:srgbClr val="00B050"/>
                    </a:solidFill>
                  </a:rPr>
                  <a:t>Boosting</a:t>
                </a:r>
                <a:r>
                  <a:rPr lang="en-US" dirty="0">
                    <a:solidFill>
                      <a:schemeClr val="tx1"/>
                    </a:solidFill>
                  </a:rPr>
                  <a:t>: Use these vectors to find strongly correlated vector </a:t>
                </a:r>
                <a14:m>
                  <m:oMath xmlns:m="http://schemas.openxmlformats.org/officeDocument/2006/math">
                    <m:r>
                      <a:rPr lang="en-US" b="0" i="1" smtClean="0">
                        <a:solidFill>
                          <a:srgbClr val="C00000"/>
                        </a:solidFill>
                        <a:latin typeface="Cambria Math" panose="02040503050406030204" pitchFamily="18" charset="0"/>
                      </a:rPr>
                      <m:t>𝑣</m:t>
                    </m:r>
                  </m:oMath>
                </a14:m>
                <a:endParaRPr lang="en-US" dirty="0">
                  <a:solidFill>
                    <a:srgbClr val="C00000"/>
                  </a:solidFill>
                </a:endParaRPr>
              </a:p>
              <a:p>
                <a:pPr>
                  <a:buClr>
                    <a:schemeClr val="tx1"/>
                  </a:buClr>
                </a:pPr>
                <a:r>
                  <a:rPr lang="en-US" dirty="0">
                    <a:solidFill>
                      <a:srgbClr val="00B050"/>
                    </a:solidFill>
                  </a:rPr>
                  <a:t>Progress</a:t>
                </a:r>
                <a:r>
                  <a:rPr lang="en-US" dirty="0">
                    <a:solidFill>
                      <a:schemeClr val="tx1"/>
                    </a:solidFill>
                  </a:rPr>
                  <a:t>: Set </a:t>
                </a:r>
                <a14:m>
                  <m:oMath xmlns:m="http://schemas.openxmlformats.org/officeDocument/2006/math">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𝑉</m:t>
                        </m:r>
                      </m:e>
                      <m:sub>
                        <m:r>
                          <a:rPr lang="en-US" b="0" i="1" smtClean="0">
                            <a:solidFill>
                              <a:srgbClr val="C00000"/>
                            </a:solidFill>
                            <a:latin typeface="Cambria Math" panose="02040503050406030204" pitchFamily="18" charset="0"/>
                          </a:rPr>
                          <m:t>𝑖</m:t>
                        </m:r>
                      </m:sub>
                    </m:sSub>
                    <m:r>
                      <a:rPr lang="en-US" b="0" i="1" smtClean="0">
                        <a:solidFill>
                          <a:srgbClr val="C00000"/>
                        </a:solidFill>
                        <a:latin typeface="Cambria Math" panose="02040503050406030204" pitchFamily="18" charset="0"/>
                      </a:rPr>
                      <m:t>=</m:t>
                    </m:r>
                    <m:r>
                      <m:rPr>
                        <m:sty m:val="p"/>
                      </m:rPr>
                      <a:rPr lang="en-US" b="0" i="0" smtClean="0">
                        <a:solidFill>
                          <a:srgbClr val="C00000"/>
                        </a:solidFill>
                        <a:latin typeface="Cambria Math" panose="02040503050406030204" pitchFamily="18" charset="0"/>
                      </a:rPr>
                      <m:t>span</m:t>
                    </m:r>
                    <m:r>
                      <a:rPr lang="en-US" b="0" i="1" smtClean="0">
                        <a:solidFill>
                          <a:srgbClr val="C00000"/>
                        </a:solidFill>
                        <a:latin typeface="Cambria Math" panose="02040503050406030204" pitchFamily="18" charset="0"/>
                      </a:rPr>
                      <m:t>(</m:t>
                    </m:r>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𝑉</m:t>
                        </m:r>
                      </m:e>
                      <m:sub>
                        <m:r>
                          <a:rPr lang="en-US" b="0" i="1" smtClean="0">
                            <a:solidFill>
                              <a:srgbClr val="C00000"/>
                            </a:solidFill>
                            <a:latin typeface="Cambria Math" panose="02040503050406030204" pitchFamily="18" charset="0"/>
                          </a:rPr>
                          <m:t>𝑖</m:t>
                        </m:r>
                        <m:r>
                          <a:rPr lang="en-US" b="0" i="1" smtClean="0">
                            <a:solidFill>
                              <a:srgbClr val="C00000"/>
                            </a:solidFill>
                            <a:latin typeface="Cambria Math" panose="02040503050406030204" pitchFamily="18" charset="0"/>
                          </a:rPr>
                          <m:t>−1</m:t>
                        </m:r>
                      </m:sub>
                    </m:sSub>
                    <m:r>
                      <a:rPr lang="en-US" b="0"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𝑣</m:t>
                    </m:r>
                    <m:r>
                      <a:rPr lang="en-US" b="0" i="1" smtClean="0">
                        <a:solidFill>
                          <a:srgbClr val="C00000"/>
                        </a:solidFill>
                        <a:latin typeface="Cambria Math" panose="02040503050406030204" pitchFamily="18" charset="0"/>
                      </a:rPr>
                      <m:t>)</m:t>
                    </m:r>
                  </m:oMath>
                </a14:m>
                <a:endParaRPr lang="en-US" dirty="0">
                  <a:solidFill>
                    <a:schemeClr val="tx1"/>
                  </a:solidFill>
                </a:endParaRPr>
              </a:p>
            </p:txBody>
          </p:sp>
        </mc:Choice>
        <mc:Fallback>
          <p:sp>
            <p:nvSpPr>
              <p:cNvPr id="5" name="Content Placeholder 3">
                <a:extLst>
                  <a:ext uri="{FF2B5EF4-FFF2-40B4-BE49-F238E27FC236}">
                    <a16:creationId xmlns:a16="http://schemas.microsoft.com/office/drawing/2014/main" id="{46EDD9D9-1338-4BC5-9D28-964A84C143C2}"/>
                  </a:ext>
                </a:extLst>
              </p:cNvPr>
              <p:cNvSpPr>
                <a:spLocks noGrp="1" noRot="1" noChangeAspect="1" noMove="1" noResize="1" noEditPoints="1" noAdjustHandles="1" noChangeArrowheads="1" noChangeShapeType="1" noTextEdit="1"/>
              </p:cNvSpPr>
              <p:nvPr>
                <p:ph idx="1"/>
              </p:nvPr>
            </p:nvSpPr>
            <p:spPr>
              <a:xfrm>
                <a:off x="838200" y="1825625"/>
                <a:ext cx="10242755" cy="4351338"/>
              </a:xfrm>
              <a:blipFill>
                <a:blip r:embed="rId2"/>
                <a:stretch>
                  <a:fillRect l="-1071" t="-2241" r="-1310" b="-140"/>
                </a:stretch>
              </a:blipFill>
            </p:spPr>
            <p:txBody>
              <a:bodyPr/>
              <a:lstStyle/>
              <a:p>
                <a:r>
                  <a:rPr lang="en-US">
                    <a:noFill/>
                  </a:rPr>
                  <a:t> </a:t>
                </a:r>
              </a:p>
            </p:txBody>
          </p:sp>
        </mc:Fallback>
      </mc:AlternateContent>
    </p:spTree>
    <p:extLst>
      <p:ext uri="{BB962C8B-B14F-4D97-AF65-F5344CB8AC3E}">
        <p14:creationId xmlns:p14="http://schemas.microsoft.com/office/powerpoint/2010/main" val="242927547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419AC-DCE6-4371-8DE2-D617E99D653D}"/>
              </a:ext>
            </a:extLst>
          </p:cNvPr>
          <p:cNvSpPr>
            <a:spLocks noGrp="1"/>
          </p:cNvSpPr>
          <p:nvPr>
            <p:ph type="title"/>
          </p:nvPr>
        </p:nvSpPr>
        <p:spPr/>
        <p:txBody>
          <a:bodyPr/>
          <a:lstStyle/>
          <a:p>
            <a:r>
              <a:rPr lang="en-US" dirty="0">
                <a:solidFill>
                  <a:srgbClr val="C00000"/>
                </a:solidFill>
              </a:rPr>
              <a:t>Insertion-Only Streams</a:t>
            </a:r>
            <a:endParaRPr lang="en-US" dirty="0"/>
          </a:p>
        </p:txBody>
      </p:sp>
      <p:sp>
        <p:nvSpPr>
          <p:cNvPr id="5" name="Content Placeholder 3">
            <a:extLst>
              <a:ext uri="{FF2B5EF4-FFF2-40B4-BE49-F238E27FC236}">
                <a16:creationId xmlns:a16="http://schemas.microsoft.com/office/drawing/2014/main" id="{46EDD9D9-1338-4BC5-9D28-964A84C143C2}"/>
              </a:ext>
            </a:extLst>
          </p:cNvPr>
          <p:cNvSpPr>
            <a:spLocks noGrp="1"/>
          </p:cNvSpPr>
          <p:nvPr>
            <p:ph idx="1"/>
          </p:nvPr>
        </p:nvSpPr>
        <p:spPr>
          <a:xfrm>
            <a:off x="838200" y="1825625"/>
            <a:ext cx="10242755" cy="4351338"/>
          </a:xfrm>
        </p:spPr>
        <p:txBody>
          <a:bodyPr>
            <a:normAutofit/>
          </a:bodyPr>
          <a:lstStyle/>
          <a:p>
            <a:pPr>
              <a:buClr>
                <a:schemeClr val="tx1"/>
              </a:buClr>
            </a:pPr>
            <a:r>
              <a:rPr lang="en-US" dirty="0">
                <a:solidFill>
                  <a:srgbClr val="00B050"/>
                </a:solidFill>
              </a:rPr>
              <a:t>Key</a:t>
            </a:r>
            <a:r>
              <a:rPr lang="en-US" dirty="0">
                <a:solidFill>
                  <a:schemeClr val="tx1"/>
                </a:solidFill>
              </a:rPr>
              <a:t>: Deletions are needed to perform this attack</a:t>
            </a:r>
          </a:p>
          <a:p>
            <a:pPr>
              <a:buClr>
                <a:schemeClr val="tx1"/>
              </a:buClr>
            </a:pPr>
            <a:r>
              <a:rPr lang="en-US" dirty="0"/>
              <a:t>Similar lower bounds for the sliding window model </a:t>
            </a:r>
            <a:r>
              <a:rPr lang="en-US" dirty="0">
                <a:solidFill>
                  <a:schemeClr val="accent1"/>
                </a:solidFill>
              </a:rPr>
              <a:t>[DatarGionisIndykMotwani02]</a:t>
            </a:r>
          </a:p>
          <a:p>
            <a:pPr>
              <a:buClr>
                <a:schemeClr val="tx1"/>
              </a:buClr>
            </a:pPr>
            <a:endParaRPr lang="en-US" dirty="0">
              <a:solidFill>
                <a:srgbClr val="00B0F0"/>
              </a:solidFill>
            </a:endParaRPr>
          </a:p>
          <a:p>
            <a:pPr>
              <a:buClr>
                <a:schemeClr val="tx1"/>
              </a:buClr>
            </a:pPr>
            <a:r>
              <a:rPr lang="en-US" dirty="0">
                <a:solidFill>
                  <a:schemeClr val="tx1"/>
                </a:solidFill>
              </a:rPr>
              <a:t>Assume insertion-only updates</a:t>
            </a:r>
          </a:p>
          <a:p>
            <a:pPr>
              <a:buClr>
                <a:schemeClr val="tx1"/>
              </a:buClr>
            </a:pPr>
            <a:r>
              <a:rPr lang="en-US" dirty="0"/>
              <a:t>How do the previous results work?</a:t>
            </a:r>
            <a:endParaRPr lang="en-US" dirty="0">
              <a:solidFill>
                <a:schemeClr val="tx1"/>
              </a:solidFill>
            </a:endParaRPr>
          </a:p>
        </p:txBody>
      </p:sp>
    </p:spTree>
    <p:extLst>
      <p:ext uri="{BB962C8B-B14F-4D97-AF65-F5344CB8AC3E}">
        <p14:creationId xmlns:p14="http://schemas.microsoft.com/office/powerpoint/2010/main" val="218832503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rgbClr val="C00000"/>
                </a:solidFill>
              </a:rPr>
              <a:t>Robust Algorithms</a:t>
            </a:r>
            <a:endParaRPr lang="en-US"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a:xfrm>
                <a:off x="838200" y="1825624"/>
                <a:ext cx="10515600" cy="4514215"/>
              </a:xfrm>
            </p:spPr>
            <p:txBody>
              <a:bodyPr>
                <a:normAutofit/>
              </a:bodyPr>
              <a:lstStyle/>
              <a:p>
                <a:r>
                  <a:rPr lang="en-US" dirty="0"/>
                  <a:t>Suppose we are trying to approximate some given function</a:t>
                </a:r>
              </a:p>
              <a:p>
                <a:pPr lvl="1"/>
                <a:r>
                  <a:rPr lang="en-US" dirty="0"/>
                  <a:t>Suppose we have a streaming algorithm for this function</a:t>
                </a:r>
              </a:p>
              <a:p>
                <a:pPr lvl="1"/>
                <a:r>
                  <a:rPr lang="en-US" dirty="0"/>
                  <a:t>Suppose this function is monotonic and the stream is insertion-only</a:t>
                </a:r>
              </a:p>
              <a:p>
                <a:r>
                  <a:rPr lang="en-US" dirty="0"/>
                  <a:t>Sketch switching framework </a:t>
                </a:r>
                <a:r>
                  <a:rPr lang="en-US" dirty="0">
                    <a:solidFill>
                      <a:schemeClr val="accent1"/>
                    </a:solidFill>
                  </a:rPr>
                  <a:t>[Ben-EliezerJayaramWoodruffYogev20] </a:t>
                </a:r>
                <a:r>
                  <a:rPr lang="en-US" dirty="0"/>
                  <a:t>gives a robust for this function </a:t>
                </a:r>
              </a:p>
              <a:p>
                <a:r>
                  <a:rPr lang="en-US" dirty="0"/>
                  <a:t>Start many instances of the streaming algorithm at the beginning</a:t>
                </a:r>
              </a:p>
              <a:p>
                <a:r>
                  <a:rPr lang="en-US" dirty="0"/>
                  <a:t>Use an instance of the algorithm but “freeze” the output</a:t>
                </a:r>
              </a:p>
              <a:p>
                <a:r>
                  <a:rPr lang="en-US" dirty="0"/>
                  <a:t>Each time the next instance has value </a:t>
                </a:r>
                <a14:m>
                  <m:oMath xmlns:m="http://schemas.openxmlformats.org/officeDocument/2006/math">
                    <m:r>
                      <a:rPr lang="en-US" b="0" i="0" smtClean="0">
                        <a:solidFill>
                          <a:srgbClr val="C00000"/>
                        </a:solidFill>
                        <a:latin typeface="Cambria Math" panose="02040503050406030204" pitchFamily="18" charset="0"/>
                      </a:rPr>
                      <m:t>(1+</m:t>
                    </m:r>
                    <m:r>
                      <a:rPr lang="en-US" b="0" i="1" smtClean="0">
                        <a:solidFill>
                          <a:srgbClr val="C00000"/>
                        </a:solidFill>
                        <a:latin typeface="Cambria Math" panose="02040503050406030204" pitchFamily="18" charset="0"/>
                      </a:rPr>
                      <m:t>𝑂</m:t>
                    </m:r>
                    <m:d>
                      <m:dPr>
                        <m:ctrlPr>
                          <a:rPr lang="en-US" b="0" i="1" smtClean="0">
                            <a:solidFill>
                              <a:srgbClr val="C00000"/>
                            </a:solidFill>
                            <a:latin typeface="Cambria Math" panose="02040503050406030204" pitchFamily="18" charset="0"/>
                          </a:rPr>
                        </m:ctrlPr>
                      </m:dPr>
                      <m:e>
                        <m:r>
                          <a:rPr lang="en-US" i="1" smtClean="0">
                            <a:solidFill>
                              <a:srgbClr val="C00000"/>
                            </a:solidFill>
                            <a:latin typeface="Cambria Math" panose="02040503050406030204" pitchFamily="18" charset="0"/>
                          </a:rPr>
                          <m:t>𝜀</m:t>
                        </m:r>
                      </m:e>
                    </m:d>
                    <m:r>
                      <a:rPr lang="en-US" b="0" i="1" smtClean="0">
                        <a:solidFill>
                          <a:srgbClr val="C00000"/>
                        </a:solidFill>
                        <a:latin typeface="Cambria Math" panose="02040503050406030204" pitchFamily="18" charset="0"/>
                      </a:rPr>
                      <m:t>)</m:t>
                    </m:r>
                  </m:oMath>
                </a14:m>
                <a:r>
                  <a:rPr lang="en-US" dirty="0"/>
                  <a:t> more than the “frozen” output, use the next instance and “freeze” its output</a:t>
                </a:r>
              </a:p>
            </p:txBody>
          </p:sp>
        </mc:Choice>
        <mc:Fallback>
          <p:sp>
            <p:nvSpPr>
              <p:cNvPr id="3" name="Content Placeholder 2">
                <a:extLst>
                  <a:ext uri="{FF2B5EF4-FFF2-40B4-BE49-F238E27FC236}">
                    <a16:creationId xmlns:a16="http://schemas.microsoft.com/office/drawing/2014/main" id="{15255D49-9D60-44DD-910D-2EBD0529DEC9}"/>
                  </a:ext>
                </a:extLst>
              </p:cNvPr>
              <p:cNvSpPr>
                <a:spLocks noGrp="1" noRot="1" noChangeAspect="1" noMove="1" noResize="1" noEditPoints="1" noAdjustHandles="1" noChangeArrowheads="1" noChangeShapeType="1" noTextEdit="1"/>
              </p:cNvSpPr>
              <p:nvPr>
                <p:ph idx="1"/>
              </p:nvPr>
            </p:nvSpPr>
            <p:spPr>
              <a:xfrm>
                <a:off x="838200" y="1825624"/>
                <a:ext cx="10515600" cy="4514215"/>
              </a:xfrm>
              <a:blipFill>
                <a:blip r:embed="rId2"/>
                <a:stretch>
                  <a:fillRect l="-1043" t="-2159"/>
                </a:stretch>
              </a:blipFill>
            </p:spPr>
            <p:txBody>
              <a:bodyPr/>
              <a:lstStyle/>
              <a:p>
                <a:r>
                  <a:rPr lang="en-US">
                    <a:noFill/>
                  </a:rPr>
                  <a:t> </a:t>
                </a:r>
              </a:p>
            </p:txBody>
          </p:sp>
        </mc:Fallback>
      </mc:AlternateContent>
    </p:spTree>
    <p:extLst>
      <p:ext uri="{BB962C8B-B14F-4D97-AF65-F5344CB8AC3E}">
        <p14:creationId xmlns:p14="http://schemas.microsoft.com/office/powerpoint/2010/main" val="343542899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rgbClr val="C00000"/>
                </a:solidFill>
              </a:rPr>
              <a:t>Sketch Switching</a:t>
            </a:r>
            <a:endParaRPr lang="en-US" dirty="0"/>
          </a:p>
        </p:txBody>
      </p:sp>
      <p:sp>
        <p:nvSpPr>
          <p:cNvPr id="9" name="TextBox 8">
            <a:extLst>
              <a:ext uri="{FF2B5EF4-FFF2-40B4-BE49-F238E27FC236}">
                <a16:creationId xmlns:a16="http://schemas.microsoft.com/office/drawing/2014/main" id="{9102B3D2-112D-4480-AE62-7AA5FA21BB73}"/>
              </a:ext>
            </a:extLst>
          </p:cNvPr>
          <p:cNvSpPr txBox="1"/>
          <p:nvPr/>
        </p:nvSpPr>
        <p:spPr>
          <a:xfrm>
            <a:off x="1139887" y="4086172"/>
            <a:ext cx="444352" cy="707886"/>
          </a:xfrm>
          <a:prstGeom prst="rect">
            <a:avLst/>
          </a:prstGeom>
          <a:noFill/>
        </p:spPr>
        <p:txBody>
          <a:bodyPr wrap="none" rtlCol="0">
            <a:spAutoFit/>
          </a:bodyPr>
          <a:lstStyle/>
          <a:p>
            <a:r>
              <a:rPr lang="en-US" sz="4000" dirty="0"/>
              <a:t>1</a:t>
            </a:r>
          </a:p>
        </p:txBody>
      </p:sp>
      <p:sp>
        <p:nvSpPr>
          <p:cNvPr id="10" name="TextBox 9">
            <a:extLst>
              <a:ext uri="{FF2B5EF4-FFF2-40B4-BE49-F238E27FC236}">
                <a16:creationId xmlns:a16="http://schemas.microsoft.com/office/drawing/2014/main" id="{302F9860-8D34-4577-A3B5-BD1237CD165B}"/>
              </a:ext>
            </a:extLst>
          </p:cNvPr>
          <p:cNvSpPr txBox="1"/>
          <p:nvPr/>
        </p:nvSpPr>
        <p:spPr>
          <a:xfrm>
            <a:off x="1281893" y="4794058"/>
            <a:ext cx="301687" cy="369332"/>
          </a:xfrm>
          <a:prstGeom prst="rect">
            <a:avLst/>
          </a:prstGeom>
          <a:solidFill>
            <a:srgbClr val="C00000"/>
          </a:solidFill>
        </p:spPr>
        <p:txBody>
          <a:bodyPr wrap="square" rtlCol="0">
            <a:spAutoFit/>
          </a:bodyPr>
          <a:lstStyle/>
          <a:p>
            <a:r>
              <a:rPr lang="en-US" dirty="0">
                <a:highlight>
                  <a:srgbClr val="FF0000"/>
                </a:highlight>
              </a:rPr>
              <a:t> </a:t>
            </a:r>
          </a:p>
        </p:txBody>
      </p:sp>
      <p:sp>
        <p:nvSpPr>
          <p:cNvPr id="11" name="Rectangle 10">
            <a:extLst>
              <a:ext uri="{FF2B5EF4-FFF2-40B4-BE49-F238E27FC236}">
                <a16:creationId xmlns:a16="http://schemas.microsoft.com/office/drawing/2014/main" id="{D4842CC5-5A97-4995-97E0-4180E9C96A63}"/>
              </a:ext>
            </a:extLst>
          </p:cNvPr>
          <p:cNvSpPr/>
          <p:nvPr/>
        </p:nvSpPr>
        <p:spPr>
          <a:xfrm>
            <a:off x="838200" y="4794058"/>
            <a:ext cx="301686" cy="369332"/>
          </a:xfrm>
          <a:prstGeom prst="rect">
            <a:avLst/>
          </a:prstGeom>
        </p:spPr>
        <p:txBody>
          <a:bodyPr wrap="none">
            <a:spAutoFit/>
          </a:bodyPr>
          <a:lstStyle/>
          <a:p>
            <a:r>
              <a:rPr lang="en-US" dirty="0">
                <a:solidFill>
                  <a:srgbClr val="FF0000"/>
                </a:solidFill>
              </a:rPr>
              <a:t>1</a:t>
            </a:r>
          </a:p>
        </p:txBody>
      </p:sp>
      <p:sp>
        <p:nvSpPr>
          <p:cNvPr id="12" name="Rectangle 11">
            <a:extLst>
              <a:ext uri="{FF2B5EF4-FFF2-40B4-BE49-F238E27FC236}">
                <a16:creationId xmlns:a16="http://schemas.microsoft.com/office/drawing/2014/main" id="{FDF58C4A-634C-4597-80EB-F9ED98AF7E22}"/>
              </a:ext>
            </a:extLst>
          </p:cNvPr>
          <p:cNvSpPr/>
          <p:nvPr/>
        </p:nvSpPr>
        <p:spPr>
          <a:xfrm>
            <a:off x="838201" y="5163390"/>
            <a:ext cx="301686" cy="369332"/>
          </a:xfrm>
          <a:prstGeom prst="rect">
            <a:avLst/>
          </a:prstGeom>
        </p:spPr>
        <p:txBody>
          <a:bodyPr wrap="none">
            <a:spAutoFit/>
          </a:bodyPr>
          <a:lstStyle/>
          <a:p>
            <a:r>
              <a:rPr lang="en-US" dirty="0"/>
              <a:t>1</a:t>
            </a:r>
          </a:p>
        </p:txBody>
      </p:sp>
      <p:sp>
        <p:nvSpPr>
          <p:cNvPr id="13" name="TextBox 12">
            <a:extLst>
              <a:ext uri="{FF2B5EF4-FFF2-40B4-BE49-F238E27FC236}">
                <a16:creationId xmlns:a16="http://schemas.microsoft.com/office/drawing/2014/main" id="{452B9929-80E6-4233-BCAE-8E4D75844032}"/>
              </a:ext>
            </a:extLst>
          </p:cNvPr>
          <p:cNvSpPr txBox="1"/>
          <p:nvPr/>
        </p:nvSpPr>
        <p:spPr>
          <a:xfrm>
            <a:off x="1281894" y="5163390"/>
            <a:ext cx="301686" cy="369332"/>
          </a:xfrm>
          <a:prstGeom prst="rect">
            <a:avLst/>
          </a:prstGeom>
          <a:solidFill>
            <a:srgbClr val="FFC000"/>
          </a:solidFill>
        </p:spPr>
        <p:txBody>
          <a:bodyPr wrap="square" rtlCol="0">
            <a:spAutoFit/>
          </a:bodyPr>
          <a:lstStyle/>
          <a:p>
            <a:r>
              <a:rPr lang="en-US" dirty="0">
                <a:highlight>
                  <a:srgbClr val="FF0000"/>
                </a:highlight>
              </a:rPr>
              <a:t> </a:t>
            </a:r>
          </a:p>
        </p:txBody>
      </p:sp>
      <p:sp>
        <p:nvSpPr>
          <p:cNvPr id="14" name="Rectangle 13">
            <a:extLst>
              <a:ext uri="{FF2B5EF4-FFF2-40B4-BE49-F238E27FC236}">
                <a16:creationId xmlns:a16="http://schemas.microsoft.com/office/drawing/2014/main" id="{6729DDCE-A8D7-4258-9295-F21B58F81BD0}"/>
              </a:ext>
            </a:extLst>
          </p:cNvPr>
          <p:cNvSpPr/>
          <p:nvPr/>
        </p:nvSpPr>
        <p:spPr>
          <a:xfrm>
            <a:off x="838200" y="5563627"/>
            <a:ext cx="301686" cy="369332"/>
          </a:xfrm>
          <a:prstGeom prst="rect">
            <a:avLst/>
          </a:prstGeom>
        </p:spPr>
        <p:txBody>
          <a:bodyPr wrap="none">
            <a:spAutoFit/>
          </a:bodyPr>
          <a:lstStyle/>
          <a:p>
            <a:r>
              <a:rPr lang="en-US" dirty="0"/>
              <a:t>1</a:t>
            </a:r>
          </a:p>
        </p:txBody>
      </p:sp>
      <p:sp>
        <p:nvSpPr>
          <p:cNvPr id="15" name="TextBox 14">
            <a:extLst>
              <a:ext uri="{FF2B5EF4-FFF2-40B4-BE49-F238E27FC236}">
                <a16:creationId xmlns:a16="http://schemas.microsoft.com/office/drawing/2014/main" id="{42FABA2C-39E2-4D41-98C3-057B2C748E20}"/>
              </a:ext>
            </a:extLst>
          </p:cNvPr>
          <p:cNvSpPr txBox="1"/>
          <p:nvPr/>
        </p:nvSpPr>
        <p:spPr>
          <a:xfrm>
            <a:off x="1281892" y="5517333"/>
            <a:ext cx="301686" cy="369332"/>
          </a:xfrm>
          <a:prstGeom prst="rect">
            <a:avLst/>
          </a:prstGeom>
          <a:solidFill>
            <a:srgbClr val="7030A0"/>
          </a:solidFill>
        </p:spPr>
        <p:txBody>
          <a:bodyPr wrap="square" rtlCol="0">
            <a:spAutoFit/>
          </a:bodyPr>
          <a:lstStyle/>
          <a:p>
            <a:r>
              <a:rPr lang="en-US" dirty="0">
                <a:highlight>
                  <a:srgbClr val="FF0000"/>
                </a:highlight>
              </a:rPr>
              <a:t> </a:t>
            </a:r>
          </a:p>
        </p:txBody>
      </p:sp>
      <p:sp>
        <p:nvSpPr>
          <p:cNvPr id="16" name="Rectangle 15">
            <a:extLst>
              <a:ext uri="{FF2B5EF4-FFF2-40B4-BE49-F238E27FC236}">
                <a16:creationId xmlns:a16="http://schemas.microsoft.com/office/drawing/2014/main" id="{1B03D971-376F-4AA9-B7F9-A01316EBD9DE}"/>
              </a:ext>
            </a:extLst>
          </p:cNvPr>
          <p:cNvSpPr/>
          <p:nvPr/>
        </p:nvSpPr>
        <p:spPr>
          <a:xfrm>
            <a:off x="838200" y="5963864"/>
            <a:ext cx="301686" cy="369332"/>
          </a:xfrm>
          <a:prstGeom prst="rect">
            <a:avLst/>
          </a:prstGeom>
        </p:spPr>
        <p:txBody>
          <a:bodyPr wrap="none">
            <a:spAutoFit/>
          </a:bodyPr>
          <a:lstStyle/>
          <a:p>
            <a:r>
              <a:rPr lang="en-US" dirty="0"/>
              <a:t>1</a:t>
            </a:r>
          </a:p>
        </p:txBody>
      </p:sp>
      <p:sp>
        <p:nvSpPr>
          <p:cNvPr id="17" name="TextBox 16">
            <a:extLst>
              <a:ext uri="{FF2B5EF4-FFF2-40B4-BE49-F238E27FC236}">
                <a16:creationId xmlns:a16="http://schemas.microsoft.com/office/drawing/2014/main" id="{D32233E3-CEE4-460C-9865-83CA548834B6}"/>
              </a:ext>
            </a:extLst>
          </p:cNvPr>
          <p:cNvSpPr txBox="1"/>
          <p:nvPr/>
        </p:nvSpPr>
        <p:spPr>
          <a:xfrm>
            <a:off x="1281891" y="5886665"/>
            <a:ext cx="301687" cy="369332"/>
          </a:xfrm>
          <a:prstGeom prst="rect">
            <a:avLst/>
          </a:prstGeom>
          <a:solidFill>
            <a:schemeClr val="accent1">
              <a:lumMod val="60000"/>
              <a:lumOff val="40000"/>
            </a:schemeClr>
          </a:solidFill>
        </p:spPr>
        <p:txBody>
          <a:bodyPr wrap="square" rtlCol="0">
            <a:spAutoFit/>
          </a:bodyPr>
          <a:lstStyle/>
          <a:p>
            <a:r>
              <a:rPr lang="en-US" dirty="0">
                <a:highlight>
                  <a:srgbClr val="FF0000"/>
                </a:highlight>
              </a:rPr>
              <a:t> </a:t>
            </a:r>
          </a:p>
        </p:txBody>
      </p:sp>
      <p:sp>
        <p:nvSpPr>
          <p:cNvPr id="18" name="Rectangle 17">
            <a:extLst>
              <a:ext uri="{FF2B5EF4-FFF2-40B4-BE49-F238E27FC236}">
                <a16:creationId xmlns:a16="http://schemas.microsoft.com/office/drawing/2014/main" id="{F1789404-7015-42A9-B405-95F8E898CA7B}"/>
              </a:ext>
            </a:extLst>
          </p:cNvPr>
          <p:cNvSpPr/>
          <p:nvPr/>
        </p:nvSpPr>
        <p:spPr>
          <a:xfrm>
            <a:off x="730999" y="4721791"/>
            <a:ext cx="1229881" cy="457835"/>
          </a:xfrm>
          <a:prstGeom prst="rect">
            <a:avLst/>
          </a:prstGeom>
          <a:noFill/>
          <a:ln w="571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21" name="Content Placeholder 2">
                <a:extLst>
                  <a:ext uri="{FF2B5EF4-FFF2-40B4-BE49-F238E27FC236}">
                    <a16:creationId xmlns:a16="http://schemas.microsoft.com/office/drawing/2014/main" id="{7BB07607-246C-4B56-A6D4-5BAD6EAFC3CC}"/>
                  </a:ext>
                </a:extLst>
              </p:cNvPr>
              <p:cNvSpPr>
                <a:spLocks noGrp="1"/>
              </p:cNvSpPr>
              <p:nvPr>
                <p:ph idx="1"/>
              </p:nvPr>
            </p:nvSpPr>
            <p:spPr>
              <a:xfrm>
                <a:off x="838200" y="1825624"/>
                <a:ext cx="10515600" cy="4514215"/>
              </a:xfrm>
            </p:spPr>
            <p:txBody>
              <a:bodyPr>
                <a:normAutofit/>
              </a:bodyPr>
              <a:lstStyle/>
              <a:p>
                <a:r>
                  <a:rPr lang="en-US" dirty="0"/>
                  <a:t>Start many instances of the streaming algorithm at the beginning</a:t>
                </a:r>
              </a:p>
              <a:p>
                <a:r>
                  <a:rPr lang="en-US" dirty="0"/>
                  <a:t>Use an instance of the algorithm but “freeze” the output</a:t>
                </a:r>
              </a:p>
              <a:p>
                <a:r>
                  <a:rPr lang="en-US" dirty="0"/>
                  <a:t>Each time the next instance has value </a:t>
                </a:r>
                <a14:m>
                  <m:oMath xmlns:m="http://schemas.openxmlformats.org/officeDocument/2006/math">
                    <m:r>
                      <a:rPr lang="en-US" b="0" i="0" smtClean="0">
                        <a:solidFill>
                          <a:srgbClr val="C00000"/>
                        </a:solidFill>
                        <a:latin typeface="Cambria Math" panose="02040503050406030204" pitchFamily="18" charset="0"/>
                      </a:rPr>
                      <m:t>(1+</m:t>
                    </m:r>
                    <m:r>
                      <a:rPr lang="en-US" b="0" i="1" smtClean="0">
                        <a:solidFill>
                          <a:srgbClr val="C00000"/>
                        </a:solidFill>
                        <a:latin typeface="Cambria Math" panose="02040503050406030204" pitchFamily="18" charset="0"/>
                      </a:rPr>
                      <m:t>𝑂</m:t>
                    </m:r>
                    <m:d>
                      <m:dPr>
                        <m:ctrlPr>
                          <a:rPr lang="en-US" b="0" i="1" smtClean="0">
                            <a:solidFill>
                              <a:srgbClr val="C00000"/>
                            </a:solidFill>
                            <a:latin typeface="Cambria Math" panose="02040503050406030204" pitchFamily="18" charset="0"/>
                          </a:rPr>
                        </m:ctrlPr>
                      </m:dPr>
                      <m:e>
                        <m:r>
                          <a:rPr lang="en-US" i="1" smtClean="0">
                            <a:solidFill>
                              <a:srgbClr val="C00000"/>
                            </a:solidFill>
                            <a:latin typeface="Cambria Math" panose="02040503050406030204" pitchFamily="18" charset="0"/>
                          </a:rPr>
                          <m:t>𝜀</m:t>
                        </m:r>
                      </m:e>
                    </m:d>
                    <m:r>
                      <a:rPr lang="en-US" b="0" i="1" smtClean="0">
                        <a:solidFill>
                          <a:srgbClr val="C00000"/>
                        </a:solidFill>
                        <a:latin typeface="Cambria Math" panose="02040503050406030204" pitchFamily="18" charset="0"/>
                      </a:rPr>
                      <m:t>)</m:t>
                    </m:r>
                  </m:oMath>
                </a14:m>
                <a:r>
                  <a:rPr lang="en-US" dirty="0"/>
                  <a:t> more than the “frozen” output, use the next instance and “freeze” its output</a:t>
                </a:r>
              </a:p>
            </p:txBody>
          </p:sp>
        </mc:Choice>
        <mc:Fallback>
          <p:sp>
            <p:nvSpPr>
              <p:cNvPr id="21" name="Content Placeholder 2">
                <a:extLst>
                  <a:ext uri="{FF2B5EF4-FFF2-40B4-BE49-F238E27FC236}">
                    <a16:creationId xmlns:a16="http://schemas.microsoft.com/office/drawing/2014/main" id="{7BB07607-246C-4B56-A6D4-5BAD6EAFC3CC}"/>
                  </a:ext>
                </a:extLst>
              </p:cNvPr>
              <p:cNvSpPr>
                <a:spLocks noGrp="1" noRot="1" noChangeAspect="1" noMove="1" noResize="1" noEditPoints="1" noAdjustHandles="1" noChangeArrowheads="1" noChangeShapeType="1" noTextEdit="1"/>
              </p:cNvSpPr>
              <p:nvPr>
                <p:ph idx="1"/>
              </p:nvPr>
            </p:nvSpPr>
            <p:spPr>
              <a:xfrm>
                <a:off x="838200" y="1825624"/>
                <a:ext cx="10515600" cy="4514215"/>
              </a:xfrm>
              <a:blipFill>
                <a:blip r:embed="rId2"/>
                <a:stretch>
                  <a:fillRect l="-1043" t="-2159"/>
                </a:stretch>
              </a:blipFill>
            </p:spPr>
            <p:txBody>
              <a:bodyPr/>
              <a:lstStyle/>
              <a:p>
                <a:r>
                  <a:rPr lang="en-US">
                    <a:noFill/>
                  </a:rPr>
                  <a:t> </a:t>
                </a:r>
              </a:p>
            </p:txBody>
          </p:sp>
        </mc:Fallback>
      </mc:AlternateContent>
      <p:sp>
        <p:nvSpPr>
          <p:cNvPr id="22" name="Rectangle 21">
            <a:extLst>
              <a:ext uri="{FF2B5EF4-FFF2-40B4-BE49-F238E27FC236}">
                <a16:creationId xmlns:a16="http://schemas.microsoft.com/office/drawing/2014/main" id="{C68214A7-BCF9-467D-B735-573B9E3EDD03}"/>
              </a:ext>
            </a:extLst>
          </p:cNvPr>
          <p:cNvSpPr/>
          <p:nvPr/>
        </p:nvSpPr>
        <p:spPr>
          <a:xfrm>
            <a:off x="6247106" y="4205719"/>
            <a:ext cx="5631302" cy="954107"/>
          </a:xfrm>
          <a:prstGeom prst="rect">
            <a:avLst/>
          </a:prstGeom>
        </p:spPr>
        <p:txBody>
          <a:bodyPr wrap="square">
            <a:spAutoFit/>
          </a:bodyPr>
          <a:lstStyle/>
          <a:p>
            <a:pPr marL="457200" indent="-457200">
              <a:buFont typeface="Arial" panose="020B0604020202020204" pitchFamily="34" charset="0"/>
              <a:buChar char="•"/>
            </a:pPr>
            <a:r>
              <a:rPr lang="en-US" sz="2800" dirty="0"/>
              <a:t>Example: Number of ones in the  stream (2-approximation)</a:t>
            </a:r>
          </a:p>
        </p:txBody>
      </p:sp>
    </p:spTree>
    <p:extLst>
      <p:ext uri="{BB962C8B-B14F-4D97-AF65-F5344CB8AC3E}">
        <p14:creationId xmlns:p14="http://schemas.microsoft.com/office/powerpoint/2010/main" val="49270794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rgbClr val="C00000"/>
                </a:solidFill>
              </a:rPr>
              <a:t>Sketch Switching</a:t>
            </a:r>
            <a:endParaRPr lang="en-US" dirty="0"/>
          </a:p>
        </p:txBody>
      </p:sp>
      <p:sp>
        <p:nvSpPr>
          <p:cNvPr id="9" name="TextBox 8">
            <a:extLst>
              <a:ext uri="{FF2B5EF4-FFF2-40B4-BE49-F238E27FC236}">
                <a16:creationId xmlns:a16="http://schemas.microsoft.com/office/drawing/2014/main" id="{9102B3D2-112D-4480-AE62-7AA5FA21BB73}"/>
              </a:ext>
            </a:extLst>
          </p:cNvPr>
          <p:cNvSpPr txBox="1"/>
          <p:nvPr/>
        </p:nvSpPr>
        <p:spPr>
          <a:xfrm>
            <a:off x="1139887" y="4086172"/>
            <a:ext cx="819455" cy="707886"/>
          </a:xfrm>
          <a:prstGeom prst="rect">
            <a:avLst/>
          </a:prstGeom>
          <a:noFill/>
        </p:spPr>
        <p:txBody>
          <a:bodyPr wrap="none" rtlCol="0">
            <a:spAutoFit/>
          </a:bodyPr>
          <a:lstStyle/>
          <a:p>
            <a:r>
              <a:rPr lang="en-US" sz="4000" dirty="0"/>
              <a:t>1 0</a:t>
            </a:r>
          </a:p>
        </p:txBody>
      </p:sp>
      <p:sp>
        <p:nvSpPr>
          <p:cNvPr id="10" name="TextBox 9">
            <a:extLst>
              <a:ext uri="{FF2B5EF4-FFF2-40B4-BE49-F238E27FC236}">
                <a16:creationId xmlns:a16="http://schemas.microsoft.com/office/drawing/2014/main" id="{302F9860-8D34-4577-A3B5-BD1237CD165B}"/>
              </a:ext>
            </a:extLst>
          </p:cNvPr>
          <p:cNvSpPr txBox="1"/>
          <p:nvPr/>
        </p:nvSpPr>
        <p:spPr>
          <a:xfrm>
            <a:off x="1281893" y="4794058"/>
            <a:ext cx="577387" cy="369332"/>
          </a:xfrm>
          <a:prstGeom prst="rect">
            <a:avLst/>
          </a:prstGeom>
          <a:solidFill>
            <a:srgbClr val="C00000"/>
          </a:solidFill>
        </p:spPr>
        <p:txBody>
          <a:bodyPr wrap="square" rtlCol="0">
            <a:spAutoFit/>
          </a:bodyPr>
          <a:lstStyle/>
          <a:p>
            <a:r>
              <a:rPr lang="en-US" dirty="0">
                <a:highlight>
                  <a:srgbClr val="FF0000"/>
                </a:highlight>
              </a:rPr>
              <a:t> </a:t>
            </a:r>
          </a:p>
        </p:txBody>
      </p:sp>
      <p:sp>
        <p:nvSpPr>
          <p:cNvPr id="11" name="Rectangle 10">
            <a:extLst>
              <a:ext uri="{FF2B5EF4-FFF2-40B4-BE49-F238E27FC236}">
                <a16:creationId xmlns:a16="http://schemas.microsoft.com/office/drawing/2014/main" id="{D4842CC5-5A97-4995-97E0-4180E9C96A63}"/>
              </a:ext>
            </a:extLst>
          </p:cNvPr>
          <p:cNvSpPr/>
          <p:nvPr/>
        </p:nvSpPr>
        <p:spPr>
          <a:xfrm>
            <a:off x="838200" y="4794058"/>
            <a:ext cx="301686" cy="369332"/>
          </a:xfrm>
          <a:prstGeom prst="rect">
            <a:avLst/>
          </a:prstGeom>
        </p:spPr>
        <p:txBody>
          <a:bodyPr wrap="none">
            <a:spAutoFit/>
          </a:bodyPr>
          <a:lstStyle/>
          <a:p>
            <a:r>
              <a:rPr lang="en-US" dirty="0">
                <a:solidFill>
                  <a:srgbClr val="FF0000"/>
                </a:solidFill>
              </a:rPr>
              <a:t>1</a:t>
            </a:r>
          </a:p>
        </p:txBody>
      </p:sp>
      <p:sp>
        <p:nvSpPr>
          <p:cNvPr id="12" name="Rectangle 11">
            <a:extLst>
              <a:ext uri="{FF2B5EF4-FFF2-40B4-BE49-F238E27FC236}">
                <a16:creationId xmlns:a16="http://schemas.microsoft.com/office/drawing/2014/main" id="{FDF58C4A-634C-4597-80EB-F9ED98AF7E22}"/>
              </a:ext>
            </a:extLst>
          </p:cNvPr>
          <p:cNvSpPr/>
          <p:nvPr/>
        </p:nvSpPr>
        <p:spPr>
          <a:xfrm>
            <a:off x="838201" y="5163390"/>
            <a:ext cx="301686" cy="369332"/>
          </a:xfrm>
          <a:prstGeom prst="rect">
            <a:avLst/>
          </a:prstGeom>
        </p:spPr>
        <p:txBody>
          <a:bodyPr wrap="none">
            <a:spAutoFit/>
          </a:bodyPr>
          <a:lstStyle/>
          <a:p>
            <a:r>
              <a:rPr lang="en-US" dirty="0"/>
              <a:t>1</a:t>
            </a:r>
          </a:p>
        </p:txBody>
      </p:sp>
      <p:sp>
        <p:nvSpPr>
          <p:cNvPr id="13" name="TextBox 12">
            <a:extLst>
              <a:ext uri="{FF2B5EF4-FFF2-40B4-BE49-F238E27FC236}">
                <a16:creationId xmlns:a16="http://schemas.microsoft.com/office/drawing/2014/main" id="{452B9929-80E6-4233-BCAE-8E4D75844032}"/>
              </a:ext>
            </a:extLst>
          </p:cNvPr>
          <p:cNvSpPr txBox="1"/>
          <p:nvPr/>
        </p:nvSpPr>
        <p:spPr>
          <a:xfrm>
            <a:off x="1281894" y="5163390"/>
            <a:ext cx="577386" cy="369332"/>
          </a:xfrm>
          <a:prstGeom prst="rect">
            <a:avLst/>
          </a:prstGeom>
          <a:solidFill>
            <a:srgbClr val="FFC000"/>
          </a:solidFill>
        </p:spPr>
        <p:txBody>
          <a:bodyPr wrap="square" rtlCol="0">
            <a:spAutoFit/>
          </a:bodyPr>
          <a:lstStyle/>
          <a:p>
            <a:r>
              <a:rPr lang="en-US" dirty="0">
                <a:highlight>
                  <a:srgbClr val="FF0000"/>
                </a:highlight>
              </a:rPr>
              <a:t> </a:t>
            </a:r>
          </a:p>
        </p:txBody>
      </p:sp>
      <p:sp>
        <p:nvSpPr>
          <p:cNvPr id="14" name="Rectangle 13">
            <a:extLst>
              <a:ext uri="{FF2B5EF4-FFF2-40B4-BE49-F238E27FC236}">
                <a16:creationId xmlns:a16="http://schemas.microsoft.com/office/drawing/2014/main" id="{6729DDCE-A8D7-4258-9295-F21B58F81BD0}"/>
              </a:ext>
            </a:extLst>
          </p:cNvPr>
          <p:cNvSpPr/>
          <p:nvPr/>
        </p:nvSpPr>
        <p:spPr>
          <a:xfrm>
            <a:off x="838200" y="5563627"/>
            <a:ext cx="301686" cy="369332"/>
          </a:xfrm>
          <a:prstGeom prst="rect">
            <a:avLst/>
          </a:prstGeom>
        </p:spPr>
        <p:txBody>
          <a:bodyPr wrap="none">
            <a:spAutoFit/>
          </a:bodyPr>
          <a:lstStyle/>
          <a:p>
            <a:r>
              <a:rPr lang="en-US" dirty="0"/>
              <a:t>1</a:t>
            </a:r>
          </a:p>
        </p:txBody>
      </p:sp>
      <p:sp>
        <p:nvSpPr>
          <p:cNvPr id="15" name="TextBox 14">
            <a:extLst>
              <a:ext uri="{FF2B5EF4-FFF2-40B4-BE49-F238E27FC236}">
                <a16:creationId xmlns:a16="http://schemas.microsoft.com/office/drawing/2014/main" id="{42FABA2C-39E2-4D41-98C3-057B2C748E20}"/>
              </a:ext>
            </a:extLst>
          </p:cNvPr>
          <p:cNvSpPr txBox="1"/>
          <p:nvPr/>
        </p:nvSpPr>
        <p:spPr>
          <a:xfrm>
            <a:off x="1281891" y="5517333"/>
            <a:ext cx="577385" cy="369332"/>
          </a:xfrm>
          <a:prstGeom prst="rect">
            <a:avLst/>
          </a:prstGeom>
          <a:solidFill>
            <a:srgbClr val="7030A0"/>
          </a:solidFill>
        </p:spPr>
        <p:txBody>
          <a:bodyPr wrap="square" rtlCol="0">
            <a:spAutoFit/>
          </a:bodyPr>
          <a:lstStyle/>
          <a:p>
            <a:r>
              <a:rPr lang="en-US" dirty="0">
                <a:highlight>
                  <a:srgbClr val="FF0000"/>
                </a:highlight>
              </a:rPr>
              <a:t> </a:t>
            </a:r>
          </a:p>
        </p:txBody>
      </p:sp>
      <p:sp>
        <p:nvSpPr>
          <p:cNvPr id="16" name="Rectangle 15">
            <a:extLst>
              <a:ext uri="{FF2B5EF4-FFF2-40B4-BE49-F238E27FC236}">
                <a16:creationId xmlns:a16="http://schemas.microsoft.com/office/drawing/2014/main" id="{1B03D971-376F-4AA9-B7F9-A01316EBD9DE}"/>
              </a:ext>
            </a:extLst>
          </p:cNvPr>
          <p:cNvSpPr/>
          <p:nvPr/>
        </p:nvSpPr>
        <p:spPr>
          <a:xfrm>
            <a:off x="838200" y="5963864"/>
            <a:ext cx="301686" cy="369332"/>
          </a:xfrm>
          <a:prstGeom prst="rect">
            <a:avLst/>
          </a:prstGeom>
        </p:spPr>
        <p:txBody>
          <a:bodyPr wrap="none">
            <a:spAutoFit/>
          </a:bodyPr>
          <a:lstStyle/>
          <a:p>
            <a:r>
              <a:rPr lang="en-US" dirty="0"/>
              <a:t>1</a:t>
            </a:r>
          </a:p>
        </p:txBody>
      </p:sp>
      <p:sp>
        <p:nvSpPr>
          <p:cNvPr id="17" name="TextBox 16">
            <a:extLst>
              <a:ext uri="{FF2B5EF4-FFF2-40B4-BE49-F238E27FC236}">
                <a16:creationId xmlns:a16="http://schemas.microsoft.com/office/drawing/2014/main" id="{D32233E3-CEE4-460C-9865-83CA548834B6}"/>
              </a:ext>
            </a:extLst>
          </p:cNvPr>
          <p:cNvSpPr txBox="1"/>
          <p:nvPr/>
        </p:nvSpPr>
        <p:spPr>
          <a:xfrm>
            <a:off x="1281891" y="5886665"/>
            <a:ext cx="577385" cy="369332"/>
          </a:xfrm>
          <a:prstGeom prst="rect">
            <a:avLst/>
          </a:prstGeom>
          <a:solidFill>
            <a:schemeClr val="accent1">
              <a:lumMod val="60000"/>
              <a:lumOff val="40000"/>
            </a:schemeClr>
          </a:solidFill>
        </p:spPr>
        <p:txBody>
          <a:bodyPr wrap="square" rtlCol="0">
            <a:spAutoFit/>
          </a:bodyPr>
          <a:lstStyle/>
          <a:p>
            <a:r>
              <a:rPr lang="en-US" dirty="0">
                <a:highlight>
                  <a:srgbClr val="FF0000"/>
                </a:highlight>
              </a:rPr>
              <a:t> </a:t>
            </a:r>
          </a:p>
        </p:txBody>
      </p:sp>
      <p:sp>
        <p:nvSpPr>
          <p:cNvPr id="18" name="Rectangle 17">
            <a:extLst>
              <a:ext uri="{FF2B5EF4-FFF2-40B4-BE49-F238E27FC236}">
                <a16:creationId xmlns:a16="http://schemas.microsoft.com/office/drawing/2014/main" id="{7B23FF7A-FCDB-402D-BA13-5050846DBE7F}"/>
              </a:ext>
            </a:extLst>
          </p:cNvPr>
          <p:cNvSpPr/>
          <p:nvPr/>
        </p:nvSpPr>
        <p:spPr>
          <a:xfrm>
            <a:off x="730999" y="4721791"/>
            <a:ext cx="1229881" cy="457835"/>
          </a:xfrm>
          <a:prstGeom prst="rect">
            <a:avLst/>
          </a:prstGeom>
          <a:noFill/>
          <a:ln w="571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19" name="Content Placeholder 2">
                <a:extLst>
                  <a:ext uri="{FF2B5EF4-FFF2-40B4-BE49-F238E27FC236}">
                    <a16:creationId xmlns:a16="http://schemas.microsoft.com/office/drawing/2014/main" id="{EE869CFC-7415-4DB8-A893-3B5ACA7E475E}"/>
                  </a:ext>
                </a:extLst>
              </p:cNvPr>
              <p:cNvSpPr>
                <a:spLocks noGrp="1"/>
              </p:cNvSpPr>
              <p:nvPr>
                <p:ph idx="1"/>
              </p:nvPr>
            </p:nvSpPr>
            <p:spPr>
              <a:xfrm>
                <a:off x="838200" y="1825624"/>
                <a:ext cx="10515600" cy="4514215"/>
              </a:xfrm>
            </p:spPr>
            <p:txBody>
              <a:bodyPr>
                <a:normAutofit/>
              </a:bodyPr>
              <a:lstStyle/>
              <a:p>
                <a:r>
                  <a:rPr lang="en-US" dirty="0"/>
                  <a:t>Start many instances of the streaming algorithm at the beginning</a:t>
                </a:r>
              </a:p>
              <a:p>
                <a:r>
                  <a:rPr lang="en-US" dirty="0"/>
                  <a:t>Use an instance of the algorithm but “freeze” the output</a:t>
                </a:r>
              </a:p>
              <a:p>
                <a:r>
                  <a:rPr lang="en-US" dirty="0"/>
                  <a:t>Each time the next instance has value </a:t>
                </a:r>
                <a14:m>
                  <m:oMath xmlns:m="http://schemas.openxmlformats.org/officeDocument/2006/math">
                    <m:r>
                      <a:rPr lang="en-US" b="0" i="0" smtClean="0">
                        <a:solidFill>
                          <a:srgbClr val="C00000"/>
                        </a:solidFill>
                        <a:latin typeface="Cambria Math" panose="02040503050406030204" pitchFamily="18" charset="0"/>
                      </a:rPr>
                      <m:t>(1+</m:t>
                    </m:r>
                    <m:r>
                      <a:rPr lang="en-US" b="0" i="1" smtClean="0">
                        <a:solidFill>
                          <a:srgbClr val="C00000"/>
                        </a:solidFill>
                        <a:latin typeface="Cambria Math" panose="02040503050406030204" pitchFamily="18" charset="0"/>
                      </a:rPr>
                      <m:t>𝑂</m:t>
                    </m:r>
                    <m:d>
                      <m:dPr>
                        <m:ctrlPr>
                          <a:rPr lang="en-US" b="0" i="1" smtClean="0">
                            <a:solidFill>
                              <a:srgbClr val="C00000"/>
                            </a:solidFill>
                            <a:latin typeface="Cambria Math" panose="02040503050406030204" pitchFamily="18" charset="0"/>
                          </a:rPr>
                        </m:ctrlPr>
                      </m:dPr>
                      <m:e>
                        <m:r>
                          <a:rPr lang="en-US" i="1" smtClean="0">
                            <a:solidFill>
                              <a:srgbClr val="C00000"/>
                            </a:solidFill>
                            <a:latin typeface="Cambria Math" panose="02040503050406030204" pitchFamily="18" charset="0"/>
                          </a:rPr>
                          <m:t>𝜀</m:t>
                        </m:r>
                      </m:e>
                    </m:d>
                    <m:r>
                      <a:rPr lang="en-US" b="0" i="1" smtClean="0">
                        <a:solidFill>
                          <a:srgbClr val="C00000"/>
                        </a:solidFill>
                        <a:latin typeface="Cambria Math" panose="02040503050406030204" pitchFamily="18" charset="0"/>
                      </a:rPr>
                      <m:t>)</m:t>
                    </m:r>
                  </m:oMath>
                </a14:m>
                <a:r>
                  <a:rPr lang="en-US" dirty="0"/>
                  <a:t> more than the “frozen” output, use the next instance and “freeze” its output</a:t>
                </a:r>
              </a:p>
            </p:txBody>
          </p:sp>
        </mc:Choice>
        <mc:Fallback>
          <p:sp>
            <p:nvSpPr>
              <p:cNvPr id="19" name="Content Placeholder 2">
                <a:extLst>
                  <a:ext uri="{FF2B5EF4-FFF2-40B4-BE49-F238E27FC236}">
                    <a16:creationId xmlns:a16="http://schemas.microsoft.com/office/drawing/2014/main" id="{EE869CFC-7415-4DB8-A893-3B5ACA7E475E}"/>
                  </a:ext>
                </a:extLst>
              </p:cNvPr>
              <p:cNvSpPr>
                <a:spLocks noGrp="1" noRot="1" noChangeAspect="1" noMove="1" noResize="1" noEditPoints="1" noAdjustHandles="1" noChangeArrowheads="1" noChangeShapeType="1" noTextEdit="1"/>
              </p:cNvSpPr>
              <p:nvPr>
                <p:ph idx="1"/>
              </p:nvPr>
            </p:nvSpPr>
            <p:spPr>
              <a:xfrm>
                <a:off x="838200" y="1825624"/>
                <a:ext cx="10515600" cy="4514215"/>
              </a:xfrm>
              <a:blipFill>
                <a:blip r:embed="rId2"/>
                <a:stretch>
                  <a:fillRect l="-1043" t="-2159"/>
                </a:stretch>
              </a:blipFill>
            </p:spPr>
            <p:txBody>
              <a:bodyPr/>
              <a:lstStyle/>
              <a:p>
                <a:r>
                  <a:rPr lang="en-US">
                    <a:noFill/>
                  </a:rPr>
                  <a:t> </a:t>
                </a:r>
              </a:p>
            </p:txBody>
          </p:sp>
        </mc:Fallback>
      </mc:AlternateContent>
      <p:sp>
        <p:nvSpPr>
          <p:cNvPr id="20" name="Rectangle 19">
            <a:extLst>
              <a:ext uri="{FF2B5EF4-FFF2-40B4-BE49-F238E27FC236}">
                <a16:creationId xmlns:a16="http://schemas.microsoft.com/office/drawing/2014/main" id="{9FF1C8CC-8D91-47F3-BBD1-A30E40F83E34}"/>
              </a:ext>
            </a:extLst>
          </p:cNvPr>
          <p:cNvSpPr/>
          <p:nvPr/>
        </p:nvSpPr>
        <p:spPr>
          <a:xfrm>
            <a:off x="6247106" y="4205719"/>
            <a:ext cx="5631302" cy="954107"/>
          </a:xfrm>
          <a:prstGeom prst="rect">
            <a:avLst/>
          </a:prstGeom>
        </p:spPr>
        <p:txBody>
          <a:bodyPr wrap="square">
            <a:spAutoFit/>
          </a:bodyPr>
          <a:lstStyle/>
          <a:p>
            <a:pPr marL="457200" indent="-457200">
              <a:buFont typeface="Arial" panose="020B0604020202020204" pitchFamily="34" charset="0"/>
              <a:buChar char="•"/>
            </a:pPr>
            <a:r>
              <a:rPr lang="en-US" sz="2800" dirty="0"/>
              <a:t>Example: Number of ones in the  stream (2-approximation)</a:t>
            </a:r>
          </a:p>
        </p:txBody>
      </p:sp>
    </p:spTree>
    <p:extLst>
      <p:ext uri="{BB962C8B-B14F-4D97-AF65-F5344CB8AC3E}">
        <p14:creationId xmlns:p14="http://schemas.microsoft.com/office/powerpoint/2010/main" val="124254058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rgbClr val="C00000"/>
                </a:solidFill>
              </a:rPr>
              <a:t>Sketch Switching</a:t>
            </a:r>
            <a:endParaRPr lang="en-US" dirty="0"/>
          </a:p>
        </p:txBody>
      </p:sp>
      <p:sp>
        <p:nvSpPr>
          <p:cNvPr id="9" name="TextBox 8">
            <a:extLst>
              <a:ext uri="{FF2B5EF4-FFF2-40B4-BE49-F238E27FC236}">
                <a16:creationId xmlns:a16="http://schemas.microsoft.com/office/drawing/2014/main" id="{9102B3D2-112D-4480-AE62-7AA5FA21BB73}"/>
              </a:ext>
            </a:extLst>
          </p:cNvPr>
          <p:cNvSpPr txBox="1"/>
          <p:nvPr/>
        </p:nvSpPr>
        <p:spPr>
          <a:xfrm>
            <a:off x="1139887" y="4086172"/>
            <a:ext cx="1194558" cy="707886"/>
          </a:xfrm>
          <a:prstGeom prst="rect">
            <a:avLst/>
          </a:prstGeom>
          <a:noFill/>
        </p:spPr>
        <p:txBody>
          <a:bodyPr wrap="none" rtlCol="0">
            <a:spAutoFit/>
          </a:bodyPr>
          <a:lstStyle/>
          <a:p>
            <a:r>
              <a:rPr lang="en-US" sz="4000" dirty="0"/>
              <a:t>1 0 1</a:t>
            </a:r>
          </a:p>
        </p:txBody>
      </p:sp>
      <p:sp>
        <p:nvSpPr>
          <p:cNvPr id="10" name="TextBox 9">
            <a:extLst>
              <a:ext uri="{FF2B5EF4-FFF2-40B4-BE49-F238E27FC236}">
                <a16:creationId xmlns:a16="http://schemas.microsoft.com/office/drawing/2014/main" id="{302F9860-8D34-4577-A3B5-BD1237CD165B}"/>
              </a:ext>
            </a:extLst>
          </p:cNvPr>
          <p:cNvSpPr txBox="1"/>
          <p:nvPr/>
        </p:nvSpPr>
        <p:spPr>
          <a:xfrm>
            <a:off x="1281893" y="4794058"/>
            <a:ext cx="879074" cy="369332"/>
          </a:xfrm>
          <a:prstGeom prst="rect">
            <a:avLst/>
          </a:prstGeom>
          <a:solidFill>
            <a:srgbClr val="C00000"/>
          </a:solidFill>
        </p:spPr>
        <p:txBody>
          <a:bodyPr wrap="square" rtlCol="0">
            <a:spAutoFit/>
          </a:bodyPr>
          <a:lstStyle/>
          <a:p>
            <a:r>
              <a:rPr lang="en-US" dirty="0">
                <a:highlight>
                  <a:srgbClr val="FF0000"/>
                </a:highlight>
              </a:rPr>
              <a:t> </a:t>
            </a:r>
          </a:p>
        </p:txBody>
      </p:sp>
      <p:sp>
        <p:nvSpPr>
          <p:cNvPr id="11" name="Rectangle 10">
            <a:extLst>
              <a:ext uri="{FF2B5EF4-FFF2-40B4-BE49-F238E27FC236}">
                <a16:creationId xmlns:a16="http://schemas.microsoft.com/office/drawing/2014/main" id="{D4842CC5-5A97-4995-97E0-4180E9C96A63}"/>
              </a:ext>
            </a:extLst>
          </p:cNvPr>
          <p:cNvSpPr/>
          <p:nvPr/>
        </p:nvSpPr>
        <p:spPr>
          <a:xfrm>
            <a:off x="838200" y="4794058"/>
            <a:ext cx="301686" cy="369332"/>
          </a:xfrm>
          <a:prstGeom prst="rect">
            <a:avLst/>
          </a:prstGeom>
        </p:spPr>
        <p:txBody>
          <a:bodyPr wrap="none">
            <a:spAutoFit/>
          </a:bodyPr>
          <a:lstStyle/>
          <a:p>
            <a:r>
              <a:rPr lang="en-US" dirty="0">
                <a:solidFill>
                  <a:srgbClr val="FF0000"/>
                </a:solidFill>
              </a:rPr>
              <a:t>1</a:t>
            </a:r>
          </a:p>
        </p:txBody>
      </p:sp>
      <p:sp>
        <p:nvSpPr>
          <p:cNvPr id="12" name="Rectangle 11">
            <a:extLst>
              <a:ext uri="{FF2B5EF4-FFF2-40B4-BE49-F238E27FC236}">
                <a16:creationId xmlns:a16="http://schemas.microsoft.com/office/drawing/2014/main" id="{FDF58C4A-634C-4597-80EB-F9ED98AF7E22}"/>
              </a:ext>
            </a:extLst>
          </p:cNvPr>
          <p:cNvSpPr/>
          <p:nvPr/>
        </p:nvSpPr>
        <p:spPr>
          <a:xfrm>
            <a:off x="838201" y="5163390"/>
            <a:ext cx="301686" cy="369332"/>
          </a:xfrm>
          <a:prstGeom prst="rect">
            <a:avLst/>
          </a:prstGeom>
        </p:spPr>
        <p:txBody>
          <a:bodyPr wrap="none">
            <a:spAutoFit/>
          </a:bodyPr>
          <a:lstStyle/>
          <a:p>
            <a:r>
              <a:rPr lang="en-US" dirty="0"/>
              <a:t>2</a:t>
            </a:r>
          </a:p>
        </p:txBody>
      </p:sp>
      <p:sp>
        <p:nvSpPr>
          <p:cNvPr id="13" name="TextBox 12">
            <a:extLst>
              <a:ext uri="{FF2B5EF4-FFF2-40B4-BE49-F238E27FC236}">
                <a16:creationId xmlns:a16="http://schemas.microsoft.com/office/drawing/2014/main" id="{452B9929-80E6-4233-BCAE-8E4D75844032}"/>
              </a:ext>
            </a:extLst>
          </p:cNvPr>
          <p:cNvSpPr txBox="1"/>
          <p:nvPr/>
        </p:nvSpPr>
        <p:spPr>
          <a:xfrm>
            <a:off x="1281893" y="5163390"/>
            <a:ext cx="879073" cy="369332"/>
          </a:xfrm>
          <a:prstGeom prst="rect">
            <a:avLst/>
          </a:prstGeom>
          <a:solidFill>
            <a:srgbClr val="FFC000"/>
          </a:solidFill>
        </p:spPr>
        <p:txBody>
          <a:bodyPr wrap="square" rtlCol="0">
            <a:spAutoFit/>
          </a:bodyPr>
          <a:lstStyle/>
          <a:p>
            <a:r>
              <a:rPr lang="en-US" dirty="0">
                <a:highlight>
                  <a:srgbClr val="FF0000"/>
                </a:highlight>
              </a:rPr>
              <a:t> </a:t>
            </a:r>
          </a:p>
        </p:txBody>
      </p:sp>
      <p:sp>
        <p:nvSpPr>
          <p:cNvPr id="14" name="Rectangle 13">
            <a:extLst>
              <a:ext uri="{FF2B5EF4-FFF2-40B4-BE49-F238E27FC236}">
                <a16:creationId xmlns:a16="http://schemas.microsoft.com/office/drawing/2014/main" id="{6729DDCE-A8D7-4258-9295-F21B58F81BD0}"/>
              </a:ext>
            </a:extLst>
          </p:cNvPr>
          <p:cNvSpPr/>
          <p:nvPr/>
        </p:nvSpPr>
        <p:spPr>
          <a:xfrm>
            <a:off x="838200" y="5563627"/>
            <a:ext cx="301686" cy="369332"/>
          </a:xfrm>
          <a:prstGeom prst="rect">
            <a:avLst/>
          </a:prstGeom>
        </p:spPr>
        <p:txBody>
          <a:bodyPr wrap="none">
            <a:spAutoFit/>
          </a:bodyPr>
          <a:lstStyle/>
          <a:p>
            <a:r>
              <a:rPr lang="en-US" dirty="0"/>
              <a:t>2</a:t>
            </a:r>
          </a:p>
        </p:txBody>
      </p:sp>
      <p:sp>
        <p:nvSpPr>
          <p:cNvPr id="15" name="TextBox 14">
            <a:extLst>
              <a:ext uri="{FF2B5EF4-FFF2-40B4-BE49-F238E27FC236}">
                <a16:creationId xmlns:a16="http://schemas.microsoft.com/office/drawing/2014/main" id="{42FABA2C-39E2-4D41-98C3-057B2C748E20}"/>
              </a:ext>
            </a:extLst>
          </p:cNvPr>
          <p:cNvSpPr txBox="1"/>
          <p:nvPr/>
        </p:nvSpPr>
        <p:spPr>
          <a:xfrm>
            <a:off x="1281891" y="5517333"/>
            <a:ext cx="879073" cy="369332"/>
          </a:xfrm>
          <a:prstGeom prst="rect">
            <a:avLst/>
          </a:prstGeom>
          <a:solidFill>
            <a:srgbClr val="7030A0"/>
          </a:solidFill>
        </p:spPr>
        <p:txBody>
          <a:bodyPr wrap="square" rtlCol="0">
            <a:spAutoFit/>
          </a:bodyPr>
          <a:lstStyle/>
          <a:p>
            <a:r>
              <a:rPr lang="en-US" dirty="0">
                <a:highlight>
                  <a:srgbClr val="FF0000"/>
                </a:highlight>
              </a:rPr>
              <a:t> </a:t>
            </a:r>
          </a:p>
        </p:txBody>
      </p:sp>
      <p:sp>
        <p:nvSpPr>
          <p:cNvPr id="16" name="Rectangle 15">
            <a:extLst>
              <a:ext uri="{FF2B5EF4-FFF2-40B4-BE49-F238E27FC236}">
                <a16:creationId xmlns:a16="http://schemas.microsoft.com/office/drawing/2014/main" id="{1B03D971-376F-4AA9-B7F9-A01316EBD9DE}"/>
              </a:ext>
            </a:extLst>
          </p:cNvPr>
          <p:cNvSpPr/>
          <p:nvPr/>
        </p:nvSpPr>
        <p:spPr>
          <a:xfrm>
            <a:off x="838200" y="5963864"/>
            <a:ext cx="301686" cy="369332"/>
          </a:xfrm>
          <a:prstGeom prst="rect">
            <a:avLst/>
          </a:prstGeom>
        </p:spPr>
        <p:txBody>
          <a:bodyPr wrap="none">
            <a:spAutoFit/>
          </a:bodyPr>
          <a:lstStyle/>
          <a:p>
            <a:r>
              <a:rPr lang="en-US" dirty="0"/>
              <a:t>2</a:t>
            </a:r>
          </a:p>
        </p:txBody>
      </p:sp>
      <p:sp>
        <p:nvSpPr>
          <p:cNvPr id="17" name="TextBox 16">
            <a:extLst>
              <a:ext uri="{FF2B5EF4-FFF2-40B4-BE49-F238E27FC236}">
                <a16:creationId xmlns:a16="http://schemas.microsoft.com/office/drawing/2014/main" id="{D32233E3-CEE4-460C-9865-83CA548834B6}"/>
              </a:ext>
            </a:extLst>
          </p:cNvPr>
          <p:cNvSpPr txBox="1"/>
          <p:nvPr/>
        </p:nvSpPr>
        <p:spPr>
          <a:xfrm>
            <a:off x="1281891" y="5886665"/>
            <a:ext cx="879073" cy="369332"/>
          </a:xfrm>
          <a:prstGeom prst="rect">
            <a:avLst/>
          </a:prstGeom>
          <a:solidFill>
            <a:schemeClr val="accent1">
              <a:lumMod val="60000"/>
              <a:lumOff val="40000"/>
            </a:schemeClr>
          </a:solidFill>
        </p:spPr>
        <p:txBody>
          <a:bodyPr wrap="square" rtlCol="0">
            <a:spAutoFit/>
          </a:bodyPr>
          <a:lstStyle/>
          <a:p>
            <a:r>
              <a:rPr lang="en-US" dirty="0">
                <a:highlight>
                  <a:srgbClr val="FF0000"/>
                </a:highlight>
              </a:rPr>
              <a:t> </a:t>
            </a:r>
          </a:p>
        </p:txBody>
      </p:sp>
      <p:sp>
        <p:nvSpPr>
          <p:cNvPr id="18" name="Rectangle 17">
            <a:extLst>
              <a:ext uri="{FF2B5EF4-FFF2-40B4-BE49-F238E27FC236}">
                <a16:creationId xmlns:a16="http://schemas.microsoft.com/office/drawing/2014/main" id="{7B23FF7A-FCDB-402D-BA13-5050846DBE7F}"/>
              </a:ext>
            </a:extLst>
          </p:cNvPr>
          <p:cNvSpPr/>
          <p:nvPr/>
        </p:nvSpPr>
        <p:spPr>
          <a:xfrm>
            <a:off x="730999" y="4721791"/>
            <a:ext cx="1676921" cy="457835"/>
          </a:xfrm>
          <a:prstGeom prst="rect">
            <a:avLst/>
          </a:prstGeom>
          <a:noFill/>
          <a:ln w="571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19" name="Content Placeholder 2">
                <a:extLst>
                  <a:ext uri="{FF2B5EF4-FFF2-40B4-BE49-F238E27FC236}">
                    <a16:creationId xmlns:a16="http://schemas.microsoft.com/office/drawing/2014/main" id="{EE869CFC-7415-4DB8-A893-3B5ACA7E475E}"/>
                  </a:ext>
                </a:extLst>
              </p:cNvPr>
              <p:cNvSpPr>
                <a:spLocks noGrp="1"/>
              </p:cNvSpPr>
              <p:nvPr>
                <p:ph idx="1"/>
              </p:nvPr>
            </p:nvSpPr>
            <p:spPr>
              <a:xfrm>
                <a:off x="838200" y="1825624"/>
                <a:ext cx="10515600" cy="4514215"/>
              </a:xfrm>
            </p:spPr>
            <p:txBody>
              <a:bodyPr>
                <a:normAutofit/>
              </a:bodyPr>
              <a:lstStyle/>
              <a:p>
                <a:r>
                  <a:rPr lang="en-US" dirty="0"/>
                  <a:t>Start many instances of the streaming algorithm at the beginning</a:t>
                </a:r>
              </a:p>
              <a:p>
                <a:r>
                  <a:rPr lang="en-US" dirty="0"/>
                  <a:t>Use an instance of the algorithm but “freeze” the output</a:t>
                </a:r>
              </a:p>
              <a:p>
                <a:r>
                  <a:rPr lang="en-US" dirty="0"/>
                  <a:t>Each time the next instance has value </a:t>
                </a:r>
                <a14:m>
                  <m:oMath xmlns:m="http://schemas.openxmlformats.org/officeDocument/2006/math">
                    <m:r>
                      <a:rPr lang="en-US" b="0" i="0" smtClean="0">
                        <a:solidFill>
                          <a:srgbClr val="C00000"/>
                        </a:solidFill>
                        <a:latin typeface="Cambria Math" panose="02040503050406030204" pitchFamily="18" charset="0"/>
                      </a:rPr>
                      <m:t>(1+</m:t>
                    </m:r>
                    <m:r>
                      <a:rPr lang="en-US" b="0" i="1" smtClean="0">
                        <a:solidFill>
                          <a:srgbClr val="C00000"/>
                        </a:solidFill>
                        <a:latin typeface="Cambria Math" panose="02040503050406030204" pitchFamily="18" charset="0"/>
                      </a:rPr>
                      <m:t>𝑂</m:t>
                    </m:r>
                    <m:d>
                      <m:dPr>
                        <m:ctrlPr>
                          <a:rPr lang="en-US" b="0" i="1" smtClean="0">
                            <a:solidFill>
                              <a:srgbClr val="C00000"/>
                            </a:solidFill>
                            <a:latin typeface="Cambria Math" panose="02040503050406030204" pitchFamily="18" charset="0"/>
                          </a:rPr>
                        </m:ctrlPr>
                      </m:dPr>
                      <m:e>
                        <m:r>
                          <a:rPr lang="en-US" i="1" smtClean="0">
                            <a:solidFill>
                              <a:srgbClr val="C00000"/>
                            </a:solidFill>
                            <a:latin typeface="Cambria Math" panose="02040503050406030204" pitchFamily="18" charset="0"/>
                          </a:rPr>
                          <m:t>𝜀</m:t>
                        </m:r>
                      </m:e>
                    </m:d>
                    <m:r>
                      <a:rPr lang="en-US" b="0" i="1" smtClean="0">
                        <a:solidFill>
                          <a:srgbClr val="C00000"/>
                        </a:solidFill>
                        <a:latin typeface="Cambria Math" panose="02040503050406030204" pitchFamily="18" charset="0"/>
                      </a:rPr>
                      <m:t>)</m:t>
                    </m:r>
                  </m:oMath>
                </a14:m>
                <a:r>
                  <a:rPr lang="en-US" dirty="0"/>
                  <a:t> more than the “frozen” output, use the next instance and “freeze” its output</a:t>
                </a:r>
              </a:p>
            </p:txBody>
          </p:sp>
        </mc:Choice>
        <mc:Fallback>
          <p:sp>
            <p:nvSpPr>
              <p:cNvPr id="19" name="Content Placeholder 2">
                <a:extLst>
                  <a:ext uri="{FF2B5EF4-FFF2-40B4-BE49-F238E27FC236}">
                    <a16:creationId xmlns:a16="http://schemas.microsoft.com/office/drawing/2014/main" id="{EE869CFC-7415-4DB8-A893-3B5ACA7E475E}"/>
                  </a:ext>
                </a:extLst>
              </p:cNvPr>
              <p:cNvSpPr>
                <a:spLocks noGrp="1" noRot="1" noChangeAspect="1" noMove="1" noResize="1" noEditPoints="1" noAdjustHandles="1" noChangeArrowheads="1" noChangeShapeType="1" noTextEdit="1"/>
              </p:cNvSpPr>
              <p:nvPr>
                <p:ph idx="1"/>
              </p:nvPr>
            </p:nvSpPr>
            <p:spPr>
              <a:xfrm>
                <a:off x="838200" y="1825624"/>
                <a:ext cx="10515600" cy="4514215"/>
              </a:xfrm>
              <a:blipFill>
                <a:blip r:embed="rId2"/>
                <a:stretch>
                  <a:fillRect l="-1043" t="-2159"/>
                </a:stretch>
              </a:blipFill>
            </p:spPr>
            <p:txBody>
              <a:bodyPr/>
              <a:lstStyle/>
              <a:p>
                <a:r>
                  <a:rPr lang="en-US">
                    <a:noFill/>
                  </a:rPr>
                  <a:t> </a:t>
                </a:r>
              </a:p>
            </p:txBody>
          </p:sp>
        </mc:Fallback>
      </mc:AlternateContent>
      <p:sp>
        <p:nvSpPr>
          <p:cNvPr id="20" name="Rectangle 19">
            <a:extLst>
              <a:ext uri="{FF2B5EF4-FFF2-40B4-BE49-F238E27FC236}">
                <a16:creationId xmlns:a16="http://schemas.microsoft.com/office/drawing/2014/main" id="{5C83B51A-D078-4E77-AF5A-B46F1835FB5D}"/>
              </a:ext>
            </a:extLst>
          </p:cNvPr>
          <p:cNvSpPr/>
          <p:nvPr/>
        </p:nvSpPr>
        <p:spPr>
          <a:xfrm>
            <a:off x="6247106" y="4205719"/>
            <a:ext cx="5631302" cy="954107"/>
          </a:xfrm>
          <a:prstGeom prst="rect">
            <a:avLst/>
          </a:prstGeom>
        </p:spPr>
        <p:txBody>
          <a:bodyPr wrap="square">
            <a:spAutoFit/>
          </a:bodyPr>
          <a:lstStyle/>
          <a:p>
            <a:pPr marL="457200" indent="-457200">
              <a:buFont typeface="Arial" panose="020B0604020202020204" pitchFamily="34" charset="0"/>
              <a:buChar char="•"/>
            </a:pPr>
            <a:r>
              <a:rPr lang="en-US" sz="2800" dirty="0"/>
              <a:t>Example: Number of ones in the  stream (2-approximation)</a:t>
            </a:r>
          </a:p>
        </p:txBody>
      </p:sp>
    </p:spTree>
    <p:extLst>
      <p:ext uri="{BB962C8B-B14F-4D97-AF65-F5344CB8AC3E}">
        <p14:creationId xmlns:p14="http://schemas.microsoft.com/office/powerpoint/2010/main" val="383179594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rgbClr val="C00000"/>
                </a:solidFill>
              </a:rPr>
              <a:t>Sketch Switching</a:t>
            </a:r>
            <a:endParaRPr lang="en-US" dirty="0"/>
          </a:p>
        </p:txBody>
      </p:sp>
      <p:sp>
        <p:nvSpPr>
          <p:cNvPr id="9" name="TextBox 8">
            <a:extLst>
              <a:ext uri="{FF2B5EF4-FFF2-40B4-BE49-F238E27FC236}">
                <a16:creationId xmlns:a16="http://schemas.microsoft.com/office/drawing/2014/main" id="{9102B3D2-112D-4480-AE62-7AA5FA21BB73}"/>
              </a:ext>
            </a:extLst>
          </p:cNvPr>
          <p:cNvSpPr txBox="1"/>
          <p:nvPr/>
        </p:nvSpPr>
        <p:spPr>
          <a:xfrm>
            <a:off x="1139887" y="4086172"/>
            <a:ext cx="1194558" cy="707886"/>
          </a:xfrm>
          <a:prstGeom prst="rect">
            <a:avLst/>
          </a:prstGeom>
          <a:noFill/>
        </p:spPr>
        <p:txBody>
          <a:bodyPr wrap="none" rtlCol="0">
            <a:spAutoFit/>
          </a:bodyPr>
          <a:lstStyle/>
          <a:p>
            <a:r>
              <a:rPr lang="en-US" sz="4000" dirty="0"/>
              <a:t>1 0 1</a:t>
            </a:r>
          </a:p>
        </p:txBody>
      </p:sp>
      <p:sp>
        <p:nvSpPr>
          <p:cNvPr id="10" name="TextBox 9">
            <a:extLst>
              <a:ext uri="{FF2B5EF4-FFF2-40B4-BE49-F238E27FC236}">
                <a16:creationId xmlns:a16="http://schemas.microsoft.com/office/drawing/2014/main" id="{302F9860-8D34-4577-A3B5-BD1237CD165B}"/>
              </a:ext>
            </a:extLst>
          </p:cNvPr>
          <p:cNvSpPr txBox="1"/>
          <p:nvPr/>
        </p:nvSpPr>
        <p:spPr>
          <a:xfrm>
            <a:off x="1281893" y="4794058"/>
            <a:ext cx="879074" cy="369332"/>
          </a:xfrm>
          <a:prstGeom prst="rect">
            <a:avLst/>
          </a:prstGeom>
          <a:solidFill>
            <a:srgbClr val="C00000"/>
          </a:solidFill>
        </p:spPr>
        <p:txBody>
          <a:bodyPr wrap="square" rtlCol="0">
            <a:spAutoFit/>
          </a:bodyPr>
          <a:lstStyle/>
          <a:p>
            <a:r>
              <a:rPr lang="en-US" dirty="0">
                <a:highlight>
                  <a:srgbClr val="FF0000"/>
                </a:highlight>
              </a:rPr>
              <a:t> </a:t>
            </a:r>
          </a:p>
        </p:txBody>
      </p:sp>
      <p:sp>
        <p:nvSpPr>
          <p:cNvPr id="11" name="Rectangle 10">
            <a:extLst>
              <a:ext uri="{FF2B5EF4-FFF2-40B4-BE49-F238E27FC236}">
                <a16:creationId xmlns:a16="http://schemas.microsoft.com/office/drawing/2014/main" id="{D4842CC5-5A97-4995-97E0-4180E9C96A63}"/>
              </a:ext>
            </a:extLst>
          </p:cNvPr>
          <p:cNvSpPr/>
          <p:nvPr/>
        </p:nvSpPr>
        <p:spPr>
          <a:xfrm>
            <a:off x="838200" y="4794058"/>
            <a:ext cx="301686" cy="369332"/>
          </a:xfrm>
          <a:prstGeom prst="rect">
            <a:avLst/>
          </a:prstGeom>
        </p:spPr>
        <p:txBody>
          <a:bodyPr wrap="none">
            <a:spAutoFit/>
          </a:bodyPr>
          <a:lstStyle/>
          <a:p>
            <a:r>
              <a:rPr lang="en-US" dirty="0"/>
              <a:t>1</a:t>
            </a:r>
          </a:p>
        </p:txBody>
      </p:sp>
      <p:sp>
        <p:nvSpPr>
          <p:cNvPr id="12" name="Rectangle 11">
            <a:extLst>
              <a:ext uri="{FF2B5EF4-FFF2-40B4-BE49-F238E27FC236}">
                <a16:creationId xmlns:a16="http://schemas.microsoft.com/office/drawing/2014/main" id="{FDF58C4A-634C-4597-80EB-F9ED98AF7E22}"/>
              </a:ext>
            </a:extLst>
          </p:cNvPr>
          <p:cNvSpPr/>
          <p:nvPr/>
        </p:nvSpPr>
        <p:spPr>
          <a:xfrm>
            <a:off x="838201" y="5163390"/>
            <a:ext cx="301686" cy="369332"/>
          </a:xfrm>
          <a:prstGeom prst="rect">
            <a:avLst/>
          </a:prstGeom>
        </p:spPr>
        <p:txBody>
          <a:bodyPr wrap="none">
            <a:spAutoFit/>
          </a:bodyPr>
          <a:lstStyle/>
          <a:p>
            <a:r>
              <a:rPr lang="en-US" dirty="0">
                <a:solidFill>
                  <a:srgbClr val="FF0000"/>
                </a:solidFill>
              </a:rPr>
              <a:t>2</a:t>
            </a:r>
          </a:p>
        </p:txBody>
      </p:sp>
      <p:sp>
        <p:nvSpPr>
          <p:cNvPr id="13" name="TextBox 12">
            <a:extLst>
              <a:ext uri="{FF2B5EF4-FFF2-40B4-BE49-F238E27FC236}">
                <a16:creationId xmlns:a16="http://schemas.microsoft.com/office/drawing/2014/main" id="{452B9929-80E6-4233-BCAE-8E4D75844032}"/>
              </a:ext>
            </a:extLst>
          </p:cNvPr>
          <p:cNvSpPr txBox="1"/>
          <p:nvPr/>
        </p:nvSpPr>
        <p:spPr>
          <a:xfrm>
            <a:off x="1281893" y="5163390"/>
            <a:ext cx="879073" cy="369332"/>
          </a:xfrm>
          <a:prstGeom prst="rect">
            <a:avLst/>
          </a:prstGeom>
          <a:solidFill>
            <a:srgbClr val="FFC000"/>
          </a:solidFill>
        </p:spPr>
        <p:txBody>
          <a:bodyPr wrap="square" rtlCol="0">
            <a:spAutoFit/>
          </a:bodyPr>
          <a:lstStyle/>
          <a:p>
            <a:r>
              <a:rPr lang="en-US" dirty="0">
                <a:highlight>
                  <a:srgbClr val="FF0000"/>
                </a:highlight>
              </a:rPr>
              <a:t> </a:t>
            </a:r>
          </a:p>
        </p:txBody>
      </p:sp>
      <p:sp>
        <p:nvSpPr>
          <p:cNvPr id="14" name="Rectangle 13">
            <a:extLst>
              <a:ext uri="{FF2B5EF4-FFF2-40B4-BE49-F238E27FC236}">
                <a16:creationId xmlns:a16="http://schemas.microsoft.com/office/drawing/2014/main" id="{6729DDCE-A8D7-4258-9295-F21B58F81BD0}"/>
              </a:ext>
            </a:extLst>
          </p:cNvPr>
          <p:cNvSpPr/>
          <p:nvPr/>
        </p:nvSpPr>
        <p:spPr>
          <a:xfrm>
            <a:off x="838200" y="5563627"/>
            <a:ext cx="301686" cy="369332"/>
          </a:xfrm>
          <a:prstGeom prst="rect">
            <a:avLst/>
          </a:prstGeom>
        </p:spPr>
        <p:txBody>
          <a:bodyPr wrap="none">
            <a:spAutoFit/>
          </a:bodyPr>
          <a:lstStyle/>
          <a:p>
            <a:r>
              <a:rPr lang="en-US" dirty="0"/>
              <a:t>2</a:t>
            </a:r>
          </a:p>
        </p:txBody>
      </p:sp>
      <p:sp>
        <p:nvSpPr>
          <p:cNvPr id="15" name="TextBox 14">
            <a:extLst>
              <a:ext uri="{FF2B5EF4-FFF2-40B4-BE49-F238E27FC236}">
                <a16:creationId xmlns:a16="http://schemas.microsoft.com/office/drawing/2014/main" id="{42FABA2C-39E2-4D41-98C3-057B2C748E20}"/>
              </a:ext>
            </a:extLst>
          </p:cNvPr>
          <p:cNvSpPr txBox="1"/>
          <p:nvPr/>
        </p:nvSpPr>
        <p:spPr>
          <a:xfrm>
            <a:off x="1281891" y="5517333"/>
            <a:ext cx="879073" cy="369332"/>
          </a:xfrm>
          <a:prstGeom prst="rect">
            <a:avLst/>
          </a:prstGeom>
          <a:solidFill>
            <a:srgbClr val="7030A0"/>
          </a:solidFill>
        </p:spPr>
        <p:txBody>
          <a:bodyPr wrap="square" rtlCol="0">
            <a:spAutoFit/>
          </a:bodyPr>
          <a:lstStyle/>
          <a:p>
            <a:r>
              <a:rPr lang="en-US" dirty="0">
                <a:highlight>
                  <a:srgbClr val="FF0000"/>
                </a:highlight>
              </a:rPr>
              <a:t> </a:t>
            </a:r>
          </a:p>
        </p:txBody>
      </p:sp>
      <p:sp>
        <p:nvSpPr>
          <p:cNvPr id="16" name="Rectangle 15">
            <a:extLst>
              <a:ext uri="{FF2B5EF4-FFF2-40B4-BE49-F238E27FC236}">
                <a16:creationId xmlns:a16="http://schemas.microsoft.com/office/drawing/2014/main" id="{1B03D971-376F-4AA9-B7F9-A01316EBD9DE}"/>
              </a:ext>
            </a:extLst>
          </p:cNvPr>
          <p:cNvSpPr/>
          <p:nvPr/>
        </p:nvSpPr>
        <p:spPr>
          <a:xfrm>
            <a:off x="838200" y="5963864"/>
            <a:ext cx="301686" cy="369332"/>
          </a:xfrm>
          <a:prstGeom prst="rect">
            <a:avLst/>
          </a:prstGeom>
        </p:spPr>
        <p:txBody>
          <a:bodyPr wrap="none">
            <a:spAutoFit/>
          </a:bodyPr>
          <a:lstStyle/>
          <a:p>
            <a:r>
              <a:rPr lang="en-US" dirty="0"/>
              <a:t>2</a:t>
            </a:r>
          </a:p>
        </p:txBody>
      </p:sp>
      <p:sp>
        <p:nvSpPr>
          <p:cNvPr id="17" name="TextBox 16">
            <a:extLst>
              <a:ext uri="{FF2B5EF4-FFF2-40B4-BE49-F238E27FC236}">
                <a16:creationId xmlns:a16="http://schemas.microsoft.com/office/drawing/2014/main" id="{D32233E3-CEE4-460C-9865-83CA548834B6}"/>
              </a:ext>
            </a:extLst>
          </p:cNvPr>
          <p:cNvSpPr txBox="1"/>
          <p:nvPr/>
        </p:nvSpPr>
        <p:spPr>
          <a:xfrm>
            <a:off x="1281891" y="5886665"/>
            <a:ext cx="879073" cy="369332"/>
          </a:xfrm>
          <a:prstGeom prst="rect">
            <a:avLst/>
          </a:prstGeom>
          <a:solidFill>
            <a:schemeClr val="accent1">
              <a:lumMod val="60000"/>
              <a:lumOff val="40000"/>
            </a:schemeClr>
          </a:solidFill>
        </p:spPr>
        <p:txBody>
          <a:bodyPr wrap="square" rtlCol="0">
            <a:spAutoFit/>
          </a:bodyPr>
          <a:lstStyle/>
          <a:p>
            <a:r>
              <a:rPr lang="en-US" dirty="0">
                <a:highlight>
                  <a:srgbClr val="FF0000"/>
                </a:highlight>
              </a:rPr>
              <a:t> </a:t>
            </a:r>
          </a:p>
        </p:txBody>
      </p:sp>
      <p:sp>
        <p:nvSpPr>
          <p:cNvPr id="18" name="Rectangle 17">
            <a:extLst>
              <a:ext uri="{FF2B5EF4-FFF2-40B4-BE49-F238E27FC236}">
                <a16:creationId xmlns:a16="http://schemas.microsoft.com/office/drawing/2014/main" id="{7B23FF7A-FCDB-402D-BA13-5050846DBE7F}"/>
              </a:ext>
            </a:extLst>
          </p:cNvPr>
          <p:cNvSpPr/>
          <p:nvPr/>
        </p:nvSpPr>
        <p:spPr>
          <a:xfrm>
            <a:off x="657524" y="5119138"/>
            <a:ext cx="1676921" cy="457835"/>
          </a:xfrm>
          <a:prstGeom prst="rect">
            <a:avLst/>
          </a:prstGeom>
          <a:noFill/>
          <a:ln w="571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19" name="Content Placeholder 2">
                <a:extLst>
                  <a:ext uri="{FF2B5EF4-FFF2-40B4-BE49-F238E27FC236}">
                    <a16:creationId xmlns:a16="http://schemas.microsoft.com/office/drawing/2014/main" id="{EE869CFC-7415-4DB8-A893-3B5ACA7E475E}"/>
                  </a:ext>
                </a:extLst>
              </p:cNvPr>
              <p:cNvSpPr>
                <a:spLocks noGrp="1"/>
              </p:cNvSpPr>
              <p:nvPr>
                <p:ph idx="1"/>
              </p:nvPr>
            </p:nvSpPr>
            <p:spPr>
              <a:xfrm>
                <a:off x="838200" y="1825624"/>
                <a:ext cx="10515600" cy="4514215"/>
              </a:xfrm>
            </p:spPr>
            <p:txBody>
              <a:bodyPr>
                <a:normAutofit/>
              </a:bodyPr>
              <a:lstStyle/>
              <a:p>
                <a:r>
                  <a:rPr lang="en-US" dirty="0"/>
                  <a:t>Start many instances of the streaming algorithm at the beginning</a:t>
                </a:r>
              </a:p>
              <a:p>
                <a:r>
                  <a:rPr lang="en-US" dirty="0"/>
                  <a:t>Use an instance of the algorithm but “freeze” the output</a:t>
                </a:r>
              </a:p>
              <a:p>
                <a:r>
                  <a:rPr lang="en-US" dirty="0"/>
                  <a:t>Each time the next instance has value </a:t>
                </a:r>
                <a14:m>
                  <m:oMath xmlns:m="http://schemas.openxmlformats.org/officeDocument/2006/math">
                    <m:r>
                      <a:rPr lang="en-US" b="0" i="0" smtClean="0">
                        <a:solidFill>
                          <a:srgbClr val="C00000"/>
                        </a:solidFill>
                        <a:latin typeface="Cambria Math" panose="02040503050406030204" pitchFamily="18" charset="0"/>
                      </a:rPr>
                      <m:t>(1+</m:t>
                    </m:r>
                    <m:r>
                      <a:rPr lang="en-US" b="0" i="1" smtClean="0">
                        <a:solidFill>
                          <a:srgbClr val="C00000"/>
                        </a:solidFill>
                        <a:latin typeface="Cambria Math" panose="02040503050406030204" pitchFamily="18" charset="0"/>
                      </a:rPr>
                      <m:t>𝑂</m:t>
                    </m:r>
                    <m:d>
                      <m:dPr>
                        <m:ctrlPr>
                          <a:rPr lang="en-US" b="0" i="1" smtClean="0">
                            <a:solidFill>
                              <a:srgbClr val="C00000"/>
                            </a:solidFill>
                            <a:latin typeface="Cambria Math" panose="02040503050406030204" pitchFamily="18" charset="0"/>
                          </a:rPr>
                        </m:ctrlPr>
                      </m:dPr>
                      <m:e>
                        <m:r>
                          <a:rPr lang="en-US" i="1" smtClean="0">
                            <a:solidFill>
                              <a:srgbClr val="C00000"/>
                            </a:solidFill>
                            <a:latin typeface="Cambria Math" panose="02040503050406030204" pitchFamily="18" charset="0"/>
                          </a:rPr>
                          <m:t>𝜀</m:t>
                        </m:r>
                      </m:e>
                    </m:d>
                    <m:r>
                      <a:rPr lang="en-US" b="0" i="1" smtClean="0">
                        <a:solidFill>
                          <a:srgbClr val="C00000"/>
                        </a:solidFill>
                        <a:latin typeface="Cambria Math" panose="02040503050406030204" pitchFamily="18" charset="0"/>
                      </a:rPr>
                      <m:t>)</m:t>
                    </m:r>
                  </m:oMath>
                </a14:m>
                <a:r>
                  <a:rPr lang="en-US" dirty="0"/>
                  <a:t> more than the “frozen” output, use the next instance and “freeze” its output</a:t>
                </a:r>
              </a:p>
            </p:txBody>
          </p:sp>
        </mc:Choice>
        <mc:Fallback>
          <p:sp>
            <p:nvSpPr>
              <p:cNvPr id="19" name="Content Placeholder 2">
                <a:extLst>
                  <a:ext uri="{FF2B5EF4-FFF2-40B4-BE49-F238E27FC236}">
                    <a16:creationId xmlns:a16="http://schemas.microsoft.com/office/drawing/2014/main" id="{EE869CFC-7415-4DB8-A893-3B5ACA7E475E}"/>
                  </a:ext>
                </a:extLst>
              </p:cNvPr>
              <p:cNvSpPr>
                <a:spLocks noGrp="1" noRot="1" noChangeAspect="1" noMove="1" noResize="1" noEditPoints="1" noAdjustHandles="1" noChangeArrowheads="1" noChangeShapeType="1" noTextEdit="1"/>
              </p:cNvSpPr>
              <p:nvPr>
                <p:ph idx="1"/>
              </p:nvPr>
            </p:nvSpPr>
            <p:spPr>
              <a:xfrm>
                <a:off x="838200" y="1825624"/>
                <a:ext cx="10515600" cy="4514215"/>
              </a:xfrm>
              <a:blipFill>
                <a:blip r:embed="rId2"/>
                <a:stretch>
                  <a:fillRect l="-1043" t="-2159"/>
                </a:stretch>
              </a:blipFill>
            </p:spPr>
            <p:txBody>
              <a:bodyPr/>
              <a:lstStyle/>
              <a:p>
                <a:r>
                  <a:rPr lang="en-US">
                    <a:noFill/>
                  </a:rPr>
                  <a:t> </a:t>
                </a:r>
              </a:p>
            </p:txBody>
          </p:sp>
        </mc:Fallback>
      </mc:AlternateContent>
      <p:sp>
        <p:nvSpPr>
          <p:cNvPr id="20" name="Rectangle 19">
            <a:extLst>
              <a:ext uri="{FF2B5EF4-FFF2-40B4-BE49-F238E27FC236}">
                <a16:creationId xmlns:a16="http://schemas.microsoft.com/office/drawing/2014/main" id="{DE08EFFE-93FF-4DF5-89C9-E7D081A5FCD6}"/>
              </a:ext>
            </a:extLst>
          </p:cNvPr>
          <p:cNvSpPr/>
          <p:nvPr/>
        </p:nvSpPr>
        <p:spPr>
          <a:xfrm>
            <a:off x="6247106" y="4205719"/>
            <a:ext cx="5631302" cy="954107"/>
          </a:xfrm>
          <a:prstGeom prst="rect">
            <a:avLst/>
          </a:prstGeom>
        </p:spPr>
        <p:txBody>
          <a:bodyPr wrap="square">
            <a:spAutoFit/>
          </a:bodyPr>
          <a:lstStyle/>
          <a:p>
            <a:pPr marL="457200" indent="-457200">
              <a:buFont typeface="Arial" panose="020B0604020202020204" pitchFamily="34" charset="0"/>
              <a:buChar char="•"/>
            </a:pPr>
            <a:r>
              <a:rPr lang="en-US" sz="2800" dirty="0"/>
              <a:t>Example: Number of ones in the  stream (2-approximation)</a:t>
            </a:r>
          </a:p>
        </p:txBody>
      </p:sp>
    </p:spTree>
    <p:extLst>
      <p:ext uri="{BB962C8B-B14F-4D97-AF65-F5344CB8AC3E}">
        <p14:creationId xmlns:p14="http://schemas.microsoft.com/office/powerpoint/2010/main" val="161759569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rgbClr val="C00000"/>
                </a:solidFill>
              </a:rPr>
              <a:t>Sketch Switching</a:t>
            </a:r>
            <a:endParaRPr lang="en-US" dirty="0"/>
          </a:p>
        </p:txBody>
      </p:sp>
      <p:sp>
        <p:nvSpPr>
          <p:cNvPr id="9" name="TextBox 8">
            <a:extLst>
              <a:ext uri="{FF2B5EF4-FFF2-40B4-BE49-F238E27FC236}">
                <a16:creationId xmlns:a16="http://schemas.microsoft.com/office/drawing/2014/main" id="{9102B3D2-112D-4480-AE62-7AA5FA21BB73}"/>
              </a:ext>
            </a:extLst>
          </p:cNvPr>
          <p:cNvSpPr txBox="1"/>
          <p:nvPr/>
        </p:nvSpPr>
        <p:spPr>
          <a:xfrm>
            <a:off x="1139887" y="4086172"/>
            <a:ext cx="1569660" cy="707886"/>
          </a:xfrm>
          <a:prstGeom prst="rect">
            <a:avLst/>
          </a:prstGeom>
          <a:noFill/>
        </p:spPr>
        <p:txBody>
          <a:bodyPr wrap="none" rtlCol="0">
            <a:spAutoFit/>
          </a:bodyPr>
          <a:lstStyle/>
          <a:p>
            <a:r>
              <a:rPr lang="en-US" sz="4000" dirty="0"/>
              <a:t>1 0 1 1</a:t>
            </a:r>
          </a:p>
        </p:txBody>
      </p:sp>
      <p:sp>
        <p:nvSpPr>
          <p:cNvPr id="10" name="TextBox 9">
            <a:extLst>
              <a:ext uri="{FF2B5EF4-FFF2-40B4-BE49-F238E27FC236}">
                <a16:creationId xmlns:a16="http://schemas.microsoft.com/office/drawing/2014/main" id="{302F9860-8D34-4577-A3B5-BD1237CD165B}"/>
              </a:ext>
            </a:extLst>
          </p:cNvPr>
          <p:cNvSpPr txBox="1"/>
          <p:nvPr/>
        </p:nvSpPr>
        <p:spPr>
          <a:xfrm>
            <a:off x="1281892" y="4794058"/>
            <a:ext cx="1329227" cy="369332"/>
          </a:xfrm>
          <a:prstGeom prst="rect">
            <a:avLst/>
          </a:prstGeom>
          <a:solidFill>
            <a:srgbClr val="C00000"/>
          </a:solidFill>
        </p:spPr>
        <p:txBody>
          <a:bodyPr wrap="square" rtlCol="0">
            <a:spAutoFit/>
          </a:bodyPr>
          <a:lstStyle/>
          <a:p>
            <a:r>
              <a:rPr lang="en-US" dirty="0">
                <a:highlight>
                  <a:srgbClr val="FF0000"/>
                </a:highlight>
              </a:rPr>
              <a:t> </a:t>
            </a:r>
          </a:p>
        </p:txBody>
      </p:sp>
      <p:sp>
        <p:nvSpPr>
          <p:cNvPr id="11" name="Rectangle 10">
            <a:extLst>
              <a:ext uri="{FF2B5EF4-FFF2-40B4-BE49-F238E27FC236}">
                <a16:creationId xmlns:a16="http://schemas.microsoft.com/office/drawing/2014/main" id="{D4842CC5-5A97-4995-97E0-4180E9C96A63}"/>
              </a:ext>
            </a:extLst>
          </p:cNvPr>
          <p:cNvSpPr/>
          <p:nvPr/>
        </p:nvSpPr>
        <p:spPr>
          <a:xfrm>
            <a:off x="838200" y="4794058"/>
            <a:ext cx="301686" cy="369332"/>
          </a:xfrm>
          <a:prstGeom prst="rect">
            <a:avLst/>
          </a:prstGeom>
        </p:spPr>
        <p:txBody>
          <a:bodyPr wrap="none">
            <a:spAutoFit/>
          </a:bodyPr>
          <a:lstStyle/>
          <a:p>
            <a:r>
              <a:rPr lang="en-US" dirty="0"/>
              <a:t>1</a:t>
            </a:r>
          </a:p>
        </p:txBody>
      </p:sp>
      <p:sp>
        <p:nvSpPr>
          <p:cNvPr id="12" name="Rectangle 11">
            <a:extLst>
              <a:ext uri="{FF2B5EF4-FFF2-40B4-BE49-F238E27FC236}">
                <a16:creationId xmlns:a16="http://schemas.microsoft.com/office/drawing/2014/main" id="{FDF58C4A-634C-4597-80EB-F9ED98AF7E22}"/>
              </a:ext>
            </a:extLst>
          </p:cNvPr>
          <p:cNvSpPr/>
          <p:nvPr/>
        </p:nvSpPr>
        <p:spPr>
          <a:xfrm>
            <a:off x="838201" y="5163390"/>
            <a:ext cx="301686" cy="369332"/>
          </a:xfrm>
          <a:prstGeom prst="rect">
            <a:avLst/>
          </a:prstGeom>
        </p:spPr>
        <p:txBody>
          <a:bodyPr wrap="none">
            <a:spAutoFit/>
          </a:bodyPr>
          <a:lstStyle/>
          <a:p>
            <a:r>
              <a:rPr lang="en-US" dirty="0">
                <a:solidFill>
                  <a:srgbClr val="FF0000"/>
                </a:solidFill>
              </a:rPr>
              <a:t>2</a:t>
            </a:r>
          </a:p>
        </p:txBody>
      </p:sp>
      <p:sp>
        <p:nvSpPr>
          <p:cNvPr id="13" name="TextBox 12">
            <a:extLst>
              <a:ext uri="{FF2B5EF4-FFF2-40B4-BE49-F238E27FC236}">
                <a16:creationId xmlns:a16="http://schemas.microsoft.com/office/drawing/2014/main" id="{452B9929-80E6-4233-BCAE-8E4D75844032}"/>
              </a:ext>
            </a:extLst>
          </p:cNvPr>
          <p:cNvSpPr txBox="1"/>
          <p:nvPr/>
        </p:nvSpPr>
        <p:spPr>
          <a:xfrm>
            <a:off x="1281893" y="5163390"/>
            <a:ext cx="1329226" cy="369332"/>
          </a:xfrm>
          <a:prstGeom prst="rect">
            <a:avLst/>
          </a:prstGeom>
          <a:solidFill>
            <a:srgbClr val="FFC000"/>
          </a:solidFill>
        </p:spPr>
        <p:txBody>
          <a:bodyPr wrap="square" rtlCol="0">
            <a:spAutoFit/>
          </a:bodyPr>
          <a:lstStyle/>
          <a:p>
            <a:r>
              <a:rPr lang="en-US" dirty="0">
                <a:highlight>
                  <a:srgbClr val="FF0000"/>
                </a:highlight>
              </a:rPr>
              <a:t> </a:t>
            </a:r>
          </a:p>
        </p:txBody>
      </p:sp>
      <p:sp>
        <p:nvSpPr>
          <p:cNvPr id="14" name="Rectangle 13">
            <a:extLst>
              <a:ext uri="{FF2B5EF4-FFF2-40B4-BE49-F238E27FC236}">
                <a16:creationId xmlns:a16="http://schemas.microsoft.com/office/drawing/2014/main" id="{6729DDCE-A8D7-4258-9295-F21B58F81BD0}"/>
              </a:ext>
            </a:extLst>
          </p:cNvPr>
          <p:cNvSpPr/>
          <p:nvPr/>
        </p:nvSpPr>
        <p:spPr>
          <a:xfrm>
            <a:off x="838200" y="5563627"/>
            <a:ext cx="301686" cy="369332"/>
          </a:xfrm>
          <a:prstGeom prst="rect">
            <a:avLst/>
          </a:prstGeom>
        </p:spPr>
        <p:txBody>
          <a:bodyPr wrap="none">
            <a:spAutoFit/>
          </a:bodyPr>
          <a:lstStyle/>
          <a:p>
            <a:r>
              <a:rPr lang="en-US" dirty="0"/>
              <a:t>3</a:t>
            </a:r>
          </a:p>
        </p:txBody>
      </p:sp>
      <p:sp>
        <p:nvSpPr>
          <p:cNvPr id="15" name="TextBox 14">
            <a:extLst>
              <a:ext uri="{FF2B5EF4-FFF2-40B4-BE49-F238E27FC236}">
                <a16:creationId xmlns:a16="http://schemas.microsoft.com/office/drawing/2014/main" id="{42FABA2C-39E2-4D41-98C3-057B2C748E20}"/>
              </a:ext>
            </a:extLst>
          </p:cNvPr>
          <p:cNvSpPr txBox="1"/>
          <p:nvPr/>
        </p:nvSpPr>
        <p:spPr>
          <a:xfrm>
            <a:off x="1281891" y="5517333"/>
            <a:ext cx="1329226" cy="369332"/>
          </a:xfrm>
          <a:prstGeom prst="rect">
            <a:avLst/>
          </a:prstGeom>
          <a:solidFill>
            <a:srgbClr val="7030A0"/>
          </a:solidFill>
        </p:spPr>
        <p:txBody>
          <a:bodyPr wrap="square" rtlCol="0">
            <a:spAutoFit/>
          </a:bodyPr>
          <a:lstStyle/>
          <a:p>
            <a:r>
              <a:rPr lang="en-US" dirty="0">
                <a:highlight>
                  <a:srgbClr val="FF0000"/>
                </a:highlight>
              </a:rPr>
              <a:t> </a:t>
            </a:r>
          </a:p>
        </p:txBody>
      </p:sp>
      <p:sp>
        <p:nvSpPr>
          <p:cNvPr id="16" name="Rectangle 15">
            <a:extLst>
              <a:ext uri="{FF2B5EF4-FFF2-40B4-BE49-F238E27FC236}">
                <a16:creationId xmlns:a16="http://schemas.microsoft.com/office/drawing/2014/main" id="{1B03D971-376F-4AA9-B7F9-A01316EBD9DE}"/>
              </a:ext>
            </a:extLst>
          </p:cNvPr>
          <p:cNvSpPr/>
          <p:nvPr/>
        </p:nvSpPr>
        <p:spPr>
          <a:xfrm>
            <a:off x="838200" y="5963864"/>
            <a:ext cx="301686" cy="369332"/>
          </a:xfrm>
          <a:prstGeom prst="rect">
            <a:avLst/>
          </a:prstGeom>
        </p:spPr>
        <p:txBody>
          <a:bodyPr wrap="none">
            <a:spAutoFit/>
          </a:bodyPr>
          <a:lstStyle/>
          <a:p>
            <a:r>
              <a:rPr lang="en-US" dirty="0"/>
              <a:t>3</a:t>
            </a:r>
          </a:p>
        </p:txBody>
      </p:sp>
      <p:sp>
        <p:nvSpPr>
          <p:cNvPr id="17" name="TextBox 16">
            <a:extLst>
              <a:ext uri="{FF2B5EF4-FFF2-40B4-BE49-F238E27FC236}">
                <a16:creationId xmlns:a16="http://schemas.microsoft.com/office/drawing/2014/main" id="{D32233E3-CEE4-460C-9865-83CA548834B6}"/>
              </a:ext>
            </a:extLst>
          </p:cNvPr>
          <p:cNvSpPr txBox="1"/>
          <p:nvPr/>
        </p:nvSpPr>
        <p:spPr>
          <a:xfrm>
            <a:off x="1281891" y="5886665"/>
            <a:ext cx="1329226" cy="369332"/>
          </a:xfrm>
          <a:prstGeom prst="rect">
            <a:avLst/>
          </a:prstGeom>
          <a:solidFill>
            <a:schemeClr val="accent1">
              <a:lumMod val="60000"/>
              <a:lumOff val="40000"/>
            </a:schemeClr>
          </a:solidFill>
        </p:spPr>
        <p:txBody>
          <a:bodyPr wrap="square" rtlCol="0">
            <a:spAutoFit/>
          </a:bodyPr>
          <a:lstStyle/>
          <a:p>
            <a:r>
              <a:rPr lang="en-US" dirty="0">
                <a:highlight>
                  <a:srgbClr val="FF0000"/>
                </a:highlight>
              </a:rPr>
              <a:t> </a:t>
            </a:r>
          </a:p>
        </p:txBody>
      </p:sp>
      <p:sp>
        <p:nvSpPr>
          <p:cNvPr id="18" name="Rectangle 17">
            <a:extLst>
              <a:ext uri="{FF2B5EF4-FFF2-40B4-BE49-F238E27FC236}">
                <a16:creationId xmlns:a16="http://schemas.microsoft.com/office/drawing/2014/main" id="{7B23FF7A-FCDB-402D-BA13-5050846DBE7F}"/>
              </a:ext>
            </a:extLst>
          </p:cNvPr>
          <p:cNvSpPr/>
          <p:nvPr/>
        </p:nvSpPr>
        <p:spPr>
          <a:xfrm>
            <a:off x="657524" y="5119138"/>
            <a:ext cx="1953595" cy="457835"/>
          </a:xfrm>
          <a:prstGeom prst="rect">
            <a:avLst/>
          </a:prstGeom>
          <a:noFill/>
          <a:ln w="571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19" name="Content Placeholder 2">
                <a:extLst>
                  <a:ext uri="{FF2B5EF4-FFF2-40B4-BE49-F238E27FC236}">
                    <a16:creationId xmlns:a16="http://schemas.microsoft.com/office/drawing/2014/main" id="{EE869CFC-7415-4DB8-A893-3B5ACA7E475E}"/>
                  </a:ext>
                </a:extLst>
              </p:cNvPr>
              <p:cNvSpPr>
                <a:spLocks noGrp="1"/>
              </p:cNvSpPr>
              <p:nvPr>
                <p:ph idx="1"/>
              </p:nvPr>
            </p:nvSpPr>
            <p:spPr>
              <a:xfrm>
                <a:off x="838200" y="1825625"/>
                <a:ext cx="10515600" cy="2136776"/>
              </a:xfrm>
            </p:spPr>
            <p:txBody>
              <a:bodyPr>
                <a:normAutofit/>
              </a:bodyPr>
              <a:lstStyle/>
              <a:p>
                <a:r>
                  <a:rPr lang="en-US" dirty="0"/>
                  <a:t>Start many instances of the streaming algorithm at the beginning</a:t>
                </a:r>
              </a:p>
              <a:p>
                <a:r>
                  <a:rPr lang="en-US" dirty="0"/>
                  <a:t>Use an instance of the algorithm but “freeze” the output</a:t>
                </a:r>
              </a:p>
              <a:p>
                <a:r>
                  <a:rPr lang="en-US" dirty="0"/>
                  <a:t>Each time the next instance has value </a:t>
                </a:r>
                <a14:m>
                  <m:oMath xmlns:m="http://schemas.openxmlformats.org/officeDocument/2006/math">
                    <m:r>
                      <a:rPr lang="en-US" b="0" i="0" smtClean="0">
                        <a:solidFill>
                          <a:srgbClr val="C00000"/>
                        </a:solidFill>
                        <a:latin typeface="Cambria Math" panose="02040503050406030204" pitchFamily="18" charset="0"/>
                      </a:rPr>
                      <m:t>(1+</m:t>
                    </m:r>
                    <m:r>
                      <a:rPr lang="en-US" b="0" i="1" smtClean="0">
                        <a:solidFill>
                          <a:srgbClr val="C00000"/>
                        </a:solidFill>
                        <a:latin typeface="Cambria Math" panose="02040503050406030204" pitchFamily="18" charset="0"/>
                      </a:rPr>
                      <m:t>𝑂</m:t>
                    </m:r>
                    <m:d>
                      <m:dPr>
                        <m:ctrlPr>
                          <a:rPr lang="en-US" b="0" i="1" smtClean="0">
                            <a:solidFill>
                              <a:srgbClr val="C00000"/>
                            </a:solidFill>
                            <a:latin typeface="Cambria Math" panose="02040503050406030204" pitchFamily="18" charset="0"/>
                          </a:rPr>
                        </m:ctrlPr>
                      </m:dPr>
                      <m:e>
                        <m:r>
                          <a:rPr lang="en-US" i="1" smtClean="0">
                            <a:solidFill>
                              <a:srgbClr val="C00000"/>
                            </a:solidFill>
                            <a:latin typeface="Cambria Math" panose="02040503050406030204" pitchFamily="18" charset="0"/>
                          </a:rPr>
                          <m:t>𝜀</m:t>
                        </m:r>
                      </m:e>
                    </m:d>
                    <m:r>
                      <a:rPr lang="en-US" b="0" i="1" smtClean="0">
                        <a:solidFill>
                          <a:srgbClr val="C00000"/>
                        </a:solidFill>
                        <a:latin typeface="Cambria Math" panose="02040503050406030204" pitchFamily="18" charset="0"/>
                      </a:rPr>
                      <m:t>)</m:t>
                    </m:r>
                  </m:oMath>
                </a14:m>
                <a:r>
                  <a:rPr lang="en-US" dirty="0"/>
                  <a:t> more than the “frozen” output, use the next instance and “freeze” its output</a:t>
                </a:r>
              </a:p>
            </p:txBody>
          </p:sp>
        </mc:Choice>
        <mc:Fallback>
          <p:sp>
            <p:nvSpPr>
              <p:cNvPr id="19" name="Content Placeholder 2">
                <a:extLst>
                  <a:ext uri="{FF2B5EF4-FFF2-40B4-BE49-F238E27FC236}">
                    <a16:creationId xmlns:a16="http://schemas.microsoft.com/office/drawing/2014/main" id="{EE869CFC-7415-4DB8-A893-3B5ACA7E475E}"/>
                  </a:ext>
                </a:extLst>
              </p:cNvPr>
              <p:cNvSpPr>
                <a:spLocks noGrp="1" noRot="1" noChangeAspect="1" noMove="1" noResize="1" noEditPoints="1" noAdjustHandles="1" noChangeArrowheads="1" noChangeShapeType="1" noTextEdit="1"/>
              </p:cNvSpPr>
              <p:nvPr>
                <p:ph idx="1"/>
              </p:nvPr>
            </p:nvSpPr>
            <p:spPr>
              <a:xfrm>
                <a:off x="838200" y="1825625"/>
                <a:ext cx="10515600" cy="2136776"/>
              </a:xfrm>
              <a:blipFill>
                <a:blip r:embed="rId2"/>
                <a:stretch>
                  <a:fillRect l="-1043" t="-4558"/>
                </a:stretch>
              </a:blipFill>
            </p:spPr>
            <p:txBody>
              <a:bodyPr/>
              <a:lstStyle/>
              <a:p>
                <a:r>
                  <a:rPr lang="en-US">
                    <a:noFill/>
                  </a:rPr>
                  <a:t> </a:t>
                </a:r>
              </a:p>
            </p:txBody>
          </p:sp>
        </mc:Fallback>
      </mc:AlternateContent>
      <p:sp>
        <p:nvSpPr>
          <p:cNvPr id="21" name="Rectangle 20">
            <a:extLst>
              <a:ext uri="{FF2B5EF4-FFF2-40B4-BE49-F238E27FC236}">
                <a16:creationId xmlns:a16="http://schemas.microsoft.com/office/drawing/2014/main" id="{736FFFA7-270E-4B9A-9D5A-DECE6B24846A}"/>
              </a:ext>
            </a:extLst>
          </p:cNvPr>
          <p:cNvSpPr/>
          <p:nvPr/>
        </p:nvSpPr>
        <p:spPr>
          <a:xfrm>
            <a:off x="6247106" y="4205719"/>
            <a:ext cx="5631302" cy="954107"/>
          </a:xfrm>
          <a:prstGeom prst="rect">
            <a:avLst/>
          </a:prstGeom>
        </p:spPr>
        <p:txBody>
          <a:bodyPr wrap="square">
            <a:spAutoFit/>
          </a:bodyPr>
          <a:lstStyle/>
          <a:p>
            <a:pPr marL="457200" indent="-457200">
              <a:buFont typeface="Arial" panose="020B0604020202020204" pitchFamily="34" charset="0"/>
              <a:buChar char="•"/>
            </a:pPr>
            <a:r>
              <a:rPr lang="en-US" sz="2800" dirty="0"/>
              <a:t>Example: Number of ones in the  stream (2-approximation)</a:t>
            </a:r>
          </a:p>
        </p:txBody>
      </p:sp>
    </p:spTree>
    <p:extLst>
      <p:ext uri="{BB962C8B-B14F-4D97-AF65-F5344CB8AC3E}">
        <p14:creationId xmlns:p14="http://schemas.microsoft.com/office/powerpoint/2010/main" val="288990650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rgbClr val="C00000"/>
                </a:solidFill>
              </a:rPr>
              <a:t>Sketch Switching</a:t>
            </a:r>
            <a:endParaRPr lang="en-US" dirty="0"/>
          </a:p>
        </p:txBody>
      </p:sp>
      <p:sp>
        <p:nvSpPr>
          <p:cNvPr id="9" name="TextBox 8">
            <a:extLst>
              <a:ext uri="{FF2B5EF4-FFF2-40B4-BE49-F238E27FC236}">
                <a16:creationId xmlns:a16="http://schemas.microsoft.com/office/drawing/2014/main" id="{9102B3D2-112D-4480-AE62-7AA5FA21BB73}"/>
              </a:ext>
            </a:extLst>
          </p:cNvPr>
          <p:cNvSpPr txBox="1"/>
          <p:nvPr/>
        </p:nvSpPr>
        <p:spPr>
          <a:xfrm>
            <a:off x="1139887" y="4086172"/>
            <a:ext cx="1944763" cy="707886"/>
          </a:xfrm>
          <a:prstGeom prst="rect">
            <a:avLst/>
          </a:prstGeom>
          <a:noFill/>
        </p:spPr>
        <p:txBody>
          <a:bodyPr wrap="none" rtlCol="0">
            <a:spAutoFit/>
          </a:bodyPr>
          <a:lstStyle/>
          <a:p>
            <a:r>
              <a:rPr lang="en-US" sz="4000" dirty="0"/>
              <a:t>1 0 1 1 1</a:t>
            </a:r>
          </a:p>
        </p:txBody>
      </p:sp>
      <p:sp>
        <p:nvSpPr>
          <p:cNvPr id="10" name="TextBox 9">
            <a:extLst>
              <a:ext uri="{FF2B5EF4-FFF2-40B4-BE49-F238E27FC236}">
                <a16:creationId xmlns:a16="http://schemas.microsoft.com/office/drawing/2014/main" id="{302F9860-8D34-4577-A3B5-BD1237CD165B}"/>
              </a:ext>
            </a:extLst>
          </p:cNvPr>
          <p:cNvSpPr txBox="1"/>
          <p:nvPr/>
        </p:nvSpPr>
        <p:spPr>
          <a:xfrm>
            <a:off x="1281892" y="4794058"/>
            <a:ext cx="1654348" cy="369332"/>
          </a:xfrm>
          <a:prstGeom prst="rect">
            <a:avLst/>
          </a:prstGeom>
          <a:solidFill>
            <a:srgbClr val="C00000"/>
          </a:solidFill>
        </p:spPr>
        <p:txBody>
          <a:bodyPr wrap="square" rtlCol="0">
            <a:spAutoFit/>
          </a:bodyPr>
          <a:lstStyle/>
          <a:p>
            <a:r>
              <a:rPr lang="en-US" dirty="0">
                <a:highlight>
                  <a:srgbClr val="FF0000"/>
                </a:highlight>
              </a:rPr>
              <a:t> </a:t>
            </a:r>
          </a:p>
        </p:txBody>
      </p:sp>
      <p:sp>
        <p:nvSpPr>
          <p:cNvPr id="11" name="Rectangle 10">
            <a:extLst>
              <a:ext uri="{FF2B5EF4-FFF2-40B4-BE49-F238E27FC236}">
                <a16:creationId xmlns:a16="http://schemas.microsoft.com/office/drawing/2014/main" id="{D4842CC5-5A97-4995-97E0-4180E9C96A63}"/>
              </a:ext>
            </a:extLst>
          </p:cNvPr>
          <p:cNvSpPr/>
          <p:nvPr/>
        </p:nvSpPr>
        <p:spPr>
          <a:xfrm>
            <a:off x="838200" y="4794058"/>
            <a:ext cx="301686" cy="369332"/>
          </a:xfrm>
          <a:prstGeom prst="rect">
            <a:avLst/>
          </a:prstGeom>
        </p:spPr>
        <p:txBody>
          <a:bodyPr wrap="none">
            <a:spAutoFit/>
          </a:bodyPr>
          <a:lstStyle/>
          <a:p>
            <a:r>
              <a:rPr lang="en-US" dirty="0"/>
              <a:t>1</a:t>
            </a:r>
          </a:p>
        </p:txBody>
      </p:sp>
      <p:sp>
        <p:nvSpPr>
          <p:cNvPr id="12" name="Rectangle 11">
            <a:extLst>
              <a:ext uri="{FF2B5EF4-FFF2-40B4-BE49-F238E27FC236}">
                <a16:creationId xmlns:a16="http://schemas.microsoft.com/office/drawing/2014/main" id="{FDF58C4A-634C-4597-80EB-F9ED98AF7E22}"/>
              </a:ext>
            </a:extLst>
          </p:cNvPr>
          <p:cNvSpPr/>
          <p:nvPr/>
        </p:nvSpPr>
        <p:spPr>
          <a:xfrm>
            <a:off x="838201" y="5163390"/>
            <a:ext cx="301686" cy="369332"/>
          </a:xfrm>
          <a:prstGeom prst="rect">
            <a:avLst/>
          </a:prstGeom>
        </p:spPr>
        <p:txBody>
          <a:bodyPr wrap="none">
            <a:spAutoFit/>
          </a:bodyPr>
          <a:lstStyle/>
          <a:p>
            <a:r>
              <a:rPr lang="en-US" dirty="0">
                <a:solidFill>
                  <a:srgbClr val="FF0000"/>
                </a:solidFill>
              </a:rPr>
              <a:t>2</a:t>
            </a:r>
          </a:p>
        </p:txBody>
      </p:sp>
      <p:sp>
        <p:nvSpPr>
          <p:cNvPr id="13" name="TextBox 12">
            <a:extLst>
              <a:ext uri="{FF2B5EF4-FFF2-40B4-BE49-F238E27FC236}">
                <a16:creationId xmlns:a16="http://schemas.microsoft.com/office/drawing/2014/main" id="{452B9929-80E6-4233-BCAE-8E4D75844032}"/>
              </a:ext>
            </a:extLst>
          </p:cNvPr>
          <p:cNvSpPr txBox="1"/>
          <p:nvPr/>
        </p:nvSpPr>
        <p:spPr>
          <a:xfrm>
            <a:off x="1281892" y="5163390"/>
            <a:ext cx="1654347" cy="369332"/>
          </a:xfrm>
          <a:prstGeom prst="rect">
            <a:avLst/>
          </a:prstGeom>
          <a:solidFill>
            <a:srgbClr val="FFC000"/>
          </a:solidFill>
        </p:spPr>
        <p:txBody>
          <a:bodyPr wrap="square" rtlCol="0">
            <a:spAutoFit/>
          </a:bodyPr>
          <a:lstStyle/>
          <a:p>
            <a:r>
              <a:rPr lang="en-US" dirty="0">
                <a:highlight>
                  <a:srgbClr val="FF0000"/>
                </a:highlight>
              </a:rPr>
              <a:t> </a:t>
            </a:r>
          </a:p>
        </p:txBody>
      </p:sp>
      <p:sp>
        <p:nvSpPr>
          <p:cNvPr id="14" name="Rectangle 13">
            <a:extLst>
              <a:ext uri="{FF2B5EF4-FFF2-40B4-BE49-F238E27FC236}">
                <a16:creationId xmlns:a16="http://schemas.microsoft.com/office/drawing/2014/main" id="{6729DDCE-A8D7-4258-9295-F21B58F81BD0}"/>
              </a:ext>
            </a:extLst>
          </p:cNvPr>
          <p:cNvSpPr/>
          <p:nvPr/>
        </p:nvSpPr>
        <p:spPr>
          <a:xfrm>
            <a:off x="838200" y="5563627"/>
            <a:ext cx="301686" cy="369332"/>
          </a:xfrm>
          <a:prstGeom prst="rect">
            <a:avLst/>
          </a:prstGeom>
        </p:spPr>
        <p:txBody>
          <a:bodyPr wrap="none">
            <a:spAutoFit/>
          </a:bodyPr>
          <a:lstStyle/>
          <a:p>
            <a:r>
              <a:rPr lang="en-US" dirty="0"/>
              <a:t>4</a:t>
            </a:r>
          </a:p>
        </p:txBody>
      </p:sp>
      <p:sp>
        <p:nvSpPr>
          <p:cNvPr id="15" name="TextBox 14">
            <a:extLst>
              <a:ext uri="{FF2B5EF4-FFF2-40B4-BE49-F238E27FC236}">
                <a16:creationId xmlns:a16="http://schemas.microsoft.com/office/drawing/2014/main" id="{42FABA2C-39E2-4D41-98C3-057B2C748E20}"/>
              </a:ext>
            </a:extLst>
          </p:cNvPr>
          <p:cNvSpPr txBox="1"/>
          <p:nvPr/>
        </p:nvSpPr>
        <p:spPr>
          <a:xfrm>
            <a:off x="1281891" y="5517333"/>
            <a:ext cx="1654346" cy="369332"/>
          </a:xfrm>
          <a:prstGeom prst="rect">
            <a:avLst/>
          </a:prstGeom>
          <a:solidFill>
            <a:srgbClr val="7030A0"/>
          </a:solidFill>
        </p:spPr>
        <p:txBody>
          <a:bodyPr wrap="square" rtlCol="0">
            <a:spAutoFit/>
          </a:bodyPr>
          <a:lstStyle/>
          <a:p>
            <a:r>
              <a:rPr lang="en-US" dirty="0">
                <a:highlight>
                  <a:srgbClr val="FF0000"/>
                </a:highlight>
              </a:rPr>
              <a:t> </a:t>
            </a:r>
          </a:p>
        </p:txBody>
      </p:sp>
      <p:sp>
        <p:nvSpPr>
          <p:cNvPr id="16" name="Rectangle 15">
            <a:extLst>
              <a:ext uri="{FF2B5EF4-FFF2-40B4-BE49-F238E27FC236}">
                <a16:creationId xmlns:a16="http://schemas.microsoft.com/office/drawing/2014/main" id="{1B03D971-376F-4AA9-B7F9-A01316EBD9DE}"/>
              </a:ext>
            </a:extLst>
          </p:cNvPr>
          <p:cNvSpPr/>
          <p:nvPr/>
        </p:nvSpPr>
        <p:spPr>
          <a:xfrm>
            <a:off x="838200" y="5963864"/>
            <a:ext cx="301686" cy="369332"/>
          </a:xfrm>
          <a:prstGeom prst="rect">
            <a:avLst/>
          </a:prstGeom>
        </p:spPr>
        <p:txBody>
          <a:bodyPr wrap="none">
            <a:spAutoFit/>
          </a:bodyPr>
          <a:lstStyle/>
          <a:p>
            <a:r>
              <a:rPr lang="en-US" dirty="0"/>
              <a:t>4</a:t>
            </a:r>
          </a:p>
        </p:txBody>
      </p:sp>
      <p:sp>
        <p:nvSpPr>
          <p:cNvPr id="17" name="TextBox 16">
            <a:extLst>
              <a:ext uri="{FF2B5EF4-FFF2-40B4-BE49-F238E27FC236}">
                <a16:creationId xmlns:a16="http://schemas.microsoft.com/office/drawing/2014/main" id="{D32233E3-CEE4-460C-9865-83CA548834B6}"/>
              </a:ext>
            </a:extLst>
          </p:cNvPr>
          <p:cNvSpPr txBox="1"/>
          <p:nvPr/>
        </p:nvSpPr>
        <p:spPr>
          <a:xfrm>
            <a:off x="1281890" y="5886665"/>
            <a:ext cx="1654345" cy="369332"/>
          </a:xfrm>
          <a:prstGeom prst="rect">
            <a:avLst/>
          </a:prstGeom>
          <a:solidFill>
            <a:schemeClr val="accent1">
              <a:lumMod val="60000"/>
              <a:lumOff val="40000"/>
            </a:schemeClr>
          </a:solidFill>
        </p:spPr>
        <p:txBody>
          <a:bodyPr wrap="square" rtlCol="0">
            <a:spAutoFit/>
          </a:bodyPr>
          <a:lstStyle/>
          <a:p>
            <a:r>
              <a:rPr lang="en-US" dirty="0">
                <a:highlight>
                  <a:srgbClr val="FF0000"/>
                </a:highlight>
              </a:rPr>
              <a:t> </a:t>
            </a:r>
          </a:p>
        </p:txBody>
      </p:sp>
      <p:sp>
        <p:nvSpPr>
          <p:cNvPr id="18" name="Rectangle 17">
            <a:extLst>
              <a:ext uri="{FF2B5EF4-FFF2-40B4-BE49-F238E27FC236}">
                <a16:creationId xmlns:a16="http://schemas.microsoft.com/office/drawing/2014/main" id="{7B23FF7A-FCDB-402D-BA13-5050846DBE7F}"/>
              </a:ext>
            </a:extLst>
          </p:cNvPr>
          <p:cNvSpPr/>
          <p:nvPr/>
        </p:nvSpPr>
        <p:spPr>
          <a:xfrm>
            <a:off x="657524" y="5119138"/>
            <a:ext cx="2278715" cy="457835"/>
          </a:xfrm>
          <a:prstGeom prst="rect">
            <a:avLst/>
          </a:prstGeom>
          <a:noFill/>
          <a:ln w="571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19" name="Content Placeholder 2">
                <a:extLst>
                  <a:ext uri="{FF2B5EF4-FFF2-40B4-BE49-F238E27FC236}">
                    <a16:creationId xmlns:a16="http://schemas.microsoft.com/office/drawing/2014/main" id="{EE869CFC-7415-4DB8-A893-3B5ACA7E475E}"/>
                  </a:ext>
                </a:extLst>
              </p:cNvPr>
              <p:cNvSpPr>
                <a:spLocks noGrp="1"/>
              </p:cNvSpPr>
              <p:nvPr>
                <p:ph idx="1"/>
              </p:nvPr>
            </p:nvSpPr>
            <p:spPr>
              <a:xfrm>
                <a:off x="838200" y="1825625"/>
                <a:ext cx="10515600" cy="2136776"/>
              </a:xfrm>
            </p:spPr>
            <p:txBody>
              <a:bodyPr>
                <a:normAutofit/>
              </a:bodyPr>
              <a:lstStyle/>
              <a:p>
                <a:r>
                  <a:rPr lang="en-US" dirty="0"/>
                  <a:t>Start many instances of the streaming algorithm at the beginning</a:t>
                </a:r>
              </a:p>
              <a:p>
                <a:r>
                  <a:rPr lang="en-US" dirty="0"/>
                  <a:t>Use an instance of the algorithm but “freeze” the output</a:t>
                </a:r>
              </a:p>
              <a:p>
                <a:r>
                  <a:rPr lang="en-US" dirty="0"/>
                  <a:t>Each time the next instance has value </a:t>
                </a:r>
                <a14:m>
                  <m:oMath xmlns:m="http://schemas.openxmlformats.org/officeDocument/2006/math">
                    <m:r>
                      <a:rPr lang="en-US" b="0" i="0" smtClean="0">
                        <a:solidFill>
                          <a:srgbClr val="C00000"/>
                        </a:solidFill>
                        <a:latin typeface="Cambria Math" panose="02040503050406030204" pitchFamily="18" charset="0"/>
                      </a:rPr>
                      <m:t>(1+</m:t>
                    </m:r>
                    <m:r>
                      <a:rPr lang="en-US" b="0" i="1" smtClean="0">
                        <a:solidFill>
                          <a:srgbClr val="C00000"/>
                        </a:solidFill>
                        <a:latin typeface="Cambria Math" panose="02040503050406030204" pitchFamily="18" charset="0"/>
                      </a:rPr>
                      <m:t>𝑂</m:t>
                    </m:r>
                    <m:d>
                      <m:dPr>
                        <m:ctrlPr>
                          <a:rPr lang="en-US" b="0" i="1" smtClean="0">
                            <a:solidFill>
                              <a:srgbClr val="C00000"/>
                            </a:solidFill>
                            <a:latin typeface="Cambria Math" panose="02040503050406030204" pitchFamily="18" charset="0"/>
                          </a:rPr>
                        </m:ctrlPr>
                      </m:dPr>
                      <m:e>
                        <m:r>
                          <a:rPr lang="en-US" i="1" smtClean="0">
                            <a:solidFill>
                              <a:srgbClr val="C00000"/>
                            </a:solidFill>
                            <a:latin typeface="Cambria Math" panose="02040503050406030204" pitchFamily="18" charset="0"/>
                          </a:rPr>
                          <m:t>𝜀</m:t>
                        </m:r>
                      </m:e>
                    </m:d>
                    <m:r>
                      <a:rPr lang="en-US" b="0" i="1" smtClean="0">
                        <a:solidFill>
                          <a:srgbClr val="C00000"/>
                        </a:solidFill>
                        <a:latin typeface="Cambria Math" panose="02040503050406030204" pitchFamily="18" charset="0"/>
                      </a:rPr>
                      <m:t>)</m:t>
                    </m:r>
                  </m:oMath>
                </a14:m>
                <a:r>
                  <a:rPr lang="en-US" dirty="0"/>
                  <a:t> more than the “frozen” output, use the next instance and “freeze” its output</a:t>
                </a:r>
              </a:p>
            </p:txBody>
          </p:sp>
        </mc:Choice>
        <mc:Fallback>
          <p:sp>
            <p:nvSpPr>
              <p:cNvPr id="19" name="Content Placeholder 2">
                <a:extLst>
                  <a:ext uri="{FF2B5EF4-FFF2-40B4-BE49-F238E27FC236}">
                    <a16:creationId xmlns:a16="http://schemas.microsoft.com/office/drawing/2014/main" id="{EE869CFC-7415-4DB8-A893-3B5ACA7E475E}"/>
                  </a:ext>
                </a:extLst>
              </p:cNvPr>
              <p:cNvSpPr>
                <a:spLocks noGrp="1" noRot="1" noChangeAspect="1" noMove="1" noResize="1" noEditPoints="1" noAdjustHandles="1" noChangeArrowheads="1" noChangeShapeType="1" noTextEdit="1"/>
              </p:cNvSpPr>
              <p:nvPr>
                <p:ph idx="1"/>
              </p:nvPr>
            </p:nvSpPr>
            <p:spPr>
              <a:xfrm>
                <a:off x="838200" y="1825625"/>
                <a:ext cx="10515600" cy="2136776"/>
              </a:xfrm>
              <a:blipFill>
                <a:blip r:embed="rId2"/>
                <a:stretch>
                  <a:fillRect l="-1043" t="-4558"/>
                </a:stretch>
              </a:blipFill>
            </p:spPr>
            <p:txBody>
              <a:bodyPr/>
              <a:lstStyle/>
              <a:p>
                <a:r>
                  <a:rPr lang="en-US">
                    <a:noFill/>
                  </a:rPr>
                  <a:t> </a:t>
                </a:r>
              </a:p>
            </p:txBody>
          </p:sp>
        </mc:Fallback>
      </mc:AlternateContent>
      <p:sp>
        <p:nvSpPr>
          <p:cNvPr id="20" name="Rectangle 19">
            <a:extLst>
              <a:ext uri="{FF2B5EF4-FFF2-40B4-BE49-F238E27FC236}">
                <a16:creationId xmlns:a16="http://schemas.microsoft.com/office/drawing/2014/main" id="{7A073CEC-1D48-4E65-BE7B-D65D903F54D7}"/>
              </a:ext>
            </a:extLst>
          </p:cNvPr>
          <p:cNvSpPr/>
          <p:nvPr/>
        </p:nvSpPr>
        <p:spPr>
          <a:xfrm>
            <a:off x="6247106" y="4205719"/>
            <a:ext cx="5631302" cy="954107"/>
          </a:xfrm>
          <a:prstGeom prst="rect">
            <a:avLst/>
          </a:prstGeom>
        </p:spPr>
        <p:txBody>
          <a:bodyPr wrap="square">
            <a:spAutoFit/>
          </a:bodyPr>
          <a:lstStyle/>
          <a:p>
            <a:pPr marL="457200" indent="-457200">
              <a:buFont typeface="Arial" panose="020B0604020202020204" pitchFamily="34" charset="0"/>
              <a:buChar char="•"/>
            </a:pPr>
            <a:r>
              <a:rPr lang="en-US" sz="2800" dirty="0"/>
              <a:t>Example: Number of ones in the  stream (2-approximation)</a:t>
            </a:r>
          </a:p>
        </p:txBody>
      </p:sp>
    </p:spTree>
    <p:extLst>
      <p:ext uri="{BB962C8B-B14F-4D97-AF65-F5344CB8AC3E}">
        <p14:creationId xmlns:p14="http://schemas.microsoft.com/office/powerpoint/2010/main" val="545553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rgbClr val="C00000"/>
                </a:solidFill>
              </a:rPr>
              <a:t>Sketch Switching</a:t>
            </a:r>
            <a:endParaRPr lang="en-US" dirty="0"/>
          </a:p>
        </p:txBody>
      </p:sp>
      <p:sp>
        <p:nvSpPr>
          <p:cNvPr id="9" name="TextBox 8">
            <a:extLst>
              <a:ext uri="{FF2B5EF4-FFF2-40B4-BE49-F238E27FC236}">
                <a16:creationId xmlns:a16="http://schemas.microsoft.com/office/drawing/2014/main" id="{9102B3D2-112D-4480-AE62-7AA5FA21BB73}"/>
              </a:ext>
            </a:extLst>
          </p:cNvPr>
          <p:cNvSpPr txBox="1"/>
          <p:nvPr/>
        </p:nvSpPr>
        <p:spPr>
          <a:xfrm>
            <a:off x="1139887" y="4086172"/>
            <a:ext cx="1944763" cy="707886"/>
          </a:xfrm>
          <a:prstGeom prst="rect">
            <a:avLst/>
          </a:prstGeom>
          <a:noFill/>
        </p:spPr>
        <p:txBody>
          <a:bodyPr wrap="none" rtlCol="0">
            <a:spAutoFit/>
          </a:bodyPr>
          <a:lstStyle/>
          <a:p>
            <a:r>
              <a:rPr lang="en-US" sz="4000" dirty="0"/>
              <a:t>1 0 1 1 1</a:t>
            </a:r>
          </a:p>
        </p:txBody>
      </p:sp>
      <p:sp>
        <p:nvSpPr>
          <p:cNvPr id="10" name="TextBox 9">
            <a:extLst>
              <a:ext uri="{FF2B5EF4-FFF2-40B4-BE49-F238E27FC236}">
                <a16:creationId xmlns:a16="http://schemas.microsoft.com/office/drawing/2014/main" id="{302F9860-8D34-4577-A3B5-BD1237CD165B}"/>
              </a:ext>
            </a:extLst>
          </p:cNvPr>
          <p:cNvSpPr txBox="1"/>
          <p:nvPr/>
        </p:nvSpPr>
        <p:spPr>
          <a:xfrm>
            <a:off x="1281892" y="4794058"/>
            <a:ext cx="1654348" cy="369332"/>
          </a:xfrm>
          <a:prstGeom prst="rect">
            <a:avLst/>
          </a:prstGeom>
          <a:solidFill>
            <a:srgbClr val="C00000"/>
          </a:solidFill>
        </p:spPr>
        <p:txBody>
          <a:bodyPr wrap="square" rtlCol="0">
            <a:spAutoFit/>
          </a:bodyPr>
          <a:lstStyle/>
          <a:p>
            <a:r>
              <a:rPr lang="en-US" dirty="0">
                <a:highlight>
                  <a:srgbClr val="FF0000"/>
                </a:highlight>
              </a:rPr>
              <a:t> </a:t>
            </a:r>
          </a:p>
        </p:txBody>
      </p:sp>
      <p:sp>
        <p:nvSpPr>
          <p:cNvPr id="11" name="Rectangle 10">
            <a:extLst>
              <a:ext uri="{FF2B5EF4-FFF2-40B4-BE49-F238E27FC236}">
                <a16:creationId xmlns:a16="http://schemas.microsoft.com/office/drawing/2014/main" id="{D4842CC5-5A97-4995-97E0-4180E9C96A63}"/>
              </a:ext>
            </a:extLst>
          </p:cNvPr>
          <p:cNvSpPr/>
          <p:nvPr/>
        </p:nvSpPr>
        <p:spPr>
          <a:xfrm>
            <a:off x="838200" y="4794058"/>
            <a:ext cx="301686" cy="369332"/>
          </a:xfrm>
          <a:prstGeom prst="rect">
            <a:avLst/>
          </a:prstGeom>
        </p:spPr>
        <p:txBody>
          <a:bodyPr wrap="none">
            <a:spAutoFit/>
          </a:bodyPr>
          <a:lstStyle/>
          <a:p>
            <a:r>
              <a:rPr lang="en-US" dirty="0"/>
              <a:t>1</a:t>
            </a:r>
          </a:p>
        </p:txBody>
      </p:sp>
      <p:sp>
        <p:nvSpPr>
          <p:cNvPr id="12" name="Rectangle 11">
            <a:extLst>
              <a:ext uri="{FF2B5EF4-FFF2-40B4-BE49-F238E27FC236}">
                <a16:creationId xmlns:a16="http://schemas.microsoft.com/office/drawing/2014/main" id="{FDF58C4A-634C-4597-80EB-F9ED98AF7E22}"/>
              </a:ext>
            </a:extLst>
          </p:cNvPr>
          <p:cNvSpPr/>
          <p:nvPr/>
        </p:nvSpPr>
        <p:spPr>
          <a:xfrm>
            <a:off x="838201" y="5163390"/>
            <a:ext cx="301686" cy="369332"/>
          </a:xfrm>
          <a:prstGeom prst="rect">
            <a:avLst/>
          </a:prstGeom>
        </p:spPr>
        <p:txBody>
          <a:bodyPr wrap="none">
            <a:spAutoFit/>
          </a:bodyPr>
          <a:lstStyle/>
          <a:p>
            <a:r>
              <a:rPr lang="en-US" dirty="0"/>
              <a:t>2</a:t>
            </a:r>
          </a:p>
        </p:txBody>
      </p:sp>
      <p:sp>
        <p:nvSpPr>
          <p:cNvPr id="13" name="TextBox 12">
            <a:extLst>
              <a:ext uri="{FF2B5EF4-FFF2-40B4-BE49-F238E27FC236}">
                <a16:creationId xmlns:a16="http://schemas.microsoft.com/office/drawing/2014/main" id="{452B9929-80E6-4233-BCAE-8E4D75844032}"/>
              </a:ext>
            </a:extLst>
          </p:cNvPr>
          <p:cNvSpPr txBox="1"/>
          <p:nvPr/>
        </p:nvSpPr>
        <p:spPr>
          <a:xfrm>
            <a:off x="1281892" y="5163390"/>
            <a:ext cx="1654347" cy="369332"/>
          </a:xfrm>
          <a:prstGeom prst="rect">
            <a:avLst/>
          </a:prstGeom>
          <a:solidFill>
            <a:srgbClr val="FFC000"/>
          </a:solidFill>
        </p:spPr>
        <p:txBody>
          <a:bodyPr wrap="square" rtlCol="0">
            <a:spAutoFit/>
          </a:bodyPr>
          <a:lstStyle/>
          <a:p>
            <a:r>
              <a:rPr lang="en-US" dirty="0">
                <a:highlight>
                  <a:srgbClr val="FF0000"/>
                </a:highlight>
              </a:rPr>
              <a:t> </a:t>
            </a:r>
          </a:p>
        </p:txBody>
      </p:sp>
      <p:sp>
        <p:nvSpPr>
          <p:cNvPr id="14" name="Rectangle 13">
            <a:extLst>
              <a:ext uri="{FF2B5EF4-FFF2-40B4-BE49-F238E27FC236}">
                <a16:creationId xmlns:a16="http://schemas.microsoft.com/office/drawing/2014/main" id="{6729DDCE-A8D7-4258-9295-F21B58F81BD0}"/>
              </a:ext>
            </a:extLst>
          </p:cNvPr>
          <p:cNvSpPr/>
          <p:nvPr/>
        </p:nvSpPr>
        <p:spPr>
          <a:xfrm>
            <a:off x="838200" y="5563627"/>
            <a:ext cx="301686" cy="369332"/>
          </a:xfrm>
          <a:prstGeom prst="rect">
            <a:avLst/>
          </a:prstGeom>
        </p:spPr>
        <p:txBody>
          <a:bodyPr wrap="none">
            <a:spAutoFit/>
          </a:bodyPr>
          <a:lstStyle/>
          <a:p>
            <a:r>
              <a:rPr lang="en-US" dirty="0">
                <a:solidFill>
                  <a:srgbClr val="FF0000"/>
                </a:solidFill>
              </a:rPr>
              <a:t>4</a:t>
            </a:r>
          </a:p>
        </p:txBody>
      </p:sp>
      <p:sp>
        <p:nvSpPr>
          <p:cNvPr id="15" name="TextBox 14">
            <a:extLst>
              <a:ext uri="{FF2B5EF4-FFF2-40B4-BE49-F238E27FC236}">
                <a16:creationId xmlns:a16="http://schemas.microsoft.com/office/drawing/2014/main" id="{42FABA2C-39E2-4D41-98C3-057B2C748E20}"/>
              </a:ext>
            </a:extLst>
          </p:cNvPr>
          <p:cNvSpPr txBox="1"/>
          <p:nvPr/>
        </p:nvSpPr>
        <p:spPr>
          <a:xfrm>
            <a:off x="1281891" y="5517333"/>
            <a:ext cx="1654346" cy="369332"/>
          </a:xfrm>
          <a:prstGeom prst="rect">
            <a:avLst/>
          </a:prstGeom>
          <a:solidFill>
            <a:srgbClr val="7030A0"/>
          </a:solidFill>
        </p:spPr>
        <p:txBody>
          <a:bodyPr wrap="square" rtlCol="0">
            <a:spAutoFit/>
          </a:bodyPr>
          <a:lstStyle/>
          <a:p>
            <a:r>
              <a:rPr lang="en-US" dirty="0">
                <a:highlight>
                  <a:srgbClr val="FF0000"/>
                </a:highlight>
              </a:rPr>
              <a:t> </a:t>
            </a:r>
          </a:p>
        </p:txBody>
      </p:sp>
      <p:sp>
        <p:nvSpPr>
          <p:cNvPr id="16" name="Rectangle 15">
            <a:extLst>
              <a:ext uri="{FF2B5EF4-FFF2-40B4-BE49-F238E27FC236}">
                <a16:creationId xmlns:a16="http://schemas.microsoft.com/office/drawing/2014/main" id="{1B03D971-376F-4AA9-B7F9-A01316EBD9DE}"/>
              </a:ext>
            </a:extLst>
          </p:cNvPr>
          <p:cNvSpPr/>
          <p:nvPr/>
        </p:nvSpPr>
        <p:spPr>
          <a:xfrm>
            <a:off x="838200" y="5963864"/>
            <a:ext cx="301686" cy="369332"/>
          </a:xfrm>
          <a:prstGeom prst="rect">
            <a:avLst/>
          </a:prstGeom>
        </p:spPr>
        <p:txBody>
          <a:bodyPr wrap="none">
            <a:spAutoFit/>
          </a:bodyPr>
          <a:lstStyle/>
          <a:p>
            <a:r>
              <a:rPr lang="en-US" dirty="0"/>
              <a:t>4</a:t>
            </a:r>
          </a:p>
        </p:txBody>
      </p:sp>
      <p:sp>
        <p:nvSpPr>
          <p:cNvPr id="17" name="TextBox 16">
            <a:extLst>
              <a:ext uri="{FF2B5EF4-FFF2-40B4-BE49-F238E27FC236}">
                <a16:creationId xmlns:a16="http://schemas.microsoft.com/office/drawing/2014/main" id="{D32233E3-CEE4-460C-9865-83CA548834B6}"/>
              </a:ext>
            </a:extLst>
          </p:cNvPr>
          <p:cNvSpPr txBox="1"/>
          <p:nvPr/>
        </p:nvSpPr>
        <p:spPr>
          <a:xfrm>
            <a:off x="1281890" y="5886665"/>
            <a:ext cx="1654345" cy="369332"/>
          </a:xfrm>
          <a:prstGeom prst="rect">
            <a:avLst/>
          </a:prstGeom>
          <a:solidFill>
            <a:schemeClr val="accent1">
              <a:lumMod val="60000"/>
              <a:lumOff val="40000"/>
            </a:schemeClr>
          </a:solidFill>
        </p:spPr>
        <p:txBody>
          <a:bodyPr wrap="square" rtlCol="0">
            <a:spAutoFit/>
          </a:bodyPr>
          <a:lstStyle/>
          <a:p>
            <a:r>
              <a:rPr lang="en-US" dirty="0">
                <a:highlight>
                  <a:srgbClr val="FF0000"/>
                </a:highlight>
              </a:rPr>
              <a:t> </a:t>
            </a:r>
          </a:p>
        </p:txBody>
      </p:sp>
      <p:sp>
        <p:nvSpPr>
          <p:cNvPr id="18" name="Rectangle 17">
            <a:extLst>
              <a:ext uri="{FF2B5EF4-FFF2-40B4-BE49-F238E27FC236}">
                <a16:creationId xmlns:a16="http://schemas.microsoft.com/office/drawing/2014/main" id="{7B23FF7A-FCDB-402D-BA13-5050846DBE7F}"/>
              </a:ext>
            </a:extLst>
          </p:cNvPr>
          <p:cNvSpPr/>
          <p:nvPr/>
        </p:nvSpPr>
        <p:spPr>
          <a:xfrm>
            <a:off x="657522" y="5501944"/>
            <a:ext cx="2278715" cy="428838"/>
          </a:xfrm>
          <a:prstGeom prst="rect">
            <a:avLst/>
          </a:prstGeom>
          <a:noFill/>
          <a:ln w="571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19" name="Content Placeholder 2">
                <a:extLst>
                  <a:ext uri="{FF2B5EF4-FFF2-40B4-BE49-F238E27FC236}">
                    <a16:creationId xmlns:a16="http://schemas.microsoft.com/office/drawing/2014/main" id="{EE869CFC-7415-4DB8-A893-3B5ACA7E475E}"/>
                  </a:ext>
                </a:extLst>
              </p:cNvPr>
              <p:cNvSpPr>
                <a:spLocks noGrp="1"/>
              </p:cNvSpPr>
              <p:nvPr>
                <p:ph idx="1"/>
              </p:nvPr>
            </p:nvSpPr>
            <p:spPr>
              <a:xfrm>
                <a:off x="838200" y="1825625"/>
                <a:ext cx="10515600" cy="2136776"/>
              </a:xfrm>
            </p:spPr>
            <p:txBody>
              <a:bodyPr>
                <a:normAutofit/>
              </a:bodyPr>
              <a:lstStyle/>
              <a:p>
                <a:r>
                  <a:rPr lang="en-US" dirty="0"/>
                  <a:t>Start many instances of the streaming algorithm at the beginning</a:t>
                </a:r>
              </a:p>
              <a:p>
                <a:r>
                  <a:rPr lang="en-US" dirty="0"/>
                  <a:t>Use an instance of the algorithm but “freeze” the output</a:t>
                </a:r>
              </a:p>
              <a:p>
                <a:r>
                  <a:rPr lang="en-US" dirty="0"/>
                  <a:t>Each time the next instance has value </a:t>
                </a:r>
                <a14:m>
                  <m:oMath xmlns:m="http://schemas.openxmlformats.org/officeDocument/2006/math">
                    <m:r>
                      <a:rPr lang="en-US" b="0" i="0" smtClean="0">
                        <a:solidFill>
                          <a:srgbClr val="C00000"/>
                        </a:solidFill>
                        <a:latin typeface="Cambria Math" panose="02040503050406030204" pitchFamily="18" charset="0"/>
                      </a:rPr>
                      <m:t>(1+</m:t>
                    </m:r>
                    <m:r>
                      <a:rPr lang="en-US" b="0" i="1" smtClean="0">
                        <a:solidFill>
                          <a:srgbClr val="C00000"/>
                        </a:solidFill>
                        <a:latin typeface="Cambria Math" panose="02040503050406030204" pitchFamily="18" charset="0"/>
                      </a:rPr>
                      <m:t>𝑂</m:t>
                    </m:r>
                    <m:d>
                      <m:dPr>
                        <m:ctrlPr>
                          <a:rPr lang="en-US" b="0" i="1" smtClean="0">
                            <a:solidFill>
                              <a:srgbClr val="C00000"/>
                            </a:solidFill>
                            <a:latin typeface="Cambria Math" panose="02040503050406030204" pitchFamily="18" charset="0"/>
                          </a:rPr>
                        </m:ctrlPr>
                      </m:dPr>
                      <m:e>
                        <m:r>
                          <a:rPr lang="en-US" i="1" smtClean="0">
                            <a:solidFill>
                              <a:srgbClr val="C00000"/>
                            </a:solidFill>
                            <a:latin typeface="Cambria Math" panose="02040503050406030204" pitchFamily="18" charset="0"/>
                          </a:rPr>
                          <m:t>𝜀</m:t>
                        </m:r>
                      </m:e>
                    </m:d>
                    <m:r>
                      <a:rPr lang="en-US" b="0" i="1" smtClean="0">
                        <a:solidFill>
                          <a:srgbClr val="C00000"/>
                        </a:solidFill>
                        <a:latin typeface="Cambria Math" panose="02040503050406030204" pitchFamily="18" charset="0"/>
                      </a:rPr>
                      <m:t>)</m:t>
                    </m:r>
                  </m:oMath>
                </a14:m>
                <a:r>
                  <a:rPr lang="en-US" dirty="0"/>
                  <a:t> more than the “frozen” output, use the next instance and “freeze” its output</a:t>
                </a:r>
              </a:p>
            </p:txBody>
          </p:sp>
        </mc:Choice>
        <mc:Fallback>
          <p:sp>
            <p:nvSpPr>
              <p:cNvPr id="19" name="Content Placeholder 2">
                <a:extLst>
                  <a:ext uri="{FF2B5EF4-FFF2-40B4-BE49-F238E27FC236}">
                    <a16:creationId xmlns:a16="http://schemas.microsoft.com/office/drawing/2014/main" id="{EE869CFC-7415-4DB8-A893-3B5ACA7E475E}"/>
                  </a:ext>
                </a:extLst>
              </p:cNvPr>
              <p:cNvSpPr>
                <a:spLocks noGrp="1" noRot="1" noChangeAspect="1" noMove="1" noResize="1" noEditPoints="1" noAdjustHandles="1" noChangeArrowheads="1" noChangeShapeType="1" noTextEdit="1"/>
              </p:cNvSpPr>
              <p:nvPr>
                <p:ph idx="1"/>
              </p:nvPr>
            </p:nvSpPr>
            <p:spPr>
              <a:xfrm>
                <a:off x="838200" y="1825625"/>
                <a:ext cx="10515600" cy="2136776"/>
              </a:xfrm>
              <a:blipFill>
                <a:blip r:embed="rId2"/>
                <a:stretch>
                  <a:fillRect l="-1043" t="-4558"/>
                </a:stretch>
              </a:blipFill>
            </p:spPr>
            <p:txBody>
              <a:bodyPr/>
              <a:lstStyle/>
              <a:p>
                <a:r>
                  <a:rPr lang="en-US">
                    <a:noFill/>
                  </a:rPr>
                  <a:t> </a:t>
                </a:r>
              </a:p>
            </p:txBody>
          </p:sp>
        </mc:Fallback>
      </mc:AlternateContent>
      <p:sp>
        <p:nvSpPr>
          <p:cNvPr id="20" name="Rectangle 19">
            <a:extLst>
              <a:ext uri="{FF2B5EF4-FFF2-40B4-BE49-F238E27FC236}">
                <a16:creationId xmlns:a16="http://schemas.microsoft.com/office/drawing/2014/main" id="{7A073CEC-1D48-4E65-BE7B-D65D903F54D7}"/>
              </a:ext>
            </a:extLst>
          </p:cNvPr>
          <p:cNvSpPr/>
          <p:nvPr/>
        </p:nvSpPr>
        <p:spPr>
          <a:xfrm>
            <a:off x="6247106" y="4205719"/>
            <a:ext cx="5631302" cy="954107"/>
          </a:xfrm>
          <a:prstGeom prst="rect">
            <a:avLst/>
          </a:prstGeom>
        </p:spPr>
        <p:txBody>
          <a:bodyPr wrap="square">
            <a:spAutoFit/>
          </a:bodyPr>
          <a:lstStyle/>
          <a:p>
            <a:pPr marL="457200" indent="-457200">
              <a:buFont typeface="Arial" panose="020B0604020202020204" pitchFamily="34" charset="0"/>
              <a:buChar char="•"/>
            </a:pPr>
            <a:r>
              <a:rPr lang="en-US" sz="2800" dirty="0"/>
              <a:t>Example: Number of ones in the  stream (2-approximation)</a:t>
            </a:r>
          </a:p>
        </p:txBody>
      </p:sp>
    </p:spTree>
    <p:extLst>
      <p:ext uri="{BB962C8B-B14F-4D97-AF65-F5344CB8AC3E}">
        <p14:creationId xmlns:p14="http://schemas.microsoft.com/office/powerpoint/2010/main" val="20027725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34980B61-3EFF-4398-AB0A-B413B98DC0D0}"/>
              </a:ext>
            </a:extLst>
          </p:cNvPr>
          <p:cNvSpPr/>
          <p:nvPr/>
        </p:nvSpPr>
        <p:spPr>
          <a:xfrm>
            <a:off x="7776885" y="3612332"/>
            <a:ext cx="159390" cy="156970"/>
          </a:xfrm>
          <a:prstGeom prst="ellipse">
            <a:avLst/>
          </a:prstGeom>
          <a:solidFill>
            <a:schemeClr val="accent4">
              <a:lumMod val="40000"/>
              <a:lumOff val="60000"/>
            </a:schemeClr>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7EC048D4-19FF-97E9-C51A-8EB9D790C2E4}"/>
              </a:ext>
            </a:extLst>
          </p:cNvPr>
          <p:cNvSpPr/>
          <p:nvPr/>
        </p:nvSpPr>
        <p:spPr>
          <a:xfrm>
            <a:off x="3590215" y="3645853"/>
            <a:ext cx="159390" cy="156970"/>
          </a:xfrm>
          <a:prstGeom prst="ellipse">
            <a:avLst/>
          </a:prstGeom>
          <a:solidFill>
            <a:schemeClr val="accent4">
              <a:lumMod val="40000"/>
              <a:lumOff val="60000"/>
            </a:schemeClr>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A08A84D7-2513-96A6-5E3E-6CC85283C905}"/>
              </a:ext>
            </a:extLst>
          </p:cNvPr>
          <p:cNvSpPr/>
          <p:nvPr/>
        </p:nvSpPr>
        <p:spPr>
          <a:xfrm>
            <a:off x="8412392" y="3312102"/>
            <a:ext cx="159390" cy="156970"/>
          </a:xfrm>
          <a:prstGeom prst="ellipse">
            <a:avLst/>
          </a:prstGeom>
          <a:solidFill>
            <a:schemeClr val="accent4">
              <a:lumMod val="40000"/>
              <a:lumOff val="60000"/>
            </a:schemeClr>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CA398A97-0FDD-367F-8D1C-68D44F5AA45A}"/>
              </a:ext>
            </a:extLst>
          </p:cNvPr>
          <p:cNvSpPr/>
          <p:nvPr/>
        </p:nvSpPr>
        <p:spPr>
          <a:xfrm>
            <a:off x="7900821" y="3233617"/>
            <a:ext cx="159390" cy="156970"/>
          </a:xfrm>
          <a:prstGeom prst="ellipse">
            <a:avLst/>
          </a:prstGeom>
          <a:solidFill>
            <a:schemeClr val="accent4">
              <a:lumMod val="40000"/>
              <a:lumOff val="60000"/>
            </a:schemeClr>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A198E0BC-D585-AD4C-3295-41521953FEE5}"/>
              </a:ext>
            </a:extLst>
          </p:cNvPr>
          <p:cNvSpPr/>
          <p:nvPr/>
        </p:nvSpPr>
        <p:spPr>
          <a:xfrm>
            <a:off x="8111491" y="3874156"/>
            <a:ext cx="159390" cy="156970"/>
          </a:xfrm>
          <a:prstGeom prst="ellipse">
            <a:avLst/>
          </a:prstGeom>
          <a:solidFill>
            <a:schemeClr val="accent4">
              <a:lumMod val="40000"/>
              <a:lumOff val="60000"/>
            </a:schemeClr>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209D0ADF-36D0-892D-D8D9-928A5F78F6CB}"/>
              </a:ext>
            </a:extLst>
          </p:cNvPr>
          <p:cNvSpPr/>
          <p:nvPr/>
        </p:nvSpPr>
        <p:spPr>
          <a:xfrm>
            <a:off x="3827908" y="3990942"/>
            <a:ext cx="159390" cy="156970"/>
          </a:xfrm>
          <a:prstGeom prst="ellipse">
            <a:avLst/>
          </a:prstGeom>
          <a:solidFill>
            <a:schemeClr val="accent4">
              <a:lumMod val="40000"/>
              <a:lumOff val="60000"/>
            </a:schemeClr>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4F53238E-A558-12CE-9543-3169AD0E90E0}"/>
              </a:ext>
            </a:extLst>
          </p:cNvPr>
          <p:cNvSpPr/>
          <p:nvPr/>
        </p:nvSpPr>
        <p:spPr>
          <a:xfrm>
            <a:off x="4262341" y="3386017"/>
            <a:ext cx="159390" cy="156970"/>
          </a:xfrm>
          <a:prstGeom prst="ellipse">
            <a:avLst/>
          </a:prstGeom>
          <a:solidFill>
            <a:schemeClr val="accent4">
              <a:lumMod val="40000"/>
              <a:lumOff val="60000"/>
            </a:schemeClr>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62D260F2-25FA-3A81-53BF-A948734A6C25}"/>
              </a:ext>
            </a:extLst>
          </p:cNvPr>
          <p:cNvSpPr/>
          <p:nvPr/>
        </p:nvSpPr>
        <p:spPr>
          <a:xfrm>
            <a:off x="8513918" y="3836065"/>
            <a:ext cx="159390" cy="156970"/>
          </a:xfrm>
          <a:prstGeom prst="ellipse">
            <a:avLst/>
          </a:prstGeom>
          <a:solidFill>
            <a:schemeClr val="accent4">
              <a:lumMod val="40000"/>
              <a:lumOff val="60000"/>
            </a:schemeClr>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35680B09-9401-D1AC-8FBD-F68830574D9C}"/>
              </a:ext>
            </a:extLst>
          </p:cNvPr>
          <p:cNvSpPr/>
          <p:nvPr/>
        </p:nvSpPr>
        <p:spPr>
          <a:xfrm>
            <a:off x="3974710" y="3612332"/>
            <a:ext cx="159390" cy="156970"/>
          </a:xfrm>
          <a:prstGeom prst="ellipse">
            <a:avLst/>
          </a:prstGeom>
          <a:solidFill>
            <a:schemeClr val="accent4">
              <a:lumMod val="40000"/>
              <a:lumOff val="60000"/>
            </a:schemeClr>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CD5D0F3E-6218-F6C8-4B22-36237DA80DAC}"/>
              </a:ext>
            </a:extLst>
          </p:cNvPr>
          <p:cNvSpPr/>
          <p:nvPr/>
        </p:nvSpPr>
        <p:spPr>
          <a:xfrm>
            <a:off x="4212048" y="3883506"/>
            <a:ext cx="159390" cy="156970"/>
          </a:xfrm>
          <a:prstGeom prst="ellipse">
            <a:avLst/>
          </a:prstGeom>
          <a:solidFill>
            <a:schemeClr val="accent4">
              <a:lumMod val="40000"/>
              <a:lumOff val="60000"/>
            </a:schemeClr>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E77F64DD-4A97-B501-473A-CDAAF2866413}"/>
              </a:ext>
            </a:extLst>
          </p:cNvPr>
          <p:cNvSpPr/>
          <p:nvPr/>
        </p:nvSpPr>
        <p:spPr>
          <a:xfrm>
            <a:off x="3749605" y="3312102"/>
            <a:ext cx="159390" cy="156970"/>
          </a:xfrm>
          <a:prstGeom prst="ellipse">
            <a:avLst/>
          </a:prstGeom>
          <a:solidFill>
            <a:schemeClr val="accent4">
              <a:lumMod val="40000"/>
              <a:lumOff val="60000"/>
            </a:schemeClr>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D76C74A8-5CAD-A24F-8E94-7E7CADD092DE}"/>
              </a:ext>
            </a:extLst>
          </p:cNvPr>
          <p:cNvSpPr/>
          <p:nvPr/>
        </p:nvSpPr>
        <p:spPr>
          <a:xfrm>
            <a:off x="8156859" y="3533847"/>
            <a:ext cx="159390" cy="156970"/>
          </a:xfrm>
          <a:prstGeom prst="ellipse">
            <a:avLst/>
          </a:prstGeom>
          <a:solidFill>
            <a:schemeClr val="accent4">
              <a:lumMod val="40000"/>
              <a:lumOff val="60000"/>
            </a:schemeClr>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4C3FFC0F-B47A-09EA-FFEA-B8AA9744A771}"/>
              </a:ext>
            </a:extLst>
          </p:cNvPr>
          <p:cNvSpPr/>
          <p:nvPr/>
        </p:nvSpPr>
        <p:spPr>
          <a:xfrm>
            <a:off x="5488221" y="2302829"/>
            <a:ext cx="159390" cy="156970"/>
          </a:xfrm>
          <a:prstGeom prst="ellipse">
            <a:avLst/>
          </a:prstGeom>
          <a:solidFill>
            <a:schemeClr val="accent4">
              <a:lumMod val="40000"/>
              <a:lumOff val="60000"/>
            </a:schemeClr>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E80AF078-90E4-8BAB-FC34-540AA68D2937}"/>
              </a:ext>
            </a:extLst>
          </p:cNvPr>
          <p:cNvSpPr/>
          <p:nvPr/>
        </p:nvSpPr>
        <p:spPr>
          <a:xfrm>
            <a:off x="6418641" y="2302031"/>
            <a:ext cx="159390" cy="156970"/>
          </a:xfrm>
          <a:prstGeom prst="ellipse">
            <a:avLst/>
          </a:prstGeom>
          <a:solidFill>
            <a:schemeClr val="accent4">
              <a:lumMod val="40000"/>
              <a:lumOff val="60000"/>
            </a:schemeClr>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B870DAE7-2969-2779-71EB-EB440FC2973B}"/>
              </a:ext>
            </a:extLst>
          </p:cNvPr>
          <p:cNvSpPr/>
          <p:nvPr/>
        </p:nvSpPr>
        <p:spPr>
          <a:xfrm>
            <a:off x="6160347" y="2042993"/>
            <a:ext cx="159390" cy="156970"/>
          </a:xfrm>
          <a:prstGeom prst="ellipse">
            <a:avLst/>
          </a:prstGeom>
          <a:solidFill>
            <a:schemeClr val="accent4">
              <a:lumMod val="40000"/>
              <a:lumOff val="60000"/>
            </a:schemeClr>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A68DFE85-90A9-59C5-007D-197CEAA76477}"/>
              </a:ext>
            </a:extLst>
          </p:cNvPr>
          <p:cNvSpPr/>
          <p:nvPr/>
        </p:nvSpPr>
        <p:spPr>
          <a:xfrm>
            <a:off x="5872716" y="2269308"/>
            <a:ext cx="159390" cy="156970"/>
          </a:xfrm>
          <a:prstGeom prst="ellipse">
            <a:avLst/>
          </a:prstGeom>
          <a:solidFill>
            <a:schemeClr val="accent4">
              <a:lumMod val="40000"/>
              <a:lumOff val="60000"/>
            </a:schemeClr>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AE8B5684-828B-FA49-6C81-A28114E7EEEA}"/>
              </a:ext>
            </a:extLst>
          </p:cNvPr>
          <p:cNvSpPr/>
          <p:nvPr/>
        </p:nvSpPr>
        <p:spPr>
          <a:xfrm>
            <a:off x="6110054" y="2540482"/>
            <a:ext cx="159390" cy="156970"/>
          </a:xfrm>
          <a:prstGeom prst="ellipse">
            <a:avLst/>
          </a:prstGeom>
          <a:solidFill>
            <a:schemeClr val="accent4">
              <a:lumMod val="40000"/>
              <a:lumOff val="60000"/>
            </a:schemeClr>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BA311CFD-C8A7-0FAA-5715-87C0ACA69B2D}"/>
              </a:ext>
            </a:extLst>
          </p:cNvPr>
          <p:cNvSpPr/>
          <p:nvPr/>
        </p:nvSpPr>
        <p:spPr>
          <a:xfrm>
            <a:off x="5647611" y="1969078"/>
            <a:ext cx="159390" cy="156970"/>
          </a:xfrm>
          <a:prstGeom prst="ellipse">
            <a:avLst/>
          </a:prstGeom>
          <a:solidFill>
            <a:schemeClr val="accent4">
              <a:lumMod val="40000"/>
              <a:lumOff val="60000"/>
            </a:schemeClr>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803643B8-1F0B-57B2-2160-C66AA6F086E6}"/>
              </a:ext>
            </a:extLst>
          </p:cNvPr>
          <p:cNvSpPr/>
          <p:nvPr/>
        </p:nvSpPr>
        <p:spPr>
          <a:xfrm>
            <a:off x="5966321" y="1742868"/>
            <a:ext cx="159390" cy="156970"/>
          </a:xfrm>
          <a:prstGeom prst="ellipse">
            <a:avLst/>
          </a:prstGeom>
          <a:solidFill>
            <a:schemeClr val="accent4">
              <a:lumMod val="40000"/>
              <a:lumOff val="60000"/>
            </a:schemeClr>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82504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500"/>
                                  </p:stCondLst>
                                  <p:childTnLst>
                                    <p:set>
                                      <p:cBhvr>
                                        <p:cTn id="9" dur="1" fill="hold">
                                          <p:stCondLst>
                                            <p:cond delay="0"/>
                                          </p:stCondLst>
                                        </p:cTn>
                                        <p:tgtEl>
                                          <p:spTgt spid="6"/>
                                        </p:tgtEl>
                                        <p:attrNameLst>
                                          <p:attrName>style.visibility</p:attrName>
                                        </p:attrNameLst>
                                      </p:cBhvr>
                                      <p:to>
                                        <p:strVal val="visible"/>
                                      </p:to>
                                    </p:set>
                                  </p:childTnLst>
                                </p:cTn>
                              </p:par>
                            </p:childTnLst>
                          </p:cTn>
                        </p:par>
                        <p:par>
                          <p:cTn id="10" fill="hold">
                            <p:stCondLst>
                              <p:cond delay="500"/>
                            </p:stCondLst>
                            <p:childTnLst>
                              <p:par>
                                <p:cTn id="11" presetID="1" presetClass="entr" presetSubtype="0" fill="hold" grpId="0" nodeType="afterEffect">
                                  <p:stCondLst>
                                    <p:cond delay="500"/>
                                  </p:stCondLst>
                                  <p:childTnLst>
                                    <p:set>
                                      <p:cBhvr>
                                        <p:cTn id="12" dur="1" fill="hold">
                                          <p:stCondLst>
                                            <p:cond delay="0"/>
                                          </p:stCondLst>
                                        </p:cTn>
                                        <p:tgtEl>
                                          <p:spTgt spid="7"/>
                                        </p:tgtEl>
                                        <p:attrNameLst>
                                          <p:attrName>style.visibility</p:attrName>
                                        </p:attrNameLst>
                                      </p:cBhvr>
                                      <p:to>
                                        <p:strVal val="visible"/>
                                      </p:to>
                                    </p:set>
                                  </p:childTnLst>
                                </p:cTn>
                              </p:par>
                            </p:childTnLst>
                          </p:cTn>
                        </p:par>
                        <p:par>
                          <p:cTn id="13" fill="hold">
                            <p:stCondLst>
                              <p:cond delay="1000"/>
                            </p:stCondLst>
                            <p:childTnLst>
                              <p:par>
                                <p:cTn id="14" presetID="1" presetClass="entr" presetSubtype="0" fill="hold" grpId="0" nodeType="afterEffect">
                                  <p:stCondLst>
                                    <p:cond delay="500"/>
                                  </p:stCondLst>
                                  <p:childTnLst>
                                    <p:set>
                                      <p:cBhvr>
                                        <p:cTn id="15" dur="1" fill="hold">
                                          <p:stCondLst>
                                            <p:cond delay="0"/>
                                          </p:stCondLst>
                                        </p:cTn>
                                        <p:tgtEl>
                                          <p:spTgt spid="8"/>
                                        </p:tgtEl>
                                        <p:attrNameLst>
                                          <p:attrName>style.visibility</p:attrName>
                                        </p:attrNameLst>
                                      </p:cBhvr>
                                      <p:to>
                                        <p:strVal val="visible"/>
                                      </p:to>
                                    </p:set>
                                  </p:childTnLst>
                                </p:cTn>
                              </p:par>
                            </p:childTnLst>
                          </p:cTn>
                        </p:par>
                        <p:par>
                          <p:cTn id="16" fill="hold">
                            <p:stCondLst>
                              <p:cond delay="1500"/>
                            </p:stCondLst>
                            <p:childTnLst>
                              <p:par>
                                <p:cTn id="17" presetID="1" presetClass="entr" presetSubtype="0" fill="hold" grpId="0" nodeType="afterEffect">
                                  <p:stCondLst>
                                    <p:cond delay="500"/>
                                  </p:stCondLst>
                                  <p:childTnLst>
                                    <p:set>
                                      <p:cBhvr>
                                        <p:cTn id="18" dur="1" fill="hold">
                                          <p:stCondLst>
                                            <p:cond delay="0"/>
                                          </p:stCondLst>
                                        </p:cTn>
                                        <p:tgtEl>
                                          <p:spTgt spid="17"/>
                                        </p:tgtEl>
                                        <p:attrNameLst>
                                          <p:attrName>style.visibility</p:attrName>
                                        </p:attrNameLst>
                                      </p:cBhvr>
                                      <p:to>
                                        <p:strVal val="visible"/>
                                      </p:to>
                                    </p:set>
                                  </p:childTnLst>
                                </p:cTn>
                              </p:par>
                            </p:childTnLst>
                          </p:cTn>
                        </p:par>
                        <p:par>
                          <p:cTn id="19" fill="hold">
                            <p:stCondLst>
                              <p:cond delay="2000"/>
                            </p:stCondLst>
                            <p:childTnLst>
                              <p:par>
                                <p:cTn id="20" presetID="1" presetClass="entr" presetSubtype="0" fill="hold" grpId="0" nodeType="afterEffect">
                                  <p:stCondLst>
                                    <p:cond delay="500"/>
                                  </p:stCondLst>
                                  <p:childTnLst>
                                    <p:set>
                                      <p:cBhvr>
                                        <p:cTn id="21" dur="1" fill="hold">
                                          <p:stCondLst>
                                            <p:cond delay="0"/>
                                          </p:stCondLst>
                                        </p:cTn>
                                        <p:tgtEl>
                                          <p:spTgt spid="4"/>
                                        </p:tgtEl>
                                        <p:attrNameLst>
                                          <p:attrName>style.visibility</p:attrName>
                                        </p:attrNameLst>
                                      </p:cBhvr>
                                      <p:to>
                                        <p:strVal val="visible"/>
                                      </p:to>
                                    </p:set>
                                  </p:childTnLst>
                                </p:cTn>
                              </p:par>
                            </p:childTnLst>
                          </p:cTn>
                        </p:par>
                        <p:par>
                          <p:cTn id="22" fill="hold">
                            <p:stCondLst>
                              <p:cond delay="2500"/>
                            </p:stCondLst>
                            <p:childTnLst>
                              <p:par>
                                <p:cTn id="23" presetID="1" presetClass="entr" presetSubtype="0" fill="hold" grpId="0" nodeType="afterEffect">
                                  <p:stCondLst>
                                    <p:cond delay="500"/>
                                  </p:stCondLst>
                                  <p:childTnLst>
                                    <p:set>
                                      <p:cBhvr>
                                        <p:cTn id="24" dur="1" fill="hold">
                                          <p:stCondLst>
                                            <p:cond delay="0"/>
                                          </p:stCondLst>
                                        </p:cTn>
                                        <p:tgtEl>
                                          <p:spTgt spid="9"/>
                                        </p:tgtEl>
                                        <p:attrNameLst>
                                          <p:attrName>style.visibility</p:attrName>
                                        </p:attrNameLst>
                                      </p:cBhvr>
                                      <p:to>
                                        <p:strVal val="visible"/>
                                      </p:to>
                                    </p:set>
                                  </p:childTnLst>
                                </p:cTn>
                              </p:par>
                            </p:childTnLst>
                          </p:cTn>
                        </p:par>
                        <p:par>
                          <p:cTn id="25" fill="hold">
                            <p:stCondLst>
                              <p:cond delay="3000"/>
                            </p:stCondLst>
                            <p:childTnLst>
                              <p:par>
                                <p:cTn id="26" presetID="1" presetClass="entr" presetSubtype="0" fill="hold" grpId="0" nodeType="afterEffect">
                                  <p:stCondLst>
                                    <p:cond delay="500"/>
                                  </p:stCondLst>
                                  <p:childTnLst>
                                    <p:set>
                                      <p:cBhvr>
                                        <p:cTn id="27" dur="1" fill="hold">
                                          <p:stCondLst>
                                            <p:cond delay="0"/>
                                          </p:stCondLst>
                                        </p:cTn>
                                        <p:tgtEl>
                                          <p:spTgt spid="13"/>
                                        </p:tgtEl>
                                        <p:attrNameLst>
                                          <p:attrName>style.visibility</p:attrName>
                                        </p:attrNameLst>
                                      </p:cBhvr>
                                      <p:to>
                                        <p:strVal val="visible"/>
                                      </p:to>
                                    </p:set>
                                  </p:childTnLst>
                                </p:cTn>
                              </p:par>
                            </p:childTnLst>
                          </p:cTn>
                        </p:par>
                        <p:par>
                          <p:cTn id="28" fill="hold">
                            <p:stCondLst>
                              <p:cond delay="3500"/>
                            </p:stCondLst>
                            <p:childTnLst>
                              <p:par>
                                <p:cTn id="29" presetID="1" presetClass="entr" presetSubtype="0" fill="hold" grpId="0" nodeType="afterEffect">
                                  <p:stCondLst>
                                    <p:cond delay="500"/>
                                  </p:stCondLst>
                                  <p:childTnLst>
                                    <p:set>
                                      <p:cBhvr>
                                        <p:cTn id="30" dur="1" fill="hold">
                                          <p:stCondLst>
                                            <p:cond delay="0"/>
                                          </p:stCondLst>
                                        </p:cTn>
                                        <p:tgtEl>
                                          <p:spTgt spid="20"/>
                                        </p:tgtEl>
                                        <p:attrNameLst>
                                          <p:attrName>style.visibility</p:attrName>
                                        </p:attrNameLst>
                                      </p:cBhvr>
                                      <p:to>
                                        <p:strVal val="visible"/>
                                      </p:to>
                                    </p:set>
                                  </p:childTnLst>
                                </p:cTn>
                              </p:par>
                            </p:childTnLst>
                          </p:cTn>
                        </p:par>
                        <p:par>
                          <p:cTn id="31" fill="hold">
                            <p:stCondLst>
                              <p:cond delay="4000"/>
                            </p:stCondLst>
                            <p:childTnLst>
                              <p:par>
                                <p:cTn id="32" presetID="1" presetClass="entr" presetSubtype="0" fill="hold" grpId="0" nodeType="afterEffect">
                                  <p:stCondLst>
                                    <p:cond delay="500"/>
                                  </p:stCondLst>
                                  <p:childTnLst>
                                    <p:set>
                                      <p:cBhvr>
                                        <p:cTn id="33" dur="1" fill="hold">
                                          <p:stCondLst>
                                            <p:cond delay="0"/>
                                          </p:stCondLst>
                                        </p:cTn>
                                        <p:tgtEl>
                                          <p:spTgt spid="21"/>
                                        </p:tgtEl>
                                        <p:attrNameLst>
                                          <p:attrName>style.visibility</p:attrName>
                                        </p:attrNameLst>
                                      </p:cBhvr>
                                      <p:to>
                                        <p:strVal val="visible"/>
                                      </p:to>
                                    </p:set>
                                  </p:childTnLst>
                                </p:cTn>
                              </p:par>
                            </p:childTnLst>
                          </p:cTn>
                        </p:par>
                        <p:par>
                          <p:cTn id="34" fill="hold">
                            <p:stCondLst>
                              <p:cond delay="4500"/>
                            </p:stCondLst>
                            <p:childTnLst>
                              <p:par>
                                <p:cTn id="35" presetID="1" presetClass="entr" presetSubtype="0" fill="hold" grpId="0" nodeType="afterEffect">
                                  <p:stCondLst>
                                    <p:cond delay="500"/>
                                  </p:stCondLst>
                                  <p:childTnLst>
                                    <p:set>
                                      <p:cBhvr>
                                        <p:cTn id="36" dur="1" fill="hold">
                                          <p:stCondLst>
                                            <p:cond delay="0"/>
                                          </p:stCondLst>
                                        </p:cTn>
                                        <p:tgtEl>
                                          <p:spTgt spid="11"/>
                                        </p:tgtEl>
                                        <p:attrNameLst>
                                          <p:attrName>style.visibility</p:attrName>
                                        </p:attrNameLst>
                                      </p:cBhvr>
                                      <p:to>
                                        <p:strVal val="visible"/>
                                      </p:to>
                                    </p:set>
                                  </p:childTnLst>
                                </p:cTn>
                              </p:par>
                            </p:childTnLst>
                          </p:cTn>
                        </p:par>
                        <p:par>
                          <p:cTn id="37" fill="hold">
                            <p:stCondLst>
                              <p:cond delay="5000"/>
                            </p:stCondLst>
                            <p:childTnLst>
                              <p:par>
                                <p:cTn id="38" presetID="1" presetClass="entr" presetSubtype="0" fill="hold" grpId="0" nodeType="afterEffect">
                                  <p:stCondLst>
                                    <p:cond delay="500"/>
                                  </p:stCondLst>
                                  <p:childTnLst>
                                    <p:set>
                                      <p:cBhvr>
                                        <p:cTn id="39" dur="1" fill="hold">
                                          <p:stCondLst>
                                            <p:cond delay="0"/>
                                          </p:stCondLst>
                                        </p:cTn>
                                        <p:tgtEl>
                                          <p:spTgt spid="5"/>
                                        </p:tgtEl>
                                        <p:attrNameLst>
                                          <p:attrName>style.visibility</p:attrName>
                                        </p:attrNameLst>
                                      </p:cBhvr>
                                      <p:to>
                                        <p:strVal val="visible"/>
                                      </p:to>
                                    </p:set>
                                  </p:childTnLst>
                                </p:cTn>
                              </p:par>
                            </p:childTnLst>
                          </p:cTn>
                        </p:par>
                        <p:par>
                          <p:cTn id="40" fill="hold">
                            <p:stCondLst>
                              <p:cond delay="5500"/>
                            </p:stCondLst>
                            <p:childTnLst>
                              <p:par>
                                <p:cTn id="41" presetID="1" presetClass="entr" presetSubtype="0" fill="hold" grpId="0" nodeType="afterEffect">
                                  <p:stCondLst>
                                    <p:cond delay="500"/>
                                  </p:stCondLst>
                                  <p:childTnLst>
                                    <p:set>
                                      <p:cBhvr>
                                        <p:cTn id="42" dur="1" fill="hold">
                                          <p:stCondLst>
                                            <p:cond delay="0"/>
                                          </p:stCondLst>
                                        </p:cTn>
                                        <p:tgtEl>
                                          <p:spTgt spid="19"/>
                                        </p:tgtEl>
                                        <p:attrNameLst>
                                          <p:attrName>style.visibility</p:attrName>
                                        </p:attrNameLst>
                                      </p:cBhvr>
                                      <p:to>
                                        <p:strVal val="visible"/>
                                      </p:to>
                                    </p:set>
                                  </p:childTnLst>
                                </p:cTn>
                              </p:par>
                            </p:childTnLst>
                          </p:cTn>
                        </p:par>
                        <p:par>
                          <p:cTn id="43" fill="hold">
                            <p:stCondLst>
                              <p:cond delay="6000"/>
                            </p:stCondLst>
                            <p:childTnLst>
                              <p:par>
                                <p:cTn id="44" presetID="1" presetClass="entr" presetSubtype="0" fill="hold" grpId="0" nodeType="afterEffect">
                                  <p:stCondLst>
                                    <p:cond delay="500"/>
                                  </p:stCondLst>
                                  <p:childTnLst>
                                    <p:set>
                                      <p:cBhvr>
                                        <p:cTn id="45" dur="1" fill="hold">
                                          <p:stCondLst>
                                            <p:cond delay="0"/>
                                          </p:stCondLst>
                                        </p:cTn>
                                        <p:tgtEl>
                                          <p:spTgt spid="12"/>
                                        </p:tgtEl>
                                        <p:attrNameLst>
                                          <p:attrName>style.visibility</p:attrName>
                                        </p:attrNameLst>
                                      </p:cBhvr>
                                      <p:to>
                                        <p:strVal val="visible"/>
                                      </p:to>
                                    </p:set>
                                  </p:childTnLst>
                                </p:cTn>
                              </p:par>
                            </p:childTnLst>
                          </p:cTn>
                        </p:par>
                        <p:par>
                          <p:cTn id="46" fill="hold">
                            <p:stCondLst>
                              <p:cond delay="6500"/>
                            </p:stCondLst>
                            <p:childTnLst>
                              <p:par>
                                <p:cTn id="47" presetID="1" presetClass="entr" presetSubtype="0" fill="hold" grpId="0" nodeType="afterEffect">
                                  <p:stCondLst>
                                    <p:cond delay="500"/>
                                  </p:stCondLst>
                                  <p:childTnLst>
                                    <p:set>
                                      <p:cBhvr>
                                        <p:cTn id="48" dur="1" fill="hold">
                                          <p:stCondLst>
                                            <p:cond delay="0"/>
                                          </p:stCondLst>
                                        </p:cTn>
                                        <p:tgtEl>
                                          <p:spTgt spid="22"/>
                                        </p:tgtEl>
                                        <p:attrNameLst>
                                          <p:attrName>style.visibility</p:attrName>
                                        </p:attrNameLst>
                                      </p:cBhvr>
                                      <p:to>
                                        <p:strVal val="visible"/>
                                      </p:to>
                                    </p:set>
                                  </p:childTnLst>
                                </p:cTn>
                              </p:par>
                            </p:childTnLst>
                          </p:cTn>
                        </p:par>
                        <p:par>
                          <p:cTn id="49" fill="hold">
                            <p:stCondLst>
                              <p:cond delay="7000"/>
                            </p:stCondLst>
                            <p:childTnLst>
                              <p:par>
                                <p:cTn id="50" presetID="1" presetClass="entr" presetSubtype="0" fill="hold" grpId="0" nodeType="afterEffect">
                                  <p:stCondLst>
                                    <p:cond delay="500"/>
                                  </p:stCondLst>
                                  <p:childTnLst>
                                    <p:set>
                                      <p:cBhvr>
                                        <p:cTn id="51" dur="1" fill="hold">
                                          <p:stCondLst>
                                            <p:cond delay="0"/>
                                          </p:stCondLst>
                                        </p:cTn>
                                        <p:tgtEl>
                                          <p:spTgt spid="10"/>
                                        </p:tgtEl>
                                        <p:attrNameLst>
                                          <p:attrName>style.visibility</p:attrName>
                                        </p:attrNameLst>
                                      </p:cBhvr>
                                      <p:to>
                                        <p:strVal val="visible"/>
                                      </p:to>
                                    </p:set>
                                  </p:childTnLst>
                                </p:cTn>
                              </p:par>
                            </p:childTnLst>
                          </p:cTn>
                        </p:par>
                        <p:par>
                          <p:cTn id="52" fill="hold">
                            <p:stCondLst>
                              <p:cond delay="7500"/>
                            </p:stCondLst>
                            <p:childTnLst>
                              <p:par>
                                <p:cTn id="53" presetID="1" presetClass="entr" presetSubtype="0" fill="hold" grpId="0" nodeType="afterEffect">
                                  <p:stCondLst>
                                    <p:cond delay="500"/>
                                  </p:stCondLst>
                                  <p:childTnLst>
                                    <p:set>
                                      <p:cBhvr>
                                        <p:cTn id="54" dur="1" fill="hold">
                                          <p:stCondLst>
                                            <p:cond delay="0"/>
                                          </p:stCondLst>
                                        </p:cTn>
                                        <p:tgtEl>
                                          <p:spTgt spid="15"/>
                                        </p:tgtEl>
                                        <p:attrNameLst>
                                          <p:attrName>style.visibility</p:attrName>
                                        </p:attrNameLst>
                                      </p:cBhvr>
                                      <p:to>
                                        <p:strVal val="visible"/>
                                      </p:to>
                                    </p:set>
                                  </p:childTnLst>
                                </p:cTn>
                              </p:par>
                            </p:childTnLst>
                          </p:cTn>
                        </p:par>
                        <p:par>
                          <p:cTn id="55" fill="hold">
                            <p:stCondLst>
                              <p:cond delay="8000"/>
                            </p:stCondLst>
                            <p:childTnLst>
                              <p:par>
                                <p:cTn id="56" presetID="1" presetClass="entr" presetSubtype="0" fill="hold" grpId="0" nodeType="afterEffect">
                                  <p:stCondLst>
                                    <p:cond delay="500"/>
                                  </p:stCondLst>
                                  <p:childTnLst>
                                    <p:set>
                                      <p:cBhvr>
                                        <p:cTn id="57" dur="1" fill="hold">
                                          <p:stCondLst>
                                            <p:cond delay="0"/>
                                          </p:stCondLst>
                                        </p:cTn>
                                        <p:tgtEl>
                                          <p:spTgt spid="16"/>
                                        </p:tgtEl>
                                        <p:attrNameLst>
                                          <p:attrName>style.visibility</p:attrName>
                                        </p:attrNameLst>
                                      </p:cBhvr>
                                      <p:to>
                                        <p:strVal val="visible"/>
                                      </p:to>
                                    </p:set>
                                  </p:childTnLst>
                                </p:cTn>
                              </p:par>
                            </p:childTnLst>
                          </p:cTn>
                        </p:par>
                        <p:par>
                          <p:cTn id="58" fill="hold">
                            <p:stCondLst>
                              <p:cond delay="8500"/>
                            </p:stCondLst>
                            <p:childTnLst>
                              <p:par>
                                <p:cTn id="59" presetID="1" presetClass="entr" presetSubtype="0" fill="hold" grpId="0" nodeType="afterEffect">
                                  <p:stCondLst>
                                    <p:cond delay="500"/>
                                  </p:stCondLst>
                                  <p:childTnLst>
                                    <p:set>
                                      <p:cBhvr>
                                        <p:cTn id="6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rgbClr val="C00000"/>
                </a:solidFill>
              </a:rPr>
              <a:t>Sketch Switching</a:t>
            </a:r>
            <a:endParaRPr lang="en-US" dirty="0"/>
          </a:p>
        </p:txBody>
      </p:sp>
      <mc:AlternateContent xmlns:mc="http://schemas.openxmlformats.org/markup-compatibility/2006">
        <mc:Choice xmlns:a14="http://schemas.microsoft.com/office/drawing/2010/main" Requires="a14">
          <p:sp>
            <p:nvSpPr>
              <p:cNvPr id="19" name="Content Placeholder 2">
                <a:extLst>
                  <a:ext uri="{FF2B5EF4-FFF2-40B4-BE49-F238E27FC236}">
                    <a16:creationId xmlns:a16="http://schemas.microsoft.com/office/drawing/2014/main" id="{EE869CFC-7415-4DB8-A893-3B5ACA7E475E}"/>
                  </a:ext>
                </a:extLst>
              </p:cNvPr>
              <p:cNvSpPr>
                <a:spLocks noGrp="1"/>
              </p:cNvSpPr>
              <p:nvPr>
                <p:ph idx="1"/>
              </p:nvPr>
            </p:nvSpPr>
            <p:spPr>
              <a:xfrm>
                <a:off x="838200" y="1825625"/>
                <a:ext cx="10515600" cy="2136776"/>
              </a:xfrm>
            </p:spPr>
            <p:txBody>
              <a:bodyPr>
                <a:normAutofit/>
              </a:bodyPr>
              <a:lstStyle/>
              <a:p>
                <a:r>
                  <a:rPr lang="en-US" dirty="0"/>
                  <a:t>Start many instances of the streaming algorithm at the beginning</a:t>
                </a:r>
              </a:p>
              <a:p>
                <a:r>
                  <a:rPr lang="en-US" dirty="0"/>
                  <a:t>Use an instance of the algorithm but “freeze” the output</a:t>
                </a:r>
              </a:p>
              <a:p>
                <a:r>
                  <a:rPr lang="en-US" dirty="0"/>
                  <a:t>Each time the next instance has value </a:t>
                </a:r>
                <a14:m>
                  <m:oMath xmlns:m="http://schemas.openxmlformats.org/officeDocument/2006/math">
                    <m:r>
                      <a:rPr lang="en-US" b="0" i="0" smtClean="0">
                        <a:solidFill>
                          <a:srgbClr val="C00000"/>
                        </a:solidFill>
                        <a:latin typeface="Cambria Math" panose="02040503050406030204" pitchFamily="18" charset="0"/>
                      </a:rPr>
                      <m:t>(1+</m:t>
                    </m:r>
                    <m:r>
                      <a:rPr lang="en-US" b="0" i="1" smtClean="0">
                        <a:solidFill>
                          <a:srgbClr val="C00000"/>
                        </a:solidFill>
                        <a:latin typeface="Cambria Math" panose="02040503050406030204" pitchFamily="18" charset="0"/>
                      </a:rPr>
                      <m:t>𝑂</m:t>
                    </m:r>
                    <m:d>
                      <m:dPr>
                        <m:ctrlPr>
                          <a:rPr lang="en-US" b="0" i="1" smtClean="0">
                            <a:solidFill>
                              <a:srgbClr val="C00000"/>
                            </a:solidFill>
                            <a:latin typeface="Cambria Math" panose="02040503050406030204" pitchFamily="18" charset="0"/>
                          </a:rPr>
                        </m:ctrlPr>
                      </m:dPr>
                      <m:e>
                        <m:r>
                          <a:rPr lang="en-US" i="1" smtClean="0">
                            <a:solidFill>
                              <a:srgbClr val="C00000"/>
                            </a:solidFill>
                            <a:latin typeface="Cambria Math" panose="02040503050406030204" pitchFamily="18" charset="0"/>
                          </a:rPr>
                          <m:t>𝜀</m:t>
                        </m:r>
                      </m:e>
                    </m:d>
                    <m:r>
                      <a:rPr lang="en-US" b="0" i="1" smtClean="0">
                        <a:solidFill>
                          <a:srgbClr val="C00000"/>
                        </a:solidFill>
                        <a:latin typeface="Cambria Math" panose="02040503050406030204" pitchFamily="18" charset="0"/>
                      </a:rPr>
                      <m:t>)</m:t>
                    </m:r>
                  </m:oMath>
                </a14:m>
                <a:r>
                  <a:rPr lang="en-US" dirty="0"/>
                  <a:t> more than the “frozen” output, use the next instance and “freeze” its output</a:t>
                </a:r>
              </a:p>
            </p:txBody>
          </p:sp>
        </mc:Choice>
        <mc:Fallback>
          <p:sp>
            <p:nvSpPr>
              <p:cNvPr id="19" name="Content Placeholder 2">
                <a:extLst>
                  <a:ext uri="{FF2B5EF4-FFF2-40B4-BE49-F238E27FC236}">
                    <a16:creationId xmlns:a16="http://schemas.microsoft.com/office/drawing/2014/main" id="{EE869CFC-7415-4DB8-A893-3B5ACA7E475E}"/>
                  </a:ext>
                </a:extLst>
              </p:cNvPr>
              <p:cNvSpPr>
                <a:spLocks noGrp="1" noRot="1" noChangeAspect="1" noMove="1" noResize="1" noEditPoints="1" noAdjustHandles="1" noChangeArrowheads="1" noChangeShapeType="1" noTextEdit="1"/>
              </p:cNvSpPr>
              <p:nvPr>
                <p:ph idx="1"/>
              </p:nvPr>
            </p:nvSpPr>
            <p:spPr>
              <a:xfrm>
                <a:off x="838200" y="1825625"/>
                <a:ext cx="10515600" cy="2136776"/>
              </a:xfrm>
              <a:blipFill>
                <a:blip r:embed="rId2"/>
                <a:stretch>
                  <a:fillRect l="-1043" t="-4558"/>
                </a:stretch>
              </a:blipFill>
            </p:spPr>
            <p:txBody>
              <a:bodyPr/>
              <a:lstStyle/>
              <a:p>
                <a:r>
                  <a:rPr lang="en-US">
                    <a:noFill/>
                  </a:rPr>
                  <a:t> </a:t>
                </a:r>
              </a:p>
            </p:txBody>
          </p:sp>
        </mc:Fallback>
      </mc:AlternateContent>
      <p:sp>
        <p:nvSpPr>
          <p:cNvPr id="20" name="Rectangle 19">
            <a:extLst>
              <a:ext uri="{FF2B5EF4-FFF2-40B4-BE49-F238E27FC236}">
                <a16:creationId xmlns:a16="http://schemas.microsoft.com/office/drawing/2014/main" id="{7A073CEC-1D48-4E65-BE7B-D65D903F54D7}"/>
              </a:ext>
            </a:extLst>
          </p:cNvPr>
          <p:cNvSpPr/>
          <p:nvPr/>
        </p:nvSpPr>
        <p:spPr>
          <a:xfrm>
            <a:off x="6247106" y="4205719"/>
            <a:ext cx="5631302" cy="2246769"/>
          </a:xfrm>
          <a:prstGeom prst="rect">
            <a:avLst/>
          </a:prstGeom>
        </p:spPr>
        <p:txBody>
          <a:bodyPr wrap="square">
            <a:spAutoFit/>
          </a:bodyPr>
          <a:lstStyle/>
          <a:p>
            <a:pPr marL="457200" indent="-457200">
              <a:buFont typeface="Arial" panose="020B0604020202020204" pitchFamily="34" charset="0"/>
              <a:buChar char="•"/>
            </a:pPr>
            <a:r>
              <a:rPr lang="en-US" sz="2800" dirty="0"/>
              <a:t>Example: Number of ones in the  stream (2-approximation)</a:t>
            </a:r>
          </a:p>
          <a:p>
            <a:pPr marL="514350" indent="-514350">
              <a:buFont typeface="Arial" panose="020B0604020202020204" pitchFamily="34" charset="0"/>
              <a:buChar char="•"/>
            </a:pPr>
            <a:r>
              <a:rPr lang="en-US" sz="2800" dirty="0"/>
              <a:t>Number of ones stream is at least 4 and at most 8</a:t>
            </a:r>
          </a:p>
          <a:p>
            <a:pPr marL="514350" indent="-514350">
              <a:buFont typeface="Arial" panose="020B0604020202020204" pitchFamily="34" charset="0"/>
              <a:buChar char="•"/>
            </a:pPr>
            <a:r>
              <a:rPr lang="en-US" sz="2800" dirty="0"/>
              <a:t>4 is a good approximation</a:t>
            </a:r>
          </a:p>
        </p:txBody>
      </p:sp>
      <p:sp>
        <p:nvSpPr>
          <p:cNvPr id="21" name="TextBox 20">
            <a:extLst>
              <a:ext uri="{FF2B5EF4-FFF2-40B4-BE49-F238E27FC236}">
                <a16:creationId xmlns:a16="http://schemas.microsoft.com/office/drawing/2014/main" id="{D9BAD7CF-C0B4-494A-BDD2-FF71E7C24BB9}"/>
              </a:ext>
            </a:extLst>
          </p:cNvPr>
          <p:cNvSpPr txBox="1"/>
          <p:nvPr/>
        </p:nvSpPr>
        <p:spPr>
          <a:xfrm>
            <a:off x="1139887" y="4086172"/>
            <a:ext cx="4195379" cy="707886"/>
          </a:xfrm>
          <a:prstGeom prst="rect">
            <a:avLst/>
          </a:prstGeom>
          <a:noFill/>
        </p:spPr>
        <p:txBody>
          <a:bodyPr wrap="none" rtlCol="0">
            <a:spAutoFit/>
          </a:bodyPr>
          <a:lstStyle/>
          <a:p>
            <a:r>
              <a:rPr lang="en-US" sz="4000" dirty="0"/>
              <a:t>1 0 1 1 1 0 0 1 1 0 1</a:t>
            </a:r>
          </a:p>
        </p:txBody>
      </p:sp>
      <p:sp>
        <p:nvSpPr>
          <p:cNvPr id="22" name="TextBox 21">
            <a:extLst>
              <a:ext uri="{FF2B5EF4-FFF2-40B4-BE49-F238E27FC236}">
                <a16:creationId xmlns:a16="http://schemas.microsoft.com/office/drawing/2014/main" id="{FE2112C0-20DE-4852-A7C3-7F6AEDB0168E}"/>
              </a:ext>
            </a:extLst>
          </p:cNvPr>
          <p:cNvSpPr txBox="1"/>
          <p:nvPr/>
        </p:nvSpPr>
        <p:spPr>
          <a:xfrm>
            <a:off x="1281893" y="4794058"/>
            <a:ext cx="3969861" cy="369332"/>
          </a:xfrm>
          <a:prstGeom prst="rect">
            <a:avLst/>
          </a:prstGeom>
          <a:solidFill>
            <a:srgbClr val="C00000"/>
          </a:solidFill>
        </p:spPr>
        <p:txBody>
          <a:bodyPr wrap="square" rtlCol="0">
            <a:spAutoFit/>
          </a:bodyPr>
          <a:lstStyle/>
          <a:p>
            <a:r>
              <a:rPr lang="en-US" dirty="0">
                <a:highlight>
                  <a:srgbClr val="FF0000"/>
                </a:highlight>
              </a:rPr>
              <a:t> </a:t>
            </a:r>
          </a:p>
        </p:txBody>
      </p:sp>
      <p:sp>
        <p:nvSpPr>
          <p:cNvPr id="23" name="Rectangle 22">
            <a:extLst>
              <a:ext uri="{FF2B5EF4-FFF2-40B4-BE49-F238E27FC236}">
                <a16:creationId xmlns:a16="http://schemas.microsoft.com/office/drawing/2014/main" id="{BF671745-947B-44FE-92BB-CC9E85EF2C38}"/>
              </a:ext>
            </a:extLst>
          </p:cNvPr>
          <p:cNvSpPr/>
          <p:nvPr/>
        </p:nvSpPr>
        <p:spPr>
          <a:xfrm>
            <a:off x="838200" y="4794058"/>
            <a:ext cx="301686" cy="369332"/>
          </a:xfrm>
          <a:prstGeom prst="rect">
            <a:avLst/>
          </a:prstGeom>
        </p:spPr>
        <p:txBody>
          <a:bodyPr wrap="none">
            <a:spAutoFit/>
          </a:bodyPr>
          <a:lstStyle/>
          <a:p>
            <a:r>
              <a:rPr lang="en-US" dirty="0"/>
              <a:t>1</a:t>
            </a:r>
          </a:p>
        </p:txBody>
      </p:sp>
      <p:sp>
        <p:nvSpPr>
          <p:cNvPr id="24" name="Rectangle 23">
            <a:extLst>
              <a:ext uri="{FF2B5EF4-FFF2-40B4-BE49-F238E27FC236}">
                <a16:creationId xmlns:a16="http://schemas.microsoft.com/office/drawing/2014/main" id="{B2255730-CCD7-41FF-9A22-8ABDDC96B9CE}"/>
              </a:ext>
            </a:extLst>
          </p:cNvPr>
          <p:cNvSpPr/>
          <p:nvPr/>
        </p:nvSpPr>
        <p:spPr>
          <a:xfrm>
            <a:off x="838201" y="5163390"/>
            <a:ext cx="301686" cy="369332"/>
          </a:xfrm>
          <a:prstGeom prst="rect">
            <a:avLst/>
          </a:prstGeom>
        </p:spPr>
        <p:txBody>
          <a:bodyPr wrap="square">
            <a:spAutoFit/>
          </a:bodyPr>
          <a:lstStyle/>
          <a:p>
            <a:r>
              <a:rPr lang="en-US" dirty="0"/>
              <a:t>2</a:t>
            </a:r>
          </a:p>
        </p:txBody>
      </p:sp>
      <p:sp>
        <p:nvSpPr>
          <p:cNvPr id="25" name="TextBox 24">
            <a:extLst>
              <a:ext uri="{FF2B5EF4-FFF2-40B4-BE49-F238E27FC236}">
                <a16:creationId xmlns:a16="http://schemas.microsoft.com/office/drawing/2014/main" id="{40F84019-3A41-4D2E-8072-259B8C5389C9}"/>
              </a:ext>
            </a:extLst>
          </p:cNvPr>
          <p:cNvSpPr txBox="1"/>
          <p:nvPr/>
        </p:nvSpPr>
        <p:spPr>
          <a:xfrm>
            <a:off x="1281893" y="5163390"/>
            <a:ext cx="3969861" cy="369332"/>
          </a:xfrm>
          <a:prstGeom prst="rect">
            <a:avLst/>
          </a:prstGeom>
          <a:solidFill>
            <a:srgbClr val="FFC000"/>
          </a:solidFill>
        </p:spPr>
        <p:txBody>
          <a:bodyPr wrap="square" rtlCol="0">
            <a:spAutoFit/>
          </a:bodyPr>
          <a:lstStyle/>
          <a:p>
            <a:r>
              <a:rPr lang="en-US" dirty="0">
                <a:highlight>
                  <a:srgbClr val="FF0000"/>
                </a:highlight>
              </a:rPr>
              <a:t> </a:t>
            </a:r>
          </a:p>
        </p:txBody>
      </p:sp>
      <p:sp>
        <p:nvSpPr>
          <p:cNvPr id="26" name="Rectangle 25">
            <a:extLst>
              <a:ext uri="{FF2B5EF4-FFF2-40B4-BE49-F238E27FC236}">
                <a16:creationId xmlns:a16="http://schemas.microsoft.com/office/drawing/2014/main" id="{2775419B-D42A-4BDF-8BB2-563E59658929}"/>
              </a:ext>
            </a:extLst>
          </p:cNvPr>
          <p:cNvSpPr/>
          <p:nvPr/>
        </p:nvSpPr>
        <p:spPr>
          <a:xfrm>
            <a:off x="838200" y="5563627"/>
            <a:ext cx="301686" cy="369332"/>
          </a:xfrm>
          <a:prstGeom prst="rect">
            <a:avLst/>
          </a:prstGeom>
        </p:spPr>
        <p:txBody>
          <a:bodyPr wrap="none">
            <a:spAutoFit/>
          </a:bodyPr>
          <a:lstStyle/>
          <a:p>
            <a:r>
              <a:rPr lang="en-US" dirty="0">
                <a:solidFill>
                  <a:srgbClr val="FF0000"/>
                </a:solidFill>
              </a:rPr>
              <a:t>4</a:t>
            </a:r>
          </a:p>
        </p:txBody>
      </p:sp>
      <p:sp>
        <p:nvSpPr>
          <p:cNvPr id="27" name="TextBox 26">
            <a:extLst>
              <a:ext uri="{FF2B5EF4-FFF2-40B4-BE49-F238E27FC236}">
                <a16:creationId xmlns:a16="http://schemas.microsoft.com/office/drawing/2014/main" id="{253D4DDD-64BE-4BC4-BD09-E20AF821C0AD}"/>
              </a:ext>
            </a:extLst>
          </p:cNvPr>
          <p:cNvSpPr txBox="1"/>
          <p:nvPr/>
        </p:nvSpPr>
        <p:spPr>
          <a:xfrm>
            <a:off x="1281892" y="5517333"/>
            <a:ext cx="3969862" cy="369332"/>
          </a:xfrm>
          <a:prstGeom prst="rect">
            <a:avLst/>
          </a:prstGeom>
          <a:solidFill>
            <a:srgbClr val="7030A0"/>
          </a:solidFill>
        </p:spPr>
        <p:txBody>
          <a:bodyPr wrap="square" rtlCol="0">
            <a:spAutoFit/>
          </a:bodyPr>
          <a:lstStyle/>
          <a:p>
            <a:r>
              <a:rPr lang="en-US" dirty="0">
                <a:highlight>
                  <a:srgbClr val="FF0000"/>
                </a:highlight>
              </a:rPr>
              <a:t> </a:t>
            </a:r>
          </a:p>
        </p:txBody>
      </p:sp>
      <p:sp>
        <p:nvSpPr>
          <p:cNvPr id="28" name="Rectangle 27">
            <a:extLst>
              <a:ext uri="{FF2B5EF4-FFF2-40B4-BE49-F238E27FC236}">
                <a16:creationId xmlns:a16="http://schemas.microsoft.com/office/drawing/2014/main" id="{4B5EF681-7B4F-41A5-8883-1C02637DE229}"/>
              </a:ext>
            </a:extLst>
          </p:cNvPr>
          <p:cNvSpPr/>
          <p:nvPr/>
        </p:nvSpPr>
        <p:spPr>
          <a:xfrm>
            <a:off x="838200" y="5963864"/>
            <a:ext cx="301686" cy="369332"/>
          </a:xfrm>
          <a:prstGeom prst="rect">
            <a:avLst/>
          </a:prstGeom>
        </p:spPr>
        <p:txBody>
          <a:bodyPr wrap="none">
            <a:spAutoFit/>
          </a:bodyPr>
          <a:lstStyle/>
          <a:p>
            <a:r>
              <a:rPr lang="en-US" dirty="0"/>
              <a:t>7</a:t>
            </a:r>
          </a:p>
        </p:txBody>
      </p:sp>
      <p:sp>
        <p:nvSpPr>
          <p:cNvPr id="29" name="TextBox 28">
            <a:extLst>
              <a:ext uri="{FF2B5EF4-FFF2-40B4-BE49-F238E27FC236}">
                <a16:creationId xmlns:a16="http://schemas.microsoft.com/office/drawing/2014/main" id="{26AB055C-CF6A-45DE-A156-FEF024B38E01}"/>
              </a:ext>
            </a:extLst>
          </p:cNvPr>
          <p:cNvSpPr txBox="1"/>
          <p:nvPr/>
        </p:nvSpPr>
        <p:spPr>
          <a:xfrm>
            <a:off x="1281891" y="5886665"/>
            <a:ext cx="3969863" cy="369332"/>
          </a:xfrm>
          <a:prstGeom prst="rect">
            <a:avLst/>
          </a:prstGeom>
          <a:solidFill>
            <a:schemeClr val="accent1">
              <a:lumMod val="60000"/>
              <a:lumOff val="40000"/>
            </a:schemeClr>
          </a:solidFill>
        </p:spPr>
        <p:txBody>
          <a:bodyPr wrap="square" rtlCol="0">
            <a:spAutoFit/>
          </a:bodyPr>
          <a:lstStyle/>
          <a:p>
            <a:r>
              <a:rPr lang="en-US" dirty="0">
                <a:highlight>
                  <a:srgbClr val="FF0000"/>
                </a:highlight>
              </a:rPr>
              <a:t> </a:t>
            </a:r>
          </a:p>
        </p:txBody>
      </p:sp>
      <p:sp>
        <p:nvSpPr>
          <p:cNvPr id="30" name="Rectangle 29">
            <a:extLst>
              <a:ext uri="{FF2B5EF4-FFF2-40B4-BE49-F238E27FC236}">
                <a16:creationId xmlns:a16="http://schemas.microsoft.com/office/drawing/2014/main" id="{3FEABCE3-A5D3-4747-9D68-890ABFC6FFE5}"/>
              </a:ext>
            </a:extLst>
          </p:cNvPr>
          <p:cNvSpPr/>
          <p:nvPr/>
        </p:nvSpPr>
        <p:spPr>
          <a:xfrm>
            <a:off x="657522" y="5501944"/>
            <a:ext cx="4594232" cy="428838"/>
          </a:xfrm>
          <a:prstGeom prst="rect">
            <a:avLst/>
          </a:prstGeom>
          <a:noFill/>
          <a:ln w="571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1366066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rgbClr val="C00000"/>
                </a:solidFill>
              </a:rPr>
              <a:t>Sketch Switching Summary</a:t>
            </a:r>
            <a:endParaRPr lang="en-US" dirty="0"/>
          </a:p>
        </p:txBody>
      </p:sp>
      <mc:AlternateContent xmlns:mc="http://schemas.openxmlformats.org/markup-compatibility/2006">
        <mc:Choice xmlns:a14="http://schemas.microsoft.com/office/drawing/2010/main" Requires="a14">
          <p:sp>
            <p:nvSpPr>
              <p:cNvPr id="19" name="Content Placeholder 2">
                <a:extLst>
                  <a:ext uri="{FF2B5EF4-FFF2-40B4-BE49-F238E27FC236}">
                    <a16:creationId xmlns:a16="http://schemas.microsoft.com/office/drawing/2014/main" id="{EE869CFC-7415-4DB8-A893-3B5ACA7E475E}"/>
                  </a:ext>
                </a:extLst>
              </p:cNvPr>
              <p:cNvSpPr>
                <a:spLocks noGrp="1"/>
              </p:cNvSpPr>
              <p:nvPr>
                <p:ph idx="1"/>
              </p:nvPr>
            </p:nvSpPr>
            <p:spPr>
              <a:xfrm>
                <a:off x="838200" y="1825624"/>
                <a:ext cx="10515600" cy="4585336"/>
              </a:xfrm>
            </p:spPr>
            <p:txBody>
              <a:bodyPr>
                <a:normAutofit/>
              </a:bodyPr>
              <a:lstStyle/>
              <a:p>
                <a:r>
                  <a:rPr lang="en-US" dirty="0"/>
                  <a:t>Sketch switching for robust algorithms uses </a:t>
                </a:r>
                <a14:m>
                  <m:oMath xmlns:m="http://schemas.openxmlformats.org/officeDocument/2006/math">
                    <m:f>
                      <m:fPr>
                        <m:ctrlPr>
                          <a:rPr lang="en-US" i="1" smtClean="0">
                            <a:solidFill>
                              <a:srgbClr val="C00000"/>
                            </a:solidFill>
                            <a:latin typeface="Cambria Math" panose="02040503050406030204" pitchFamily="18" charset="0"/>
                          </a:rPr>
                        </m:ctrlPr>
                      </m:fPr>
                      <m:num>
                        <m:r>
                          <a:rPr lang="en-US" i="1">
                            <a:solidFill>
                              <a:srgbClr val="C00000"/>
                            </a:solidFill>
                            <a:latin typeface="Cambria Math" panose="02040503050406030204" pitchFamily="18" charset="0"/>
                          </a:rPr>
                          <m:t>1</m:t>
                        </m:r>
                      </m:num>
                      <m:den>
                        <m:sSup>
                          <m:sSupPr>
                            <m:ctrlPr>
                              <a:rPr lang="en-US" i="1" smtClean="0">
                                <a:solidFill>
                                  <a:srgbClr val="C00000"/>
                                </a:solidFill>
                                <a:latin typeface="Cambria Math" panose="02040503050406030204" pitchFamily="18" charset="0"/>
                              </a:rPr>
                            </m:ctrlPr>
                          </m:sSupPr>
                          <m:e>
                            <m:r>
                              <a:rPr lang="en-US" i="1" smtClean="0">
                                <a:solidFill>
                                  <a:srgbClr val="C00000"/>
                                </a:solidFill>
                                <a:latin typeface="Cambria Math" panose="02040503050406030204" pitchFamily="18" charset="0"/>
                              </a:rPr>
                              <m:t>𝜀</m:t>
                            </m:r>
                          </m:e>
                          <m:sup>
                            <m:r>
                              <a:rPr lang="en-US" b="0" i="1" smtClean="0">
                                <a:solidFill>
                                  <a:srgbClr val="C00000"/>
                                </a:solidFill>
                                <a:latin typeface="Cambria Math" panose="02040503050406030204" pitchFamily="18" charset="0"/>
                              </a:rPr>
                              <m:t>2</m:t>
                            </m:r>
                          </m:sup>
                        </m:sSup>
                      </m:den>
                    </m:f>
                  </m:oMath>
                </a14:m>
                <a:r>
                  <a:rPr lang="en-US" dirty="0"/>
                  <a:t> space each time </a:t>
                </a:r>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𝐹</m:t>
                        </m:r>
                      </m:e>
                      <m:sub>
                        <m:r>
                          <a:rPr lang="en-US" b="0" i="1" smtClean="0">
                            <a:solidFill>
                              <a:srgbClr val="C00000"/>
                            </a:solidFill>
                            <a:latin typeface="Cambria Math" panose="02040503050406030204" pitchFamily="18" charset="0"/>
                          </a:rPr>
                          <m:t>𝑝</m:t>
                        </m:r>
                      </m:sub>
                    </m:sSub>
                  </m:oMath>
                </a14:m>
                <a:r>
                  <a:rPr lang="en-US" dirty="0"/>
                  <a:t> increases by </a:t>
                </a:r>
                <a14:m>
                  <m:oMath xmlns:m="http://schemas.openxmlformats.org/officeDocument/2006/math">
                    <m:r>
                      <a:rPr lang="en-US"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1+</m:t>
                    </m:r>
                    <m:r>
                      <a:rPr lang="en-US" b="0" i="1" smtClean="0">
                        <a:solidFill>
                          <a:srgbClr val="C00000"/>
                        </a:solidFill>
                        <a:latin typeface="Cambria Math" panose="02040503050406030204" pitchFamily="18" charset="0"/>
                      </a:rPr>
                      <m:t>𝜀</m:t>
                    </m:r>
                    <m:r>
                      <a:rPr lang="en-US" b="0" i="1" smtClean="0">
                        <a:solidFill>
                          <a:srgbClr val="C00000"/>
                        </a:solidFill>
                        <a:latin typeface="Cambria Math" panose="02040503050406030204" pitchFamily="18" charset="0"/>
                      </a:rPr>
                      <m:t>)</m:t>
                    </m:r>
                  </m:oMath>
                </a14:m>
                <a:r>
                  <a:rPr lang="en-US" dirty="0"/>
                  <a:t> and function increases </a:t>
                </a:r>
                <a14:m>
                  <m:oMath xmlns:m="http://schemas.openxmlformats.org/officeDocument/2006/math">
                    <m:f>
                      <m:fPr>
                        <m:ctrlPr>
                          <a:rPr lang="en-US" i="1" smtClean="0">
                            <a:solidFill>
                              <a:srgbClr val="C00000"/>
                            </a:solidFill>
                            <a:latin typeface="Cambria Math" panose="02040503050406030204" pitchFamily="18" charset="0"/>
                          </a:rPr>
                        </m:ctrlPr>
                      </m:fPr>
                      <m:num>
                        <m:r>
                          <a:rPr lang="en-US" i="1">
                            <a:solidFill>
                              <a:srgbClr val="C00000"/>
                            </a:solidFill>
                            <a:latin typeface="Cambria Math" panose="02040503050406030204" pitchFamily="18" charset="0"/>
                          </a:rPr>
                          <m:t>1</m:t>
                        </m:r>
                      </m:num>
                      <m:den>
                        <m:r>
                          <a:rPr lang="en-US" i="1" smtClean="0">
                            <a:solidFill>
                              <a:srgbClr val="C00000"/>
                            </a:solidFill>
                            <a:latin typeface="Cambria Math" panose="02040503050406030204" pitchFamily="18" charset="0"/>
                          </a:rPr>
                          <m:t>𝜀</m:t>
                        </m:r>
                      </m:den>
                    </m:f>
                  </m:oMath>
                </a14:m>
                <a:r>
                  <a:rPr lang="en-US" dirty="0"/>
                  <a:t> times</a:t>
                </a:r>
              </a:p>
              <a:p>
                <a:endParaRPr lang="en-US" dirty="0"/>
              </a:p>
              <a:p>
                <a:endParaRPr lang="en-US" dirty="0"/>
              </a:p>
              <a:p>
                <a:r>
                  <a:rPr lang="en-US" dirty="0"/>
                  <a:t>How much space do “typical” algorithms use?</a:t>
                </a:r>
              </a:p>
            </p:txBody>
          </p:sp>
        </mc:Choice>
        <mc:Fallback>
          <p:sp>
            <p:nvSpPr>
              <p:cNvPr id="19" name="Content Placeholder 2">
                <a:extLst>
                  <a:ext uri="{FF2B5EF4-FFF2-40B4-BE49-F238E27FC236}">
                    <a16:creationId xmlns:a16="http://schemas.microsoft.com/office/drawing/2014/main" id="{EE869CFC-7415-4DB8-A893-3B5ACA7E475E}"/>
                  </a:ext>
                </a:extLst>
              </p:cNvPr>
              <p:cNvSpPr>
                <a:spLocks noGrp="1" noRot="1" noChangeAspect="1" noMove="1" noResize="1" noEditPoints="1" noAdjustHandles="1" noChangeArrowheads="1" noChangeShapeType="1" noTextEdit="1"/>
              </p:cNvSpPr>
              <p:nvPr>
                <p:ph idx="1"/>
              </p:nvPr>
            </p:nvSpPr>
            <p:spPr>
              <a:xfrm>
                <a:off x="838200" y="1825624"/>
                <a:ext cx="10515600" cy="4585336"/>
              </a:xfrm>
              <a:blipFill>
                <a:blip r:embed="rId2"/>
                <a:stretch>
                  <a:fillRect l="-1043" t="-266"/>
                </a:stretch>
              </a:blipFill>
            </p:spPr>
            <p:txBody>
              <a:bodyPr/>
              <a:lstStyle/>
              <a:p>
                <a:r>
                  <a:rPr lang="en-US">
                    <a:noFill/>
                  </a:rPr>
                  <a:t> </a:t>
                </a:r>
              </a:p>
            </p:txBody>
          </p:sp>
        </mc:Fallback>
      </mc:AlternateContent>
    </p:spTree>
    <p:extLst>
      <p:ext uri="{BB962C8B-B14F-4D97-AF65-F5344CB8AC3E}">
        <p14:creationId xmlns:p14="http://schemas.microsoft.com/office/powerpoint/2010/main" val="356448166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a:extLst>
                  <a:ext uri="{FF2B5EF4-FFF2-40B4-BE49-F238E27FC236}">
                    <a16:creationId xmlns:a16="http://schemas.microsoft.com/office/drawing/2014/main" id="{11949F98-FC53-4C98-8C23-550048D4FCF9}"/>
                  </a:ext>
                </a:extLst>
              </p:cNvPr>
              <p:cNvSpPr>
                <a:spLocks noGrp="1"/>
              </p:cNvSpPr>
              <p:nvPr>
                <p:ph type="title"/>
              </p:nvPr>
            </p:nvSpPr>
            <p:spPr/>
            <p:txBody>
              <a:bodyPr/>
              <a:lstStyle/>
              <a:p>
                <a14:m>
                  <m:oMath xmlns:m="http://schemas.openxmlformats.org/officeDocument/2006/math">
                    <m:d>
                      <m:dPr>
                        <m:ctrlPr>
                          <a:rPr lang="en-US" b="0" i="1" smtClean="0">
                            <a:solidFill>
                              <a:srgbClr val="C00000"/>
                            </a:solidFill>
                            <a:latin typeface="Cambria Math" panose="02040503050406030204" pitchFamily="18" charset="0"/>
                          </a:rPr>
                        </m:ctrlPr>
                      </m:dPr>
                      <m:e>
                        <m:r>
                          <a:rPr lang="en-US" b="0" i="0" smtClean="0">
                            <a:solidFill>
                              <a:srgbClr val="C00000"/>
                            </a:solidFill>
                            <a:latin typeface="Cambria Math" panose="02040503050406030204" pitchFamily="18" charset="0"/>
                          </a:rPr>
                          <m:t>1+</m:t>
                        </m:r>
                        <m:r>
                          <a:rPr lang="en-US" i="1" smtClean="0">
                            <a:solidFill>
                              <a:srgbClr val="C00000"/>
                            </a:solidFill>
                            <a:latin typeface="Cambria Math" panose="02040503050406030204" pitchFamily="18" charset="0"/>
                          </a:rPr>
                          <m:t>𝜀</m:t>
                        </m:r>
                      </m:e>
                    </m:d>
                  </m:oMath>
                </a14:m>
                <a:r>
                  <a:rPr lang="en-US" dirty="0">
                    <a:solidFill>
                      <a:srgbClr val="C00000"/>
                    </a:solidFill>
                  </a:rPr>
                  <a:t>-Approximation Streaming Algorithms</a:t>
                </a:r>
                <a:endParaRPr lang="en-US" dirty="0"/>
              </a:p>
            </p:txBody>
          </p:sp>
        </mc:Choice>
        <mc:Fallback>
          <p:sp>
            <p:nvSpPr>
              <p:cNvPr id="2" name="Title 1">
                <a:extLst>
                  <a:ext uri="{FF2B5EF4-FFF2-40B4-BE49-F238E27FC236}">
                    <a16:creationId xmlns:a16="http://schemas.microsoft.com/office/drawing/2014/main" id="{11949F98-FC53-4C98-8C23-550048D4FCF9}"/>
                  </a:ext>
                </a:extLst>
              </p:cNvPr>
              <p:cNvSpPr>
                <a:spLocks noGrp="1" noRot="1" noChangeAspect="1" noMove="1" noResize="1" noEditPoints="1" noAdjustHandles="1" noChangeArrowheads="1" noChangeShapeType="1" noTextEdit="1"/>
              </p:cNvSpPr>
              <p:nvPr>
                <p:ph type="title"/>
              </p:nvPr>
            </p:nvSpPr>
            <p:spPr>
              <a:blipFill>
                <a:blip r:embed="rId3"/>
                <a:stretch>
                  <a:fillRect r="-81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3CD298EE-232A-4602-BB51-FA680B6EA672}"/>
                  </a:ext>
                </a:extLst>
              </p:cNvPr>
              <p:cNvSpPr>
                <a:spLocks noGrp="1"/>
              </p:cNvSpPr>
              <p:nvPr>
                <p:ph idx="1"/>
              </p:nvPr>
            </p:nvSpPr>
            <p:spPr>
              <a:xfrm>
                <a:off x="838200" y="1825624"/>
                <a:ext cx="10515600" cy="4788239"/>
              </a:xfrm>
            </p:spPr>
            <p:txBody>
              <a:bodyPr>
                <a:normAutofit/>
              </a:bodyPr>
              <a:lstStyle/>
              <a:p>
                <a:r>
                  <a:rPr lang="en-US" dirty="0"/>
                  <a:t>Space </a:t>
                </a:r>
                <a14:m>
                  <m:oMath xmlns:m="http://schemas.openxmlformats.org/officeDocument/2006/math">
                    <m:r>
                      <a:rPr lang="en-US" b="0" i="1" smtClean="0">
                        <a:solidFill>
                          <a:srgbClr val="C00000"/>
                        </a:solidFill>
                        <a:latin typeface="Cambria Math" panose="02040503050406030204" pitchFamily="18" charset="0"/>
                      </a:rPr>
                      <m:t>𝑂</m:t>
                    </m:r>
                    <m:d>
                      <m:dPr>
                        <m:ctrlPr>
                          <a:rPr lang="en-US" i="1">
                            <a:solidFill>
                              <a:srgbClr val="C00000"/>
                            </a:solidFill>
                            <a:latin typeface="Cambria Math" panose="02040503050406030204" pitchFamily="18" charset="0"/>
                          </a:rPr>
                        </m:ctrlPr>
                      </m:dPr>
                      <m:e>
                        <m:f>
                          <m:fPr>
                            <m:ctrlPr>
                              <a:rPr lang="en-US" i="1">
                                <a:solidFill>
                                  <a:srgbClr val="C00000"/>
                                </a:solidFill>
                                <a:latin typeface="Cambria Math" panose="02040503050406030204" pitchFamily="18" charset="0"/>
                              </a:rPr>
                            </m:ctrlPr>
                          </m:fPr>
                          <m:num>
                            <m:r>
                              <a:rPr lang="en-US" i="1">
                                <a:solidFill>
                                  <a:srgbClr val="C00000"/>
                                </a:solidFill>
                                <a:latin typeface="Cambria Math" panose="02040503050406030204" pitchFamily="18" charset="0"/>
                              </a:rPr>
                              <m:t>1</m:t>
                            </m:r>
                          </m:num>
                          <m:den>
                            <m:sSup>
                              <m:sSupPr>
                                <m:ctrlPr>
                                  <a:rPr lang="en-US" i="1">
                                    <a:solidFill>
                                      <a:srgbClr val="C00000"/>
                                    </a:solidFill>
                                    <a:latin typeface="Cambria Math" panose="02040503050406030204" pitchFamily="18" charset="0"/>
                                  </a:rPr>
                                </m:ctrlPr>
                              </m:sSupPr>
                              <m:e>
                                <m:r>
                                  <a:rPr lang="en-US" i="1" smtClean="0">
                                    <a:solidFill>
                                      <a:srgbClr val="C00000"/>
                                    </a:solidFill>
                                    <a:latin typeface="Cambria Math" panose="02040503050406030204" pitchFamily="18" charset="0"/>
                                  </a:rPr>
                                  <m:t>𝜀</m:t>
                                </m:r>
                              </m:e>
                              <m:sup>
                                <m:r>
                                  <a:rPr lang="en-US" i="1">
                                    <a:solidFill>
                                      <a:srgbClr val="C00000"/>
                                    </a:solidFill>
                                    <a:latin typeface="Cambria Math" panose="02040503050406030204" pitchFamily="18" charset="0"/>
                                  </a:rPr>
                                  <m:t>2</m:t>
                                </m:r>
                              </m:sup>
                            </m:sSup>
                          </m:den>
                        </m:f>
                        <m:func>
                          <m:funcPr>
                            <m:ctrlPr>
                              <a:rPr lang="en-US" i="1">
                                <a:solidFill>
                                  <a:srgbClr val="C00000"/>
                                </a:solidFill>
                                <a:latin typeface="Cambria Math" panose="02040503050406030204" pitchFamily="18" charset="0"/>
                              </a:rPr>
                            </m:ctrlPr>
                          </m:funcPr>
                          <m:fName>
                            <m:r>
                              <a:rPr lang="en-US" b="0" i="0" smtClean="0">
                                <a:solidFill>
                                  <a:srgbClr val="C00000"/>
                                </a:solidFill>
                                <a:latin typeface="Cambria Math" panose="02040503050406030204" pitchFamily="18" charset="0"/>
                              </a:rPr>
                              <m:t>+</m:t>
                            </m:r>
                            <m:r>
                              <m:rPr>
                                <m:sty m:val="p"/>
                              </m:rPr>
                              <a:rPr lang="en-US">
                                <a:solidFill>
                                  <a:srgbClr val="C00000"/>
                                </a:solidFill>
                                <a:latin typeface="Cambria Math" panose="02040503050406030204" pitchFamily="18" charset="0"/>
                              </a:rPr>
                              <m:t>log</m:t>
                            </m:r>
                          </m:fName>
                          <m:e>
                            <m:r>
                              <a:rPr lang="en-US" i="1">
                                <a:solidFill>
                                  <a:srgbClr val="C00000"/>
                                </a:solidFill>
                                <a:latin typeface="Cambria Math" panose="02040503050406030204" pitchFamily="18" charset="0"/>
                              </a:rPr>
                              <m:t>𝑛</m:t>
                            </m:r>
                          </m:e>
                        </m:func>
                      </m:e>
                    </m:d>
                  </m:oMath>
                </a14:m>
                <a:r>
                  <a:rPr lang="en-US" dirty="0"/>
                  <a:t> algorithm for </a:t>
                </a:r>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𝐹</m:t>
                        </m:r>
                      </m:e>
                      <m:sub>
                        <m:r>
                          <a:rPr lang="en-US" b="0" i="1" smtClean="0">
                            <a:solidFill>
                              <a:srgbClr val="C00000"/>
                            </a:solidFill>
                            <a:latin typeface="Cambria Math" panose="02040503050406030204" pitchFamily="18" charset="0"/>
                          </a:rPr>
                          <m:t>0</m:t>
                        </m:r>
                      </m:sub>
                    </m:sSub>
                  </m:oMath>
                </a14:m>
                <a:r>
                  <a:rPr lang="en-US" dirty="0"/>
                  <a:t> </a:t>
                </a:r>
                <a:r>
                  <a:rPr lang="en-US" dirty="0">
                    <a:solidFill>
                      <a:schemeClr val="accent1"/>
                    </a:solidFill>
                  </a:rPr>
                  <a:t>[KaneNelsonWoodruff10, Blasiok20] </a:t>
                </a:r>
              </a:p>
              <a:p>
                <a:r>
                  <a:rPr lang="en-US" dirty="0"/>
                  <a:t>Space </a:t>
                </a:r>
                <a14:m>
                  <m:oMath xmlns:m="http://schemas.openxmlformats.org/officeDocument/2006/math">
                    <m:r>
                      <a:rPr lang="en-US" b="0" i="1" smtClean="0">
                        <a:solidFill>
                          <a:srgbClr val="C00000"/>
                        </a:solidFill>
                        <a:latin typeface="Cambria Math" panose="02040503050406030204" pitchFamily="18" charset="0"/>
                      </a:rPr>
                      <m:t>𝑂</m:t>
                    </m:r>
                    <m:d>
                      <m:dPr>
                        <m:ctrlPr>
                          <a:rPr lang="en-US" i="1">
                            <a:solidFill>
                              <a:srgbClr val="C00000"/>
                            </a:solidFill>
                            <a:latin typeface="Cambria Math" panose="02040503050406030204" pitchFamily="18" charset="0"/>
                          </a:rPr>
                        </m:ctrlPr>
                      </m:dPr>
                      <m:e>
                        <m:f>
                          <m:fPr>
                            <m:ctrlPr>
                              <a:rPr lang="en-US" i="1">
                                <a:solidFill>
                                  <a:srgbClr val="C00000"/>
                                </a:solidFill>
                                <a:latin typeface="Cambria Math" panose="02040503050406030204" pitchFamily="18" charset="0"/>
                              </a:rPr>
                            </m:ctrlPr>
                          </m:fPr>
                          <m:num>
                            <m:r>
                              <a:rPr lang="en-US" i="1">
                                <a:solidFill>
                                  <a:srgbClr val="C00000"/>
                                </a:solidFill>
                                <a:latin typeface="Cambria Math" panose="02040503050406030204" pitchFamily="18" charset="0"/>
                              </a:rPr>
                              <m:t>1</m:t>
                            </m:r>
                          </m:num>
                          <m:den>
                            <m:sSup>
                              <m:sSupPr>
                                <m:ctrlPr>
                                  <a:rPr lang="en-US" i="1">
                                    <a:solidFill>
                                      <a:srgbClr val="C00000"/>
                                    </a:solidFill>
                                    <a:latin typeface="Cambria Math" panose="02040503050406030204" pitchFamily="18" charset="0"/>
                                  </a:rPr>
                                </m:ctrlPr>
                              </m:sSupPr>
                              <m:e>
                                <m:r>
                                  <a:rPr lang="en-US" i="1" smtClean="0">
                                    <a:solidFill>
                                      <a:srgbClr val="C00000"/>
                                    </a:solidFill>
                                    <a:latin typeface="Cambria Math" panose="02040503050406030204" pitchFamily="18" charset="0"/>
                                  </a:rPr>
                                  <m:t>𝜀</m:t>
                                </m:r>
                              </m:e>
                              <m:sup>
                                <m:r>
                                  <a:rPr lang="en-US" i="1">
                                    <a:solidFill>
                                      <a:srgbClr val="C00000"/>
                                    </a:solidFill>
                                    <a:latin typeface="Cambria Math" panose="02040503050406030204" pitchFamily="18" charset="0"/>
                                  </a:rPr>
                                  <m:t>2</m:t>
                                </m:r>
                              </m:sup>
                            </m:sSup>
                          </m:den>
                        </m:f>
                        <m:func>
                          <m:funcPr>
                            <m:ctrlPr>
                              <a:rPr lang="en-US" i="1">
                                <a:solidFill>
                                  <a:srgbClr val="C00000"/>
                                </a:solidFill>
                                <a:latin typeface="Cambria Math" panose="02040503050406030204" pitchFamily="18" charset="0"/>
                              </a:rPr>
                            </m:ctrlPr>
                          </m:funcPr>
                          <m:fName>
                            <m:r>
                              <m:rPr>
                                <m:sty m:val="p"/>
                              </m:rPr>
                              <a:rPr lang="en-US">
                                <a:solidFill>
                                  <a:srgbClr val="C00000"/>
                                </a:solidFill>
                                <a:latin typeface="Cambria Math" panose="02040503050406030204" pitchFamily="18" charset="0"/>
                              </a:rPr>
                              <m:t>log</m:t>
                            </m:r>
                          </m:fName>
                          <m:e>
                            <m:r>
                              <a:rPr lang="en-US" i="1">
                                <a:solidFill>
                                  <a:srgbClr val="C00000"/>
                                </a:solidFill>
                                <a:latin typeface="Cambria Math" panose="02040503050406030204" pitchFamily="18" charset="0"/>
                              </a:rPr>
                              <m:t>𝑛</m:t>
                            </m:r>
                          </m:e>
                        </m:func>
                      </m:e>
                    </m:d>
                  </m:oMath>
                </a14:m>
                <a:r>
                  <a:rPr lang="en-US" dirty="0"/>
                  <a:t> algorithm for </a:t>
                </a:r>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𝐹</m:t>
                        </m:r>
                      </m:e>
                      <m:sub>
                        <m:r>
                          <a:rPr lang="en-US" b="0" i="1" smtClean="0">
                            <a:solidFill>
                              <a:srgbClr val="C00000"/>
                            </a:solidFill>
                            <a:latin typeface="Cambria Math" panose="02040503050406030204" pitchFamily="18" charset="0"/>
                          </a:rPr>
                          <m:t>𝑝</m:t>
                        </m:r>
                      </m:sub>
                    </m:sSub>
                  </m:oMath>
                </a14:m>
                <a:r>
                  <a:rPr lang="en-US" dirty="0"/>
                  <a:t> with </a:t>
                </a:r>
                <a14:m>
                  <m:oMath xmlns:m="http://schemas.openxmlformats.org/officeDocument/2006/math">
                    <m:r>
                      <a:rPr lang="en-US" b="0" i="1" smtClean="0">
                        <a:solidFill>
                          <a:srgbClr val="C00000"/>
                        </a:solidFill>
                        <a:latin typeface="Cambria Math" panose="02040503050406030204" pitchFamily="18" charset="0"/>
                      </a:rPr>
                      <m:t>𝑝</m:t>
                    </m:r>
                    <m:r>
                      <a:rPr lang="en-US" b="0" i="1" smtClean="0">
                        <a:solidFill>
                          <a:srgbClr val="C00000"/>
                        </a:solidFill>
                        <a:latin typeface="Cambria Math" panose="02040503050406030204" pitchFamily="18" charset="0"/>
                      </a:rPr>
                      <m:t>∈</m:t>
                    </m:r>
                    <m:d>
                      <m:dPr>
                        <m:endChr m:val="]"/>
                        <m:ctrlPr>
                          <a:rPr lang="en-US" b="0" i="1" smtClean="0">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0, 2</m:t>
                        </m:r>
                      </m:e>
                    </m:d>
                  </m:oMath>
                </a14:m>
                <a:r>
                  <a:rPr lang="en-US" dirty="0"/>
                  <a:t> </a:t>
                </a:r>
                <a:r>
                  <a:rPr lang="en-US" dirty="0">
                    <a:solidFill>
                      <a:schemeClr val="accent1"/>
                    </a:solidFill>
                  </a:rPr>
                  <a:t>[BlasiokDingNelson17]</a:t>
                </a:r>
              </a:p>
              <a:p>
                <a:r>
                  <a:rPr lang="en-US" dirty="0"/>
                  <a:t>Space </a:t>
                </a:r>
                <a14:m>
                  <m:oMath xmlns:m="http://schemas.openxmlformats.org/officeDocument/2006/math">
                    <m:r>
                      <a:rPr lang="en-US" b="0" i="1" smtClean="0">
                        <a:solidFill>
                          <a:srgbClr val="C00000"/>
                        </a:solidFill>
                        <a:latin typeface="Cambria Math" panose="02040503050406030204" pitchFamily="18" charset="0"/>
                      </a:rPr>
                      <m:t>𝑂</m:t>
                    </m:r>
                    <m:d>
                      <m:dPr>
                        <m:ctrlPr>
                          <a:rPr lang="en-US" i="1">
                            <a:solidFill>
                              <a:srgbClr val="C00000"/>
                            </a:solidFill>
                            <a:latin typeface="Cambria Math" panose="02040503050406030204" pitchFamily="18" charset="0"/>
                          </a:rPr>
                        </m:ctrlPr>
                      </m:dPr>
                      <m:e>
                        <m:f>
                          <m:fPr>
                            <m:ctrlPr>
                              <a:rPr lang="en-US" i="1">
                                <a:solidFill>
                                  <a:srgbClr val="C00000"/>
                                </a:solidFill>
                                <a:latin typeface="Cambria Math" panose="02040503050406030204" pitchFamily="18" charset="0"/>
                              </a:rPr>
                            </m:ctrlPr>
                          </m:fPr>
                          <m:num>
                            <m:r>
                              <a:rPr lang="en-US" i="1">
                                <a:solidFill>
                                  <a:srgbClr val="C00000"/>
                                </a:solidFill>
                                <a:latin typeface="Cambria Math" panose="02040503050406030204" pitchFamily="18" charset="0"/>
                              </a:rPr>
                              <m:t>1</m:t>
                            </m:r>
                          </m:num>
                          <m:den>
                            <m:sSup>
                              <m:sSupPr>
                                <m:ctrlPr>
                                  <a:rPr lang="en-US" i="1">
                                    <a:solidFill>
                                      <a:srgbClr val="C00000"/>
                                    </a:solidFill>
                                    <a:latin typeface="Cambria Math" panose="02040503050406030204" pitchFamily="18" charset="0"/>
                                  </a:rPr>
                                </m:ctrlPr>
                              </m:sSupPr>
                              <m:e>
                                <m:r>
                                  <a:rPr lang="en-US" i="1" smtClean="0">
                                    <a:solidFill>
                                      <a:srgbClr val="C00000"/>
                                    </a:solidFill>
                                    <a:latin typeface="Cambria Math" panose="02040503050406030204" pitchFamily="18" charset="0"/>
                                  </a:rPr>
                                  <m:t>𝜀</m:t>
                                </m:r>
                              </m:e>
                              <m:sup>
                                <m:r>
                                  <a:rPr lang="en-US" i="1">
                                    <a:solidFill>
                                      <a:srgbClr val="C00000"/>
                                    </a:solidFill>
                                    <a:latin typeface="Cambria Math" panose="02040503050406030204" pitchFamily="18" charset="0"/>
                                  </a:rPr>
                                  <m:t>2</m:t>
                                </m:r>
                              </m:sup>
                            </m:sSup>
                          </m:den>
                        </m:f>
                        <m:sSup>
                          <m:sSupPr>
                            <m:ctrlPr>
                              <a:rPr lang="en-US" b="0" i="1" smtClean="0">
                                <a:solidFill>
                                  <a:srgbClr val="C00000"/>
                                </a:solidFill>
                                <a:latin typeface="Cambria Math" panose="02040503050406030204" pitchFamily="18" charset="0"/>
                              </a:rPr>
                            </m:ctrlPr>
                          </m:sSupPr>
                          <m:e>
                            <m:r>
                              <a:rPr lang="en-US" b="0" i="1" smtClean="0">
                                <a:solidFill>
                                  <a:srgbClr val="C00000"/>
                                </a:solidFill>
                                <a:latin typeface="Cambria Math" panose="02040503050406030204" pitchFamily="18" charset="0"/>
                              </a:rPr>
                              <m:t>𝑛</m:t>
                            </m:r>
                          </m:e>
                          <m:sup>
                            <m:r>
                              <a:rPr lang="en-US" b="0" i="1" smtClean="0">
                                <a:solidFill>
                                  <a:srgbClr val="C00000"/>
                                </a:solidFill>
                                <a:latin typeface="Cambria Math" panose="02040503050406030204" pitchFamily="18" charset="0"/>
                              </a:rPr>
                              <m:t>1−2/</m:t>
                            </m:r>
                            <m:r>
                              <a:rPr lang="en-US" b="0" i="1" smtClean="0">
                                <a:solidFill>
                                  <a:srgbClr val="C00000"/>
                                </a:solidFill>
                                <a:latin typeface="Cambria Math" panose="02040503050406030204" pitchFamily="18" charset="0"/>
                              </a:rPr>
                              <m:t>𝑝</m:t>
                            </m:r>
                          </m:sup>
                        </m:sSup>
                        <m:func>
                          <m:funcPr>
                            <m:ctrlPr>
                              <a:rPr lang="en-US" i="1">
                                <a:solidFill>
                                  <a:srgbClr val="C00000"/>
                                </a:solidFill>
                                <a:latin typeface="Cambria Math" panose="02040503050406030204" pitchFamily="18" charset="0"/>
                              </a:rPr>
                            </m:ctrlPr>
                          </m:funcPr>
                          <m:fName>
                            <m:sSup>
                              <m:sSupPr>
                                <m:ctrlPr>
                                  <a:rPr lang="en-US" b="0" i="1" smtClean="0">
                                    <a:solidFill>
                                      <a:srgbClr val="C00000"/>
                                    </a:solidFill>
                                    <a:latin typeface="Cambria Math" panose="02040503050406030204" pitchFamily="18" charset="0"/>
                                  </a:rPr>
                                </m:ctrlPr>
                              </m:sSupPr>
                              <m:e>
                                <m:r>
                                  <m:rPr>
                                    <m:sty m:val="p"/>
                                  </m:rPr>
                                  <a:rPr lang="en-US">
                                    <a:solidFill>
                                      <a:srgbClr val="C00000"/>
                                    </a:solidFill>
                                    <a:latin typeface="Cambria Math" panose="02040503050406030204" pitchFamily="18" charset="0"/>
                                  </a:rPr>
                                  <m:t>log</m:t>
                                </m:r>
                              </m:e>
                              <m:sup>
                                <m:r>
                                  <a:rPr lang="en-US" b="0" i="1" smtClean="0">
                                    <a:solidFill>
                                      <a:srgbClr val="C00000"/>
                                    </a:solidFill>
                                    <a:latin typeface="Cambria Math" panose="02040503050406030204" pitchFamily="18" charset="0"/>
                                  </a:rPr>
                                  <m:t>2</m:t>
                                </m:r>
                              </m:sup>
                            </m:sSup>
                          </m:fName>
                          <m:e>
                            <m:r>
                              <a:rPr lang="en-US" i="1">
                                <a:solidFill>
                                  <a:srgbClr val="C00000"/>
                                </a:solidFill>
                                <a:latin typeface="Cambria Math" panose="02040503050406030204" pitchFamily="18" charset="0"/>
                              </a:rPr>
                              <m:t>𝑛</m:t>
                            </m:r>
                          </m:e>
                        </m:func>
                      </m:e>
                    </m:d>
                  </m:oMath>
                </a14:m>
                <a:r>
                  <a:rPr lang="en-US" dirty="0"/>
                  <a:t> algorithm for </a:t>
                </a:r>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𝐹</m:t>
                        </m:r>
                      </m:e>
                      <m:sub>
                        <m:r>
                          <a:rPr lang="en-US" b="0" i="1" smtClean="0">
                            <a:solidFill>
                              <a:srgbClr val="C00000"/>
                            </a:solidFill>
                            <a:latin typeface="Cambria Math" panose="02040503050406030204" pitchFamily="18" charset="0"/>
                          </a:rPr>
                          <m:t>𝑝</m:t>
                        </m:r>
                      </m:sub>
                    </m:sSub>
                  </m:oMath>
                </a14:m>
                <a:r>
                  <a:rPr lang="en-US" dirty="0"/>
                  <a:t> with </a:t>
                </a:r>
                <a14:m>
                  <m:oMath xmlns:m="http://schemas.openxmlformats.org/officeDocument/2006/math">
                    <m:r>
                      <a:rPr lang="en-US" b="0" i="1" smtClean="0">
                        <a:solidFill>
                          <a:srgbClr val="C00000"/>
                        </a:solidFill>
                        <a:latin typeface="Cambria Math" panose="02040503050406030204" pitchFamily="18" charset="0"/>
                      </a:rPr>
                      <m:t>𝑝</m:t>
                    </m:r>
                    <m:r>
                      <a:rPr lang="en-US" b="0" i="1" smtClean="0">
                        <a:solidFill>
                          <a:srgbClr val="C00000"/>
                        </a:solidFill>
                        <a:latin typeface="Cambria Math" panose="02040503050406030204" pitchFamily="18" charset="0"/>
                      </a:rPr>
                      <m:t>&gt;2</m:t>
                    </m:r>
                  </m:oMath>
                </a14:m>
                <a:r>
                  <a:rPr lang="en-US" dirty="0"/>
                  <a:t> </a:t>
                </a:r>
                <a:r>
                  <a:rPr lang="en-US" dirty="0">
                    <a:solidFill>
                      <a:schemeClr val="accent1"/>
                    </a:solidFill>
                  </a:rPr>
                  <a:t>[Ganguly11, GangulyWoodruff18]</a:t>
                </a:r>
              </a:p>
              <a:p>
                <a:r>
                  <a:rPr lang="en-US" dirty="0"/>
                  <a:t>Space </a:t>
                </a:r>
                <a14:m>
                  <m:oMath xmlns:m="http://schemas.openxmlformats.org/officeDocument/2006/math">
                    <m:r>
                      <a:rPr lang="en-US" b="0" i="1" smtClean="0">
                        <a:solidFill>
                          <a:srgbClr val="C00000"/>
                        </a:solidFill>
                        <a:latin typeface="Cambria Math" panose="02040503050406030204" pitchFamily="18" charset="0"/>
                      </a:rPr>
                      <m:t>𝑂</m:t>
                    </m:r>
                    <m:d>
                      <m:dPr>
                        <m:ctrlPr>
                          <a:rPr lang="en-US" i="1">
                            <a:solidFill>
                              <a:srgbClr val="C00000"/>
                            </a:solidFill>
                            <a:latin typeface="Cambria Math" panose="02040503050406030204" pitchFamily="18" charset="0"/>
                          </a:rPr>
                        </m:ctrlPr>
                      </m:dPr>
                      <m:e>
                        <m:f>
                          <m:fPr>
                            <m:ctrlPr>
                              <a:rPr lang="en-US" i="1">
                                <a:solidFill>
                                  <a:srgbClr val="C00000"/>
                                </a:solidFill>
                                <a:latin typeface="Cambria Math" panose="02040503050406030204" pitchFamily="18" charset="0"/>
                              </a:rPr>
                            </m:ctrlPr>
                          </m:fPr>
                          <m:num>
                            <m:r>
                              <a:rPr lang="en-US" i="1">
                                <a:solidFill>
                                  <a:srgbClr val="C00000"/>
                                </a:solidFill>
                                <a:latin typeface="Cambria Math" panose="02040503050406030204" pitchFamily="18" charset="0"/>
                              </a:rPr>
                              <m:t>1</m:t>
                            </m:r>
                          </m:num>
                          <m:den>
                            <m:sSup>
                              <m:sSupPr>
                                <m:ctrlPr>
                                  <a:rPr lang="en-US" i="1">
                                    <a:solidFill>
                                      <a:srgbClr val="C00000"/>
                                    </a:solidFill>
                                    <a:latin typeface="Cambria Math" panose="02040503050406030204" pitchFamily="18" charset="0"/>
                                  </a:rPr>
                                </m:ctrlPr>
                              </m:sSupPr>
                              <m:e>
                                <m:r>
                                  <a:rPr lang="en-US" i="1" smtClean="0">
                                    <a:solidFill>
                                      <a:srgbClr val="C00000"/>
                                    </a:solidFill>
                                    <a:latin typeface="Cambria Math" panose="02040503050406030204" pitchFamily="18" charset="0"/>
                                  </a:rPr>
                                  <m:t>𝜀</m:t>
                                </m:r>
                              </m:e>
                              <m:sup>
                                <m:r>
                                  <a:rPr lang="en-US" i="1">
                                    <a:solidFill>
                                      <a:srgbClr val="C00000"/>
                                    </a:solidFill>
                                    <a:latin typeface="Cambria Math" panose="02040503050406030204" pitchFamily="18" charset="0"/>
                                  </a:rPr>
                                  <m:t>2</m:t>
                                </m:r>
                              </m:sup>
                            </m:sSup>
                          </m:den>
                        </m:f>
                        <m:func>
                          <m:funcPr>
                            <m:ctrlPr>
                              <a:rPr lang="en-US" i="1">
                                <a:solidFill>
                                  <a:srgbClr val="C00000"/>
                                </a:solidFill>
                                <a:latin typeface="Cambria Math" panose="02040503050406030204" pitchFamily="18" charset="0"/>
                              </a:rPr>
                            </m:ctrlPr>
                          </m:funcPr>
                          <m:fName>
                            <m:r>
                              <m:rPr>
                                <m:sty m:val="p"/>
                              </m:rPr>
                              <a:rPr lang="en-US">
                                <a:solidFill>
                                  <a:srgbClr val="C00000"/>
                                </a:solidFill>
                                <a:latin typeface="Cambria Math" panose="02040503050406030204" pitchFamily="18" charset="0"/>
                              </a:rPr>
                              <m:t>log</m:t>
                            </m:r>
                          </m:fName>
                          <m:e>
                            <m:r>
                              <a:rPr lang="en-US" i="1">
                                <a:solidFill>
                                  <a:srgbClr val="C00000"/>
                                </a:solidFill>
                                <a:latin typeface="Cambria Math" panose="02040503050406030204" pitchFamily="18" charset="0"/>
                              </a:rPr>
                              <m:t>𝑛</m:t>
                            </m:r>
                          </m:e>
                        </m:func>
                      </m:e>
                    </m:d>
                  </m:oMath>
                </a14:m>
                <a:r>
                  <a:rPr lang="en-US" dirty="0"/>
                  <a:t> algorithm for </a:t>
                </a:r>
                <a14:m>
                  <m:oMath xmlns:m="http://schemas.openxmlformats.org/officeDocument/2006/math">
                    <m:sSub>
                      <m:sSubPr>
                        <m:ctrlPr>
                          <a:rPr lang="en-US" b="0" i="1" smtClean="0">
                            <a:solidFill>
                              <a:srgbClr val="C00000"/>
                            </a:solidFill>
                            <a:latin typeface="Cambria Math" panose="02040503050406030204" pitchFamily="18" charset="0"/>
                          </a:rPr>
                        </m:ctrlPr>
                      </m:sSubPr>
                      <m:e>
                        <m:r>
                          <a:rPr lang="en-US" i="1" smtClean="0">
                            <a:solidFill>
                              <a:srgbClr val="C00000"/>
                            </a:solidFill>
                            <a:latin typeface="Cambria Math" panose="02040503050406030204" pitchFamily="18" charset="0"/>
                          </a:rPr>
                          <m:t>𝐿</m:t>
                        </m:r>
                      </m:e>
                      <m:sub>
                        <m:r>
                          <a:rPr lang="en-US" b="0" i="1" smtClean="0">
                            <a:solidFill>
                              <a:srgbClr val="C00000"/>
                            </a:solidFill>
                            <a:latin typeface="Cambria Math" panose="02040503050406030204" pitchFamily="18" charset="0"/>
                          </a:rPr>
                          <m:t>2</m:t>
                        </m:r>
                      </m:sub>
                    </m:sSub>
                  </m:oMath>
                </a14:m>
                <a:r>
                  <a:rPr lang="en-US" dirty="0"/>
                  <a:t>-heavy hitters </a:t>
                </a:r>
                <a:r>
                  <a:rPr lang="en-US" dirty="0">
                    <a:solidFill>
                      <a:schemeClr val="accent1"/>
                    </a:solidFill>
                  </a:rPr>
                  <a:t>[BravermanChestnutIvkinNelsonWangWoodruff17]</a:t>
                </a:r>
                <a:endParaRPr lang="en-US" b="0" i="1" dirty="0">
                  <a:solidFill>
                    <a:schemeClr val="accent1"/>
                  </a:solidFill>
                  <a:latin typeface="Cambria Math" panose="02040503050406030204" pitchFamily="18" charset="0"/>
                </a:endParaRPr>
              </a:p>
            </p:txBody>
          </p:sp>
        </mc:Choice>
        <mc:Fallback>
          <p:sp>
            <p:nvSpPr>
              <p:cNvPr id="3" name="Content Placeholder 2">
                <a:extLst>
                  <a:ext uri="{FF2B5EF4-FFF2-40B4-BE49-F238E27FC236}">
                    <a16:creationId xmlns:a16="http://schemas.microsoft.com/office/drawing/2014/main" id="{3CD298EE-232A-4602-BB51-FA680B6EA672}"/>
                  </a:ext>
                </a:extLst>
              </p:cNvPr>
              <p:cNvSpPr>
                <a:spLocks noGrp="1" noRot="1" noChangeAspect="1" noMove="1" noResize="1" noEditPoints="1" noAdjustHandles="1" noChangeArrowheads="1" noChangeShapeType="1" noTextEdit="1"/>
              </p:cNvSpPr>
              <p:nvPr>
                <p:ph idx="1"/>
              </p:nvPr>
            </p:nvSpPr>
            <p:spPr>
              <a:xfrm>
                <a:off x="838200" y="1825624"/>
                <a:ext cx="10515600" cy="4788239"/>
              </a:xfrm>
              <a:blipFill>
                <a:blip r:embed="rId4"/>
                <a:stretch>
                  <a:fillRect l="-1043"/>
                </a:stretch>
              </a:blipFill>
            </p:spPr>
            <p:txBody>
              <a:bodyPr/>
              <a:lstStyle/>
              <a:p>
                <a:r>
                  <a:rPr lang="en-US">
                    <a:noFill/>
                  </a:rPr>
                  <a:t> </a:t>
                </a:r>
              </a:p>
            </p:txBody>
          </p:sp>
        </mc:Fallback>
      </mc:AlternateContent>
    </p:spTree>
    <p:extLst>
      <p:ext uri="{BB962C8B-B14F-4D97-AF65-F5344CB8AC3E}">
        <p14:creationId xmlns:p14="http://schemas.microsoft.com/office/powerpoint/2010/main" val="246877448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rgbClr val="C00000"/>
                </a:solidFill>
              </a:rPr>
              <a:t>Sketch Switching Summary</a:t>
            </a:r>
            <a:endParaRPr lang="en-US" dirty="0"/>
          </a:p>
        </p:txBody>
      </p:sp>
      <mc:AlternateContent xmlns:mc="http://schemas.openxmlformats.org/markup-compatibility/2006">
        <mc:Choice xmlns:a14="http://schemas.microsoft.com/office/drawing/2010/main" Requires="a14">
          <p:sp>
            <p:nvSpPr>
              <p:cNvPr id="19" name="Content Placeholder 2">
                <a:extLst>
                  <a:ext uri="{FF2B5EF4-FFF2-40B4-BE49-F238E27FC236}">
                    <a16:creationId xmlns:a16="http://schemas.microsoft.com/office/drawing/2014/main" id="{EE869CFC-7415-4DB8-A893-3B5ACA7E475E}"/>
                  </a:ext>
                </a:extLst>
              </p:cNvPr>
              <p:cNvSpPr>
                <a:spLocks noGrp="1"/>
              </p:cNvSpPr>
              <p:nvPr>
                <p:ph idx="1"/>
              </p:nvPr>
            </p:nvSpPr>
            <p:spPr>
              <a:xfrm>
                <a:off x="838200" y="1825624"/>
                <a:ext cx="10515600" cy="4585336"/>
              </a:xfrm>
            </p:spPr>
            <p:txBody>
              <a:bodyPr>
                <a:normAutofit/>
              </a:bodyPr>
              <a:lstStyle/>
              <a:p>
                <a:r>
                  <a:rPr lang="en-US" dirty="0"/>
                  <a:t>Sketch switching for robust algorithms uses </a:t>
                </a:r>
                <a14:m>
                  <m:oMath xmlns:m="http://schemas.openxmlformats.org/officeDocument/2006/math">
                    <m:f>
                      <m:fPr>
                        <m:ctrlPr>
                          <a:rPr lang="en-US" i="1" smtClean="0">
                            <a:solidFill>
                              <a:srgbClr val="C00000"/>
                            </a:solidFill>
                            <a:latin typeface="Cambria Math" panose="02040503050406030204" pitchFamily="18" charset="0"/>
                          </a:rPr>
                        </m:ctrlPr>
                      </m:fPr>
                      <m:num>
                        <m:r>
                          <a:rPr lang="en-US" i="1">
                            <a:solidFill>
                              <a:srgbClr val="C00000"/>
                            </a:solidFill>
                            <a:latin typeface="Cambria Math" panose="02040503050406030204" pitchFamily="18" charset="0"/>
                          </a:rPr>
                          <m:t>1</m:t>
                        </m:r>
                      </m:num>
                      <m:den>
                        <m:sSup>
                          <m:sSupPr>
                            <m:ctrlPr>
                              <a:rPr lang="en-US" i="1" smtClean="0">
                                <a:solidFill>
                                  <a:srgbClr val="C00000"/>
                                </a:solidFill>
                                <a:latin typeface="Cambria Math" panose="02040503050406030204" pitchFamily="18" charset="0"/>
                              </a:rPr>
                            </m:ctrlPr>
                          </m:sSupPr>
                          <m:e>
                            <m:r>
                              <a:rPr lang="en-US" i="1" smtClean="0">
                                <a:solidFill>
                                  <a:srgbClr val="C00000"/>
                                </a:solidFill>
                                <a:latin typeface="Cambria Math" panose="02040503050406030204" pitchFamily="18" charset="0"/>
                              </a:rPr>
                              <m:t>𝜀</m:t>
                            </m:r>
                          </m:e>
                          <m:sup>
                            <m:r>
                              <a:rPr lang="en-US" b="0" i="1" smtClean="0">
                                <a:solidFill>
                                  <a:srgbClr val="C00000"/>
                                </a:solidFill>
                                <a:latin typeface="Cambria Math" panose="02040503050406030204" pitchFamily="18" charset="0"/>
                              </a:rPr>
                              <m:t>2</m:t>
                            </m:r>
                          </m:sup>
                        </m:sSup>
                      </m:den>
                    </m:f>
                  </m:oMath>
                </a14:m>
                <a:r>
                  <a:rPr lang="en-US" dirty="0"/>
                  <a:t> space each time </a:t>
                </a:r>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𝐹</m:t>
                        </m:r>
                      </m:e>
                      <m:sub>
                        <m:r>
                          <a:rPr lang="en-US" b="0" i="1" smtClean="0">
                            <a:solidFill>
                              <a:srgbClr val="C00000"/>
                            </a:solidFill>
                            <a:latin typeface="Cambria Math" panose="02040503050406030204" pitchFamily="18" charset="0"/>
                          </a:rPr>
                          <m:t>𝑝</m:t>
                        </m:r>
                      </m:sub>
                    </m:sSub>
                  </m:oMath>
                </a14:m>
                <a:r>
                  <a:rPr lang="en-US" dirty="0"/>
                  <a:t> increases by </a:t>
                </a:r>
                <a14:m>
                  <m:oMath xmlns:m="http://schemas.openxmlformats.org/officeDocument/2006/math">
                    <m:r>
                      <a:rPr lang="en-US"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1+</m:t>
                    </m:r>
                    <m:r>
                      <a:rPr lang="en-US" b="0" i="1" smtClean="0">
                        <a:solidFill>
                          <a:srgbClr val="C00000"/>
                        </a:solidFill>
                        <a:latin typeface="Cambria Math" panose="02040503050406030204" pitchFamily="18" charset="0"/>
                      </a:rPr>
                      <m:t>𝜀</m:t>
                    </m:r>
                    <m:r>
                      <a:rPr lang="en-US" b="0" i="1" smtClean="0">
                        <a:solidFill>
                          <a:srgbClr val="C00000"/>
                        </a:solidFill>
                        <a:latin typeface="Cambria Math" panose="02040503050406030204" pitchFamily="18" charset="0"/>
                      </a:rPr>
                      <m:t>)</m:t>
                    </m:r>
                  </m:oMath>
                </a14:m>
                <a:r>
                  <a:rPr lang="en-US" dirty="0"/>
                  <a:t> and function increases </a:t>
                </a:r>
                <a14:m>
                  <m:oMath xmlns:m="http://schemas.openxmlformats.org/officeDocument/2006/math">
                    <m:f>
                      <m:fPr>
                        <m:ctrlPr>
                          <a:rPr lang="en-US" i="1" smtClean="0">
                            <a:solidFill>
                              <a:srgbClr val="C00000"/>
                            </a:solidFill>
                            <a:latin typeface="Cambria Math" panose="02040503050406030204" pitchFamily="18" charset="0"/>
                          </a:rPr>
                        </m:ctrlPr>
                      </m:fPr>
                      <m:num>
                        <m:r>
                          <a:rPr lang="en-US" i="1">
                            <a:solidFill>
                              <a:srgbClr val="C00000"/>
                            </a:solidFill>
                            <a:latin typeface="Cambria Math" panose="02040503050406030204" pitchFamily="18" charset="0"/>
                          </a:rPr>
                          <m:t>1</m:t>
                        </m:r>
                      </m:num>
                      <m:den>
                        <m:r>
                          <a:rPr lang="en-US" i="1" smtClean="0">
                            <a:solidFill>
                              <a:srgbClr val="C00000"/>
                            </a:solidFill>
                            <a:latin typeface="Cambria Math" panose="02040503050406030204" pitchFamily="18" charset="0"/>
                          </a:rPr>
                          <m:t>𝜀</m:t>
                        </m:r>
                      </m:den>
                    </m:f>
                  </m:oMath>
                </a14:m>
                <a:r>
                  <a:rPr lang="en-US" dirty="0"/>
                  <a:t> times</a:t>
                </a:r>
              </a:p>
              <a:p>
                <a:endParaRPr lang="en-US" dirty="0"/>
              </a:p>
              <a:p>
                <a:endParaRPr lang="en-US" dirty="0"/>
              </a:p>
              <a:p>
                <a:r>
                  <a:rPr lang="en-US" dirty="0"/>
                  <a:t>Sketch switching gives </a:t>
                </a:r>
                <a14:m>
                  <m:oMath xmlns:m="http://schemas.openxmlformats.org/officeDocument/2006/math">
                    <m:r>
                      <a:rPr lang="en-US" b="0" i="1" smtClean="0">
                        <a:solidFill>
                          <a:srgbClr val="C00000"/>
                        </a:solidFill>
                        <a:latin typeface="Cambria Math" panose="02040503050406030204" pitchFamily="18" charset="0"/>
                      </a:rPr>
                      <m:t>𝑂</m:t>
                    </m:r>
                    <m:d>
                      <m:dPr>
                        <m:ctrlPr>
                          <a:rPr lang="en-US" b="0" i="0" smtClean="0">
                            <a:solidFill>
                              <a:srgbClr val="C00000"/>
                            </a:solidFill>
                            <a:latin typeface="Cambria Math" panose="02040503050406030204" pitchFamily="18" charset="0"/>
                          </a:rPr>
                        </m:ctrlPr>
                      </m:dPr>
                      <m:e>
                        <m:f>
                          <m:fPr>
                            <m:ctrlPr>
                              <a:rPr lang="en-US" i="1">
                                <a:solidFill>
                                  <a:srgbClr val="C00000"/>
                                </a:solidFill>
                                <a:latin typeface="Cambria Math" panose="02040503050406030204" pitchFamily="18" charset="0"/>
                              </a:rPr>
                            </m:ctrlPr>
                          </m:fPr>
                          <m:num>
                            <m:r>
                              <a:rPr lang="en-US" i="1">
                                <a:solidFill>
                                  <a:srgbClr val="C00000"/>
                                </a:solidFill>
                                <a:latin typeface="Cambria Math" panose="02040503050406030204" pitchFamily="18" charset="0"/>
                              </a:rPr>
                              <m:t>1</m:t>
                            </m:r>
                          </m:num>
                          <m:den>
                            <m:sSup>
                              <m:sSupPr>
                                <m:ctrlPr>
                                  <a:rPr lang="en-US" i="1">
                                    <a:solidFill>
                                      <a:srgbClr val="C00000"/>
                                    </a:solidFill>
                                    <a:latin typeface="Cambria Math" panose="02040503050406030204" pitchFamily="18" charset="0"/>
                                  </a:rPr>
                                </m:ctrlPr>
                              </m:sSupPr>
                              <m:e>
                                <m:r>
                                  <a:rPr lang="en-US" i="1">
                                    <a:solidFill>
                                      <a:srgbClr val="C00000"/>
                                    </a:solidFill>
                                    <a:latin typeface="Cambria Math" panose="02040503050406030204" pitchFamily="18" charset="0"/>
                                  </a:rPr>
                                  <m:t>𝜀</m:t>
                                </m:r>
                              </m:e>
                              <m:sup>
                                <m:r>
                                  <a:rPr lang="en-US" b="0" i="1" smtClean="0">
                                    <a:solidFill>
                                      <a:srgbClr val="C00000"/>
                                    </a:solidFill>
                                    <a:latin typeface="Cambria Math" panose="02040503050406030204" pitchFamily="18" charset="0"/>
                                  </a:rPr>
                                  <m:t>3</m:t>
                                </m:r>
                              </m:sup>
                            </m:sSup>
                          </m:den>
                        </m:f>
                      </m:e>
                    </m:d>
                  </m:oMath>
                </a14:m>
                <a:r>
                  <a:rPr lang="en-US" dirty="0"/>
                  <a:t> dependency in space for many problems</a:t>
                </a:r>
              </a:p>
            </p:txBody>
          </p:sp>
        </mc:Choice>
        <mc:Fallback>
          <p:sp>
            <p:nvSpPr>
              <p:cNvPr id="19" name="Content Placeholder 2">
                <a:extLst>
                  <a:ext uri="{FF2B5EF4-FFF2-40B4-BE49-F238E27FC236}">
                    <a16:creationId xmlns:a16="http://schemas.microsoft.com/office/drawing/2014/main" id="{EE869CFC-7415-4DB8-A893-3B5ACA7E475E}"/>
                  </a:ext>
                </a:extLst>
              </p:cNvPr>
              <p:cNvSpPr>
                <a:spLocks noGrp="1" noRot="1" noChangeAspect="1" noMove="1" noResize="1" noEditPoints="1" noAdjustHandles="1" noChangeArrowheads="1" noChangeShapeType="1" noTextEdit="1"/>
              </p:cNvSpPr>
              <p:nvPr>
                <p:ph idx="1"/>
              </p:nvPr>
            </p:nvSpPr>
            <p:spPr>
              <a:xfrm>
                <a:off x="838200" y="1825624"/>
                <a:ext cx="10515600" cy="4585336"/>
              </a:xfrm>
              <a:blipFill>
                <a:blip r:embed="rId2"/>
                <a:stretch>
                  <a:fillRect l="-1043" t="-266"/>
                </a:stretch>
              </a:blipFill>
            </p:spPr>
            <p:txBody>
              <a:bodyPr/>
              <a:lstStyle/>
              <a:p>
                <a:r>
                  <a:rPr lang="en-US">
                    <a:noFill/>
                  </a:rPr>
                  <a:t> </a:t>
                </a:r>
              </a:p>
            </p:txBody>
          </p:sp>
        </mc:Fallback>
      </mc:AlternateContent>
    </p:spTree>
    <p:extLst>
      <p:ext uri="{BB962C8B-B14F-4D97-AF65-F5344CB8AC3E}">
        <p14:creationId xmlns:p14="http://schemas.microsoft.com/office/powerpoint/2010/main" val="368453839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rgbClr val="C00000"/>
                </a:solidFill>
              </a:rPr>
              <a:t>Linear Algebra Review</a:t>
            </a:r>
            <a:endParaRPr lang="en-US" dirty="0"/>
          </a:p>
        </p:txBody>
      </p:sp>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7FAFF05D-9B00-4B1A-A888-E353C11CAA78}"/>
                  </a:ext>
                </a:extLst>
              </p:cNvPr>
              <p:cNvSpPr>
                <a:spLocks noGrp="1"/>
              </p:cNvSpPr>
              <p:nvPr>
                <p:ph idx="1"/>
              </p:nvPr>
            </p:nvSpPr>
            <p:spPr>
              <a:xfrm>
                <a:off x="3986074" y="1825625"/>
                <a:ext cx="7367726" cy="4667250"/>
              </a:xfrm>
            </p:spPr>
            <p:txBody>
              <a:bodyPr>
                <a:normAutofit/>
              </a:bodyPr>
              <a:lstStyle/>
              <a:p>
                <a:pPr>
                  <a:buClr>
                    <a:schemeClr val="tx1"/>
                  </a:buClr>
                </a:pPr>
                <a:r>
                  <a:rPr lang="en-US" sz="3200" dirty="0"/>
                  <a:t>For</a:t>
                </a:r>
                <a:r>
                  <a:rPr lang="en-US" sz="3200" dirty="0">
                    <a:latin typeface="Cambria Math" panose="02040503050406030204" pitchFamily="18" charset="0"/>
                  </a:rPr>
                  <a:t> </a:t>
                </a:r>
                <a14:m>
                  <m:oMath xmlns:m="http://schemas.openxmlformats.org/officeDocument/2006/math">
                    <m:r>
                      <a:rPr lang="en-US" sz="3200" b="0" i="1" smtClean="0">
                        <a:solidFill>
                          <a:srgbClr val="C00000"/>
                        </a:solidFill>
                        <a:latin typeface="Cambria Math" panose="02040503050406030204" pitchFamily="18" charset="0"/>
                      </a:rPr>
                      <m:t>𝑦</m:t>
                    </m:r>
                    <m:r>
                      <a:rPr lang="en-US" sz="3200" b="0" i="0" smtClean="0">
                        <a:solidFill>
                          <a:srgbClr val="C00000"/>
                        </a:solidFill>
                        <a:latin typeface="Cambria Math" panose="02040503050406030204" pitchFamily="18" charset="0"/>
                      </a:rPr>
                      <m:t>=</m:t>
                    </m:r>
                    <m:r>
                      <a:rPr lang="en-US" sz="3200" b="0" i="1" smtClean="0">
                        <a:solidFill>
                          <a:srgbClr val="C00000"/>
                        </a:solidFill>
                        <a:latin typeface="Cambria Math" panose="02040503050406030204" pitchFamily="18" charset="0"/>
                      </a:rPr>
                      <m:t>𝐴</m:t>
                    </m:r>
                    <m:r>
                      <a:rPr lang="en-US" sz="3200" i="1">
                        <a:solidFill>
                          <a:srgbClr val="C00000"/>
                        </a:solidFill>
                        <a:latin typeface="Cambria Math" panose="02040503050406030204" pitchFamily="18" charset="0"/>
                      </a:rPr>
                      <m:t>𝑥</m:t>
                    </m:r>
                  </m:oMath>
                </a14:m>
                <a:r>
                  <a:rPr lang="en-US" sz="3200" dirty="0">
                    <a:latin typeface="Cambria Math" panose="02040503050406030204" pitchFamily="18" charset="0"/>
                  </a:rPr>
                  <a:t>, </a:t>
                </a:r>
                <a:r>
                  <a:rPr lang="en-US" sz="3200" dirty="0"/>
                  <a:t>we have </a:t>
                </a:r>
                <a14:m>
                  <m:oMath xmlns:m="http://schemas.openxmlformats.org/officeDocument/2006/math">
                    <m:sSub>
                      <m:sSubPr>
                        <m:ctrlPr>
                          <a:rPr lang="en-US" sz="3200" b="0" i="1" smtClean="0">
                            <a:solidFill>
                              <a:srgbClr val="C00000"/>
                            </a:solidFill>
                            <a:latin typeface="Cambria Math" panose="02040503050406030204" pitchFamily="18" charset="0"/>
                          </a:rPr>
                        </m:ctrlPr>
                      </m:sSubPr>
                      <m:e>
                        <m:r>
                          <a:rPr lang="en-US" sz="3200" i="1">
                            <a:solidFill>
                              <a:srgbClr val="C00000"/>
                            </a:solidFill>
                            <a:latin typeface="Cambria Math" panose="02040503050406030204" pitchFamily="18" charset="0"/>
                          </a:rPr>
                          <m:t>𝑦</m:t>
                        </m:r>
                      </m:e>
                      <m:sub>
                        <m:r>
                          <a:rPr lang="en-US" sz="3200" b="0" i="1" smtClean="0">
                            <a:solidFill>
                              <a:srgbClr val="C00000"/>
                            </a:solidFill>
                            <a:latin typeface="Cambria Math" panose="02040503050406030204" pitchFamily="18" charset="0"/>
                          </a:rPr>
                          <m:t>𝑖</m:t>
                        </m:r>
                      </m:sub>
                    </m:sSub>
                    <m:r>
                      <a:rPr lang="en-US" sz="3200" b="0" i="1" smtClean="0">
                        <a:solidFill>
                          <a:srgbClr val="C00000"/>
                        </a:solidFill>
                        <a:latin typeface="Cambria Math" panose="02040503050406030204" pitchFamily="18" charset="0"/>
                      </a:rPr>
                      <m:t>=⟨</m:t>
                    </m:r>
                    <m:sSub>
                      <m:sSubPr>
                        <m:ctrlPr>
                          <a:rPr lang="en-US" sz="3200" b="0" i="1" smtClean="0">
                            <a:solidFill>
                              <a:srgbClr val="C00000"/>
                            </a:solidFill>
                            <a:latin typeface="Cambria Math" panose="02040503050406030204" pitchFamily="18" charset="0"/>
                          </a:rPr>
                        </m:ctrlPr>
                      </m:sSubPr>
                      <m:e>
                        <m:r>
                          <a:rPr lang="en-US" sz="3200" b="0" i="1" smtClean="0">
                            <a:solidFill>
                              <a:srgbClr val="C00000"/>
                            </a:solidFill>
                            <a:latin typeface="Cambria Math" panose="02040503050406030204" pitchFamily="18" charset="0"/>
                          </a:rPr>
                          <m:t>𝑎</m:t>
                        </m:r>
                      </m:e>
                      <m:sub>
                        <m:r>
                          <a:rPr lang="en-US" sz="3200" b="0" i="1" smtClean="0">
                            <a:solidFill>
                              <a:srgbClr val="C00000"/>
                            </a:solidFill>
                            <a:latin typeface="Cambria Math" panose="02040503050406030204" pitchFamily="18" charset="0"/>
                          </a:rPr>
                          <m:t>𝑖</m:t>
                        </m:r>
                      </m:sub>
                    </m:sSub>
                    <m:r>
                      <a:rPr lang="en-US" sz="3200" b="0" i="1" smtClean="0">
                        <a:solidFill>
                          <a:srgbClr val="C00000"/>
                        </a:solidFill>
                        <a:latin typeface="Cambria Math" panose="02040503050406030204" pitchFamily="18" charset="0"/>
                      </a:rPr>
                      <m:t>, </m:t>
                    </m:r>
                    <m:r>
                      <a:rPr lang="en-US" sz="3200" b="0" i="1" smtClean="0">
                        <a:solidFill>
                          <a:srgbClr val="C00000"/>
                        </a:solidFill>
                        <a:latin typeface="Cambria Math" panose="02040503050406030204" pitchFamily="18" charset="0"/>
                      </a:rPr>
                      <m:t>𝑥</m:t>
                    </m:r>
                    <m:r>
                      <a:rPr lang="en-US" sz="3200" b="0" i="1" smtClean="0">
                        <a:solidFill>
                          <a:srgbClr val="C00000"/>
                        </a:solidFill>
                        <a:latin typeface="Cambria Math" panose="02040503050406030204" pitchFamily="18" charset="0"/>
                      </a:rPr>
                      <m:t>⟩</m:t>
                    </m:r>
                  </m:oMath>
                </a14:m>
                <a:endParaRPr lang="en-US" sz="3200" dirty="0">
                  <a:latin typeface="Cambria Math" panose="02040503050406030204" pitchFamily="18" charset="0"/>
                </a:endParaRPr>
              </a:p>
              <a:p>
                <a:pPr>
                  <a:buClr>
                    <a:schemeClr val="tx1"/>
                  </a:buClr>
                </a:pPr>
                <a14:m>
                  <m:oMath xmlns:m="http://schemas.openxmlformats.org/officeDocument/2006/math">
                    <m:sSubSup>
                      <m:sSubSupPr>
                        <m:ctrlPr>
                          <a:rPr lang="en-US" sz="3200" b="0" i="1" smtClean="0">
                            <a:solidFill>
                              <a:srgbClr val="C00000"/>
                            </a:solidFill>
                            <a:latin typeface="Cambria Math" panose="02040503050406030204" pitchFamily="18" charset="0"/>
                          </a:rPr>
                        </m:ctrlPr>
                      </m:sSubSupPr>
                      <m:e>
                        <m:d>
                          <m:dPr>
                            <m:begChr m:val="‖"/>
                            <m:endChr m:val="‖"/>
                            <m:ctrlPr>
                              <a:rPr lang="en-US" sz="3200" i="1">
                                <a:solidFill>
                                  <a:srgbClr val="C00000"/>
                                </a:solidFill>
                                <a:latin typeface="Cambria Math" panose="02040503050406030204" pitchFamily="18" charset="0"/>
                              </a:rPr>
                            </m:ctrlPr>
                          </m:dPr>
                          <m:e>
                            <m:r>
                              <a:rPr lang="en-US" sz="3200" b="0" i="1" smtClean="0">
                                <a:solidFill>
                                  <a:srgbClr val="C00000"/>
                                </a:solidFill>
                                <a:latin typeface="Cambria Math" panose="02040503050406030204" pitchFamily="18" charset="0"/>
                              </a:rPr>
                              <m:t>𝐴</m:t>
                            </m:r>
                            <m:r>
                              <a:rPr lang="en-US" sz="3200" i="1">
                                <a:solidFill>
                                  <a:srgbClr val="C00000"/>
                                </a:solidFill>
                                <a:latin typeface="Cambria Math" panose="02040503050406030204" pitchFamily="18" charset="0"/>
                              </a:rPr>
                              <m:t>𝑥</m:t>
                            </m:r>
                          </m:e>
                        </m:d>
                      </m:e>
                      <m:sub>
                        <m:r>
                          <a:rPr lang="en-US" sz="3200" i="1">
                            <a:solidFill>
                              <a:srgbClr val="C00000"/>
                            </a:solidFill>
                            <a:latin typeface="Cambria Math" panose="02040503050406030204" pitchFamily="18" charset="0"/>
                          </a:rPr>
                          <m:t>2</m:t>
                        </m:r>
                      </m:sub>
                      <m:sup>
                        <m:r>
                          <a:rPr lang="en-US" sz="3200" b="0" i="1" smtClean="0">
                            <a:solidFill>
                              <a:srgbClr val="C00000"/>
                            </a:solidFill>
                            <a:latin typeface="Cambria Math" panose="02040503050406030204" pitchFamily="18" charset="0"/>
                          </a:rPr>
                          <m:t>2</m:t>
                        </m:r>
                      </m:sup>
                    </m:sSubSup>
                    <m:r>
                      <a:rPr lang="en-US" sz="3200" b="0" i="1" smtClean="0">
                        <a:solidFill>
                          <a:srgbClr val="C00000"/>
                        </a:solidFill>
                        <a:latin typeface="Cambria Math" panose="02040503050406030204" pitchFamily="18" charset="0"/>
                      </a:rPr>
                      <m:t>=</m:t>
                    </m:r>
                    <m:sSup>
                      <m:sSupPr>
                        <m:ctrlPr>
                          <a:rPr lang="en-US" sz="3200" b="0" i="1" smtClean="0">
                            <a:solidFill>
                              <a:srgbClr val="C00000"/>
                            </a:solidFill>
                            <a:latin typeface="Cambria Math" panose="02040503050406030204" pitchFamily="18" charset="0"/>
                          </a:rPr>
                        </m:ctrlPr>
                      </m:sSupPr>
                      <m:e>
                        <m:d>
                          <m:dPr>
                            <m:begChr m:val="⟨"/>
                            <m:endChr m:val="⟩"/>
                            <m:ctrlPr>
                              <a:rPr lang="en-US" sz="3200" i="1">
                                <a:solidFill>
                                  <a:srgbClr val="C00000"/>
                                </a:solidFill>
                                <a:latin typeface="Cambria Math" panose="02040503050406030204" pitchFamily="18" charset="0"/>
                              </a:rPr>
                            </m:ctrlPr>
                          </m:dPr>
                          <m:e>
                            <m:sSub>
                              <m:sSubPr>
                                <m:ctrlPr>
                                  <a:rPr lang="en-US" sz="3200" i="1">
                                    <a:solidFill>
                                      <a:srgbClr val="C00000"/>
                                    </a:solidFill>
                                    <a:latin typeface="Cambria Math" panose="02040503050406030204" pitchFamily="18" charset="0"/>
                                  </a:rPr>
                                </m:ctrlPr>
                              </m:sSubPr>
                              <m:e>
                                <m:r>
                                  <a:rPr lang="en-US" sz="3200" i="1">
                                    <a:solidFill>
                                      <a:srgbClr val="C00000"/>
                                    </a:solidFill>
                                    <a:latin typeface="Cambria Math" panose="02040503050406030204" pitchFamily="18" charset="0"/>
                                  </a:rPr>
                                  <m:t>𝑎</m:t>
                                </m:r>
                              </m:e>
                              <m:sub>
                                <m:r>
                                  <a:rPr lang="en-US" sz="3200" b="0" i="1" smtClean="0">
                                    <a:solidFill>
                                      <a:srgbClr val="C00000"/>
                                    </a:solidFill>
                                    <a:latin typeface="Cambria Math" panose="02040503050406030204" pitchFamily="18" charset="0"/>
                                  </a:rPr>
                                  <m:t>1</m:t>
                                </m:r>
                              </m:sub>
                            </m:sSub>
                            <m:r>
                              <a:rPr lang="en-US" sz="3200" i="1">
                                <a:solidFill>
                                  <a:srgbClr val="C00000"/>
                                </a:solidFill>
                                <a:latin typeface="Cambria Math" panose="02040503050406030204" pitchFamily="18" charset="0"/>
                              </a:rPr>
                              <m:t>, </m:t>
                            </m:r>
                            <m:r>
                              <a:rPr lang="en-US" sz="3200" i="1">
                                <a:solidFill>
                                  <a:srgbClr val="C00000"/>
                                </a:solidFill>
                                <a:latin typeface="Cambria Math" panose="02040503050406030204" pitchFamily="18" charset="0"/>
                              </a:rPr>
                              <m:t>𝑥</m:t>
                            </m:r>
                          </m:e>
                        </m:d>
                      </m:e>
                      <m:sup>
                        <m:r>
                          <a:rPr lang="en-US" sz="3200" b="0" i="1" smtClean="0">
                            <a:solidFill>
                              <a:srgbClr val="C00000"/>
                            </a:solidFill>
                            <a:latin typeface="Cambria Math" panose="02040503050406030204" pitchFamily="18" charset="0"/>
                          </a:rPr>
                          <m:t>2</m:t>
                        </m:r>
                      </m:sup>
                    </m:sSup>
                    <m:r>
                      <a:rPr lang="en-US" sz="3200" b="0" i="1" smtClean="0">
                        <a:solidFill>
                          <a:srgbClr val="C00000"/>
                        </a:solidFill>
                        <a:latin typeface="Cambria Math" panose="02040503050406030204" pitchFamily="18" charset="0"/>
                      </a:rPr>
                      <m:t>+…+</m:t>
                    </m:r>
                    <m:sSup>
                      <m:sSupPr>
                        <m:ctrlPr>
                          <a:rPr lang="en-US" sz="3200" b="0" i="1" smtClean="0">
                            <a:solidFill>
                              <a:srgbClr val="C00000"/>
                            </a:solidFill>
                            <a:latin typeface="Cambria Math" panose="02040503050406030204" pitchFamily="18" charset="0"/>
                          </a:rPr>
                        </m:ctrlPr>
                      </m:sSupPr>
                      <m:e>
                        <m:d>
                          <m:dPr>
                            <m:begChr m:val="⟨"/>
                            <m:endChr m:val="⟩"/>
                            <m:ctrlPr>
                              <a:rPr lang="en-US" sz="3200" b="0" i="1" smtClean="0">
                                <a:solidFill>
                                  <a:srgbClr val="C00000"/>
                                </a:solidFill>
                                <a:latin typeface="Cambria Math" panose="02040503050406030204" pitchFamily="18" charset="0"/>
                              </a:rPr>
                            </m:ctrlPr>
                          </m:dPr>
                          <m:e>
                            <m:sSub>
                              <m:sSubPr>
                                <m:ctrlPr>
                                  <a:rPr lang="en-US" sz="3200" i="1">
                                    <a:solidFill>
                                      <a:srgbClr val="C00000"/>
                                    </a:solidFill>
                                    <a:latin typeface="Cambria Math" panose="02040503050406030204" pitchFamily="18" charset="0"/>
                                  </a:rPr>
                                </m:ctrlPr>
                              </m:sSubPr>
                              <m:e>
                                <m:r>
                                  <a:rPr lang="en-US" sz="3200" i="1">
                                    <a:solidFill>
                                      <a:srgbClr val="C00000"/>
                                    </a:solidFill>
                                    <a:latin typeface="Cambria Math" panose="02040503050406030204" pitchFamily="18" charset="0"/>
                                  </a:rPr>
                                  <m:t>𝑎</m:t>
                                </m:r>
                              </m:e>
                              <m:sub>
                                <m:r>
                                  <a:rPr lang="en-US" sz="3200" b="0" i="1" smtClean="0">
                                    <a:solidFill>
                                      <a:srgbClr val="C00000"/>
                                    </a:solidFill>
                                    <a:latin typeface="Cambria Math" panose="02040503050406030204" pitchFamily="18" charset="0"/>
                                  </a:rPr>
                                  <m:t>𝑛</m:t>
                                </m:r>
                              </m:sub>
                            </m:sSub>
                            <m:r>
                              <a:rPr lang="en-US" sz="3200" i="1">
                                <a:solidFill>
                                  <a:srgbClr val="C00000"/>
                                </a:solidFill>
                                <a:latin typeface="Cambria Math" panose="02040503050406030204" pitchFamily="18" charset="0"/>
                              </a:rPr>
                              <m:t>, </m:t>
                            </m:r>
                            <m:r>
                              <a:rPr lang="en-US" sz="3200" i="1">
                                <a:solidFill>
                                  <a:srgbClr val="C00000"/>
                                </a:solidFill>
                                <a:latin typeface="Cambria Math" panose="02040503050406030204" pitchFamily="18" charset="0"/>
                              </a:rPr>
                              <m:t>𝑥</m:t>
                            </m:r>
                          </m:e>
                        </m:d>
                      </m:e>
                      <m:sup>
                        <m:r>
                          <a:rPr lang="en-US" sz="3200" b="0" i="1" smtClean="0">
                            <a:solidFill>
                              <a:srgbClr val="C00000"/>
                            </a:solidFill>
                            <a:latin typeface="Cambria Math" panose="02040503050406030204" pitchFamily="18" charset="0"/>
                          </a:rPr>
                          <m:t>2</m:t>
                        </m:r>
                      </m:sup>
                    </m:sSup>
                  </m:oMath>
                </a14:m>
                <a:endParaRPr lang="en-US" sz="3200" dirty="0"/>
              </a:p>
              <a:p>
                <a:pPr>
                  <a:buClr>
                    <a:schemeClr val="tx1"/>
                  </a:buClr>
                </a:pPr>
                <a:endParaRPr lang="en-US" sz="3200" dirty="0"/>
              </a:p>
              <a:p>
                <a:pPr>
                  <a:buClr>
                    <a:schemeClr val="tx1"/>
                  </a:buClr>
                </a:pPr>
                <a:endParaRPr lang="en-US" sz="3200" dirty="0"/>
              </a:p>
            </p:txBody>
          </p:sp>
        </mc:Choice>
        <mc:Fallback xmlns="">
          <p:sp>
            <p:nvSpPr>
              <p:cNvPr id="8" name="Content Placeholder 2">
                <a:extLst>
                  <a:ext uri="{FF2B5EF4-FFF2-40B4-BE49-F238E27FC236}">
                    <a16:creationId xmlns:a16="http://schemas.microsoft.com/office/drawing/2014/main" id="{7FAFF05D-9B00-4B1A-A888-E353C11CAA78}"/>
                  </a:ext>
                </a:extLst>
              </p:cNvPr>
              <p:cNvSpPr>
                <a:spLocks noGrp="1" noRot="1" noChangeAspect="1" noMove="1" noResize="1" noEditPoints="1" noAdjustHandles="1" noChangeArrowheads="1" noChangeShapeType="1" noTextEdit="1"/>
              </p:cNvSpPr>
              <p:nvPr>
                <p:ph idx="1"/>
              </p:nvPr>
            </p:nvSpPr>
            <p:spPr>
              <a:xfrm>
                <a:off x="3986074" y="1825625"/>
                <a:ext cx="7367726" cy="4667250"/>
              </a:xfrm>
              <a:blipFill>
                <a:blip r:embed="rId2"/>
                <a:stretch>
                  <a:fillRect l="-1902" t="-3003"/>
                </a:stretch>
              </a:blipFill>
            </p:spPr>
            <p:txBody>
              <a:bodyPr/>
              <a:lstStyle/>
              <a:p>
                <a:r>
                  <a:rPr lang="en-US">
                    <a:noFill/>
                  </a:rPr>
                  <a:t> </a:t>
                </a:r>
              </a:p>
            </p:txBody>
          </p:sp>
        </mc:Fallback>
      </mc:AlternateContent>
      <p:sp>
        <p:nvSpPr>
          <p:cNvPr id="5" name="Rectangle 4">
            <a:extLst>
              <a:ext uri="{FF2B5EF4-FFF2-40B4-BE49-F238E27FC236}">
                <a16:creationId xmlns:a16="http://schemas.microsoft.com/office/drawing/2014/main" id="{7EB5C823-3983-4C5C-83E7-D8CC0D6C92B7}"/>
              </a:ext>
            </a:extLst>
          </p:cNvPr>
          <p:cNvSpPr/>
          <p:nvPr/>
        </p:nvSpPr>
        <p:spPr>
          <a:xfrm>
            <a:off x="729412" y="1931668"/>
            <a:ext cx="2067907" cy="3572110"/>
          </a:xfrm>
          <a:prstGeom prst="rect">
            <a:avLst/>
          </a:prstGeom>
          <a:noFill/>
          <a:ln w="571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14E514E6-5229-4F78-A599-0383CCCB4707}"/>
                  </a:ext>
                </a:extLst>
              </p:cNvPr>
              <p:cNvSpPr/>
              <p:nvPr/>
            </p:nvSpPr>
            <p:spPr>
              <a:xfrm>
                <a:off x="1670460" y="5706125"/>
                <a:ext cx="394210" cy="40011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000" b="0" i="1" smtClean="0">
                          <a:solidFill>
                            <a:srgbClr val="C00000"/>
                          </a:solidFill>
                          <a:latin typeface="Cambria Math" panose="02040503050406030204" pitchFamily="18" charset="0"/>
                        </a:rPr>
                        <m:t>𝑑</m:t>
                      </m:r>
                    </m:oMath>
                  </m:oMathPara>
                </a14:m>
                <a:endParaRPr lang="en-US" dirty="0">
                  <a:solidFill>
                    <a:srgbClr val="C00000"/>
                  </a:solidFill>
                </a:endParaRPr>
              </a:p>
            </p:txBody>
          </p:sp>
        </mc:Choice>
        <mc:Fallback xmlns="">
          <p:sp>
            <p:nvSpPr>
              <p:cNvPr id="7" name="Rectangle 6">
                <a:extLst>
                  <a:ext uri="{FF2B5EF4-FFF2-40B4-BE49-F238E27FC236}">
                    <a16:creationId xmlns:a16="http://schemas.microsoft.com/office/drawing/2014/main" id="{14E514E6-5229-4F78-A599-0383CCCB4707}"/>
                  </a:ext>
                </a:extLst>
              </p:cNvPr>
              <p:cNvSpPr>
                <a:spLocks noRot="1" noChangeAspect="1" noMove="1" noResize="1" noEditPoints="1" noAdjustHandles="1" noChangeArrowheads="1" noChangeShapeType="1" noTextEdit="1"/>
              </p:cNvSpPr>
              <p:nvPr/>
            </p:nvSpPr>
            <p:spPr>
              <a:xfrm>
                <a:off x="1670460" y="5706125"/>
                <a:ext cx="394210" cy="400110"/>
              </a:xfrm>
              <a:prstGeom prst="rect">
                <a:avLst/>
              </a:prstGeom>
              <a:blipFill>
                <a:blip r:embed="rId3"/>
                <a:stretch>
                  <a:fillRect/>
                </a:stretch>
              </a:blipFill>
            </p:spPr>
            <p:txBody>
              <a:bodyPr/>
              <a:lstStyle/>
              <a:p>
                <a:r>
                  <a:rPr lang="en-US">
                    <a:noFill/>
                  </a:rPr>
                  <a:t> </a:t>
                </a:r>
              </a:p>
            </p:txBody>
          </p:sp>
        </mc:Fallback>
      </mc:AlternateContent>
      <p:sp>
        <p:nvSpPr>
          <p:cNvPr id="9" name="Rectangle 8">
            <a:extLst>
              <a:ext uri="{FF2B5EF4-FFF2-40B4-BE49-F238E27FC236}">
                <a16:creationId xmlns:a16="http://schemas.microsoft.com/office/drawing/2014/main" id="{43A87E7B-2884-4F34-B0C4-46A53A4636B2}"/>
              </a:ext>
            </a:extLst>
          </p:cNvPr>
          <p:cNvSpPr/>
          <p:nvPr/>
        </p:nvSpPr>
        <p:spPr>
          <a:xfrm>
            <a:off x="3015687" y="1935212"/>
            <a:ext cx="398585" cy="2032729"/>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AC5F12C4-F816-4AA2-8782-D3DA88268FA1}"/>
                  </a:ext>
                </a:extLst>
              </p:cNvPr>
              <p:cNvSpPr/>
              <p:nvPr/>
            </p:nvSpPr>
            <p:spPr>
              <a:xfrm>
                <a:off x="1596882" y="2762254"/>
                <a:ext cx="541367"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i="1" smtClean="0">
                          <a:solidFill>
                            <a:srgbClr val="C00000"/>
                          </a:solidFill>
                          <a:latin typeface="Cambria Math" panose="02040503050406030204" pitchFamily="18" charset="0"/>
                        </a:rPr>
                        <m:t>𝐴</m:t>
                      </m:r>
                    </m:oMath>
                  </m:oMathPara>
                </a14:m>
                <a:endParaRPr lang="en-US" dirty="0">
                  <a:solidFill>
                    <a:srgbClr val="C00000"/>
                  </a:solidFill>
                </a:endParaRPr>
              </a:p>
            </p:txBody>
          </p:sp>
        </mc:Choice>
        <mc:Fallback xmlns="">
          <p:sp>
            <p:nvSpPr>
              <p:cNvPr id="10" name="Rectangle 9">
                <a:extLst>
                  <a:ext uri="{FF2B5EF4-FFF2-40B4-BE49-F238E27FC236}">
                    <a16:creationId xmlns:a16="http://schemas.microsoft.com/office/drawing/2014/main" id="{AC5F12C4-F816-4AA2-8782-D3DA88268FA1}"/>
                  </a:ext>
                </a:extLst>
              </p:cNvPr>
              <p:cNvSpPr>
                <a:spLocks noRot="1" noChangeAspect="1" noMove="1" noResize="1" noEditPoints="1" noAdjustHandles="1" noChangeArrowheads="1" noChangeShapeType="1" noTextEdit="1"/>
              </p:cNvSpPr>
              <p:nvPr/>
            </p:nvSpPr>
            <p:spPr>
              <a:xfrm>
                <a:off x="1596882" y="2762254"/>
                <a:ext cx="541367" cy="58477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31A32533-50D8-4742-900A-C968A0A10E0A}"/>
                  </a:ext>
                </a:extLst>
              </p:cNvPr>
              <p:cNvSpPr/>
              <p:nvPr/>
            </p:nvSpPr>
            <p:spPr>
              <a:xfrm>
                <a:off x="3005719" y="2757341"/>
                <a:ext cx="367985" cy="58477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3200" i="1" smtClean="0">
                          <a:solidFill>
                            <a:srgbClr val="C00000"/>
                          </a:solidFill>
                          <a:latin typeface="Cambria Math" panose="02040503050406030204" pitchFamily="18" charset="0"/>
                        </a:rPr>
                        <m:t>𝑥</m:t>
                      </m:r>
                    </m:oMath>
                  </m:oMathPara>
                </a14:m>
                <a:endParaRPr lang="en-US" sz="3200" dirty="0">
                  <a:solidFill>
                    <a:srgbClr val="C00000"/>
                  </a:solidFill>
                </a:endParaRPr>
              </a:p>
            </p:txBody>
          </p:sp>
        </mc:Choice>
        <mc:Fallback xmlns="">
          <p:sp>
            <p:nvSpPr>
              <p:cNvPr id="11" name="Rectangle 10">
                <a:extLst>
                  <a:ext uri="{FF2B5EF4-FFF2-40B4-BE49-F238E27FC236}">
                    <a16:creationId xmlns:a16="http://schemas.microsoft.com/office/drawing/2014/main" id="{31A32533-50D8-4742-900A-C968A0A10E0A}"/>
                  </a:ext>
                </a:extLst>
              </p:cNvPr>
              <p:cNvSpPr>
                <a:spLocks noRot="1" noChangeAspect="1" noMove="1" noResize="1" noEditPoints="1" noAdjustHandles="1" noChangeArrowheads="1" noChangeShapeType="1" noTextEdit="1"/>
              </p:cNvSpPr>
              <p:nvPr/>
            </p:nvSpPr>
            <p:spPr>
              <a:xfrm>
                <a:off x="3005719" y="2757341"/>
                <a:ext cx="367985" cy="584775"/>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E4964515-E984-474F-BDF9-110412973156}"/>
                  </a:ext>
                </a:extLst>
              </p:cNvPr>
              <p:cNvSpPr/>
              <p:nvPr/>
            </p:nvSpPr>
            <p:spPr>
              <a:xfrm>
                <a:off x="162648" y="3165167"/>
                <a:ext cx="37459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solidFill>
                            <a:srgbClr val="C00000"/>
                          </a:solidFill>
                          <a:latin typeface="Cambria Math" panose="02040503050406030204" pitchFamily="18" charset="0"/>
                        </a:rPr>
                        <m:t>𝑛</m:t>
                      </m:r>
                    </m:oMath>
                  </m:oMathPara>
                </a14:m>
                <a:endParaRPr lang="en-US" dirty="0">
                  <a:solidFill>
                    <a:srgbClr val="C00000"/>
                  </a:solidFill>
                </a:endParaRPr>
              </a:p>
            </p:txBody>
          </p:sp>
        </mc:Choice>
        <mc:Fallback xmlns="">
          <p:sp>
            <p:nvSpPr>
              <p:cNvPr id="12" name="Rectangle 11">
                <a:extLst>
                  <a:ext uri="{FF2B5EF4-FFF2-40B4-BE49-F238E27FC236}">
                    <a16:creationId xmlns:a16="http://schemas.microsoft.com/office/drawing/2014/main" id="{E4964515-E984-474F-BDF9-110412973156}"/>
                  </a:ext>
                </a:extLst>
              </p:cNvPr>
              <p:cNvSpPr>
                <a:spLocks noRot="1" noChangeAspect="1" noMove="1" noResize="1" noEditPoints="1" noAdjustHandles="1" noChangeArrowheads="1" noChangeShapeType="1" noTextEdit="1"/>
              </p:cNvSpPr>
              <p:nvPr/>
            </p:nvSpPr>
            <p:spPr>
              <a:xfrm>
                <a:off x="162648" y="3165167"/>
                <a:ext cx="374590"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3DC86988-61BF-2ADD-8FC5-5BDF76EF71B8}"/>
                  </a:ext>
                </a:extLst>
              </p:cNvPr>
              <p:cNvSpPr/>
              <p:nvPr/>
            </p:nvSpPr>
            <p:spPr>
              <a:xfrm>
                <a:off x="3507030" y="2874538"/>
                <a:ext cx="394210" cy="40011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000" b="0" i="1" smtClean="0">
                          <a:solidFill>
                            <a:srgbClr val="C00000"/>
                          </a:solidFill>
                          <a:latin typeface="Cambria Math" panose="02040503050406030204" pitchFamily="18" charset="0"/>
                        </a:rPr>
                        <m:t>𝑑</m:t>
                      </m:r>
                    </m:oMath>
                  </m:oMathPara>
                </a14:m>
                <a:endParaRPr lang="en-US" dirty="0">
                  <a:solidFill>
                    <a:srgbClr val="C00000"/>
                  </a:solidFill>
                </a:endParaRPr>
              </a:p>
            </p:txBody>
          </p:sp>
        </mc:Choice>
        <mc:Fallback xmlns="">
          <p:sp>
            <p:nvSpPr>
              <p:cNvPr id="3" name="Rectangle 2">
                <a:extLst>
                  <a:ext uri="{FF2B5EF4-FFF2-40B4-BE49-F238E27FC236}">
                    <a16:creationId xmlns:a16="http://schemas.microsoft.com/office/drawing/2014/main" id="{3DC86988-61BF-2ADD-8FC5-5BDF76EF71B8}"/>
                  </a:ext>
                </a:extLst>
              </p:cNvPr>
              <p:cNvSpPr>
                <a:spLocks noRot="1" noChangeAspect="1" noMove="1" noResize="1" noEditPoints="1" noAdjustHandles="1" noChangeArrowheads="1" noChangeShapeType="1" noTextEdit="1"/>
              </p:cNvSpPr>
              <p:nvPr/>
            </p:nvSpPr>
            <p:spPr>
              <a:xfrm>
                <a:off x="3507030" y="2874538"/>
                <a:ext cx="394210" cy="400110"/>
              </a:xfrm>
              <a:prstGeom prst="rect">
                <a:avLst/>
              </a:prstGeom>
              <a:blipFill>
                <a:blip r:embed="rId7"/>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28641646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rgbClr val="C00000"/>
                </a:solidFill>
              </a:rPr>
              <a:t>Regression</a:t>
            </a:r>
            <a:endParaRPr lang="en-US" dirty="0"/>
          </a:p>
        </p:txBody>
      </p:sp>
      <p:sp>
        <p:nvSpPr>
          <p:cNvPr id="4" name="Rectangle 3">
            <a:extLst>
              <a:ext uri="{FF2B5EF4-FFF2-40B4-BE49-F238E27FC236}">
                <a16:creationId xmlns:a16="http://schemas.microsoft.com/office/drawing/2014/main" id="{9AE4632A-DB15-4E1E-AF6A-9808F8A025F0}"/>
              </a:ext>
            </a:extLst>
          </p:cNvPr>
          <p:cNvSpPr/>
          <p:nvPr/>
        </p:nvSpPr>
        <p:spPr>
          <a:xfrm>
            <a:off x="838200" y="1825625"/>
            <a:ext cx="1298331" cy="3031638"/>
          </a:xfrm>
          <a:prstGeom prst="rect">
            <a:avLst/>
          </a:prstGeom>
          <a:noFill/>
          <a:ln w="571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ADE29DC0-5F55-4C0F-9250-42464CEC0C31}"/>
                  </a:ext>
                </a:extLst>
              </p:cNvPr>
              <p:cNvSpPr/>
              <p:nvPr/>
            </p:nvSpPr>
            <p:spPr>
              <a:xfrm>
                <a:off x="4832059" y="1785332"/>
                <a:ext cx="6442493" cy="4031873"/>
              </a:xfrm>
              <a:prstGeom prst="rect">
                <a:avLst/>
              </a:prstGeom>
            </p:spPr>
            <p:txBody>
              <a:bodyPr wrap="square">
                <a:spAutoFit/>
              </a:bodyPr>
              <a:lstStyle/>
              <a:p>
                <a:pPr marL="457200" indent="-457200">
                  <a:buFont typeface="Arial" panose="020B0604020202020204" pitchFamily="34" charset="0"/>
                  <a:buChar char="•"/>
                </a:pPr>
                <a:r>
                  <a:rPr lang="en-US" sz="3200" dirty="0"/>
                  <a:t>Let </a:t>
                </a:r>
                <a14:m>
                  <m:oMath xmlns:m="http://schemas.openxmlformats.org/officeDocument/2006/math">
                    <m:r>
                      <a:rPr lang="en-US" sz="3200" i="1" smtClean="0">
                        <a:solidFill>
                          <a:srgbClr val="C00000"/>
                        </a:solidFill>
                        <a:latin typeface="Cambria Math" panose="02040503050406030204" pitchFamily="18" charset="0"/>
                      </a:rPr>
                      <m:t>𝐴</m:t>
                    </m:r>
                  </m:oMath>
                </a14:m>
                <a:r>
                  <a:rPr lang="en-US" sz="3200" dirty="0"/>
                  <a:t> be a set of </a:t>
                </a:r>
                <a14:m>
                  <m:oMath xmlns:m="http://schemas.openxmlformats.org/officeDocument/2006/math">
                    <m:r>
                      <a:rPr lang="en-US" sz="3200" b="0" i="1" smtClean="0">
                        <a:solidFill>
                          <a:srgbClr val="C00000"/>
                        </a:solidFill>
                        <a:latin typeface="Cambria Math" panose="02040503050406030204" pitchFamily="18" charset="0"/>
                      </a:rPr>
                      <m:t>𝑛</m:t>
                    </m:r>
                  </m:oMath>
                </a14:m>
                <a:r>
                  <a:rPr lang="en-US" sz="3200" dirty="0"/>
                  <a:t> observations, each with </a:t>
                </a:r>
                <a14:m>
                  <m:oMath xmlns:m="http://schemas.openxmlformats.org/officeDocument/2006/math">
                    <m:r>
                      <a:rPr lang="en-US" sz="3200" b="0" i="1" smtClean="0">
                        <a:solidFill>
                          <a:srgbClr val="C00000"/>
                        </a:solidFill>
                        <a:latin typeface="Cambria Math" panose="02040503050406030204" pitchFamily="18" charset="0"/>
                      </a:rPr>
                      <m:t>𝑑</m:t>
                    </m:r>
                  </m:oMath>
                </a14:m>
                <a:r>
                  <a:rPr lang="en-US" sz="3200" dirty="0"/>
                  <a:t> features</a:t>
                </a:r>
              </a:p>
              <a:p>
                <a:pPr marL="457200" indent="-457200">
                  <a:buFont typeface="Arial" panose="020B0604020202020204" pitchFamily="34" charset="0"/>
                  <a:buChar char="•"/>
                </a:pPr>
                <a:r>
                  <a:rPr lang="en-US" sz="3200" dirty="0"/>
                  <a:t>Let </a:t>
                </a:r>
                <a14:m>
                  <m:oMath xmlns:m="http://schemas.openxmlformats.org/officeDocument/2006/math">
                    <m:r>
                      <a:rPr lang="en-US" sz="3200" b="0" i="1" smtClean="0">
                        <a:solidFill>
                          <a:srgbClr val="C00000"/>
                        </a:solidFill>
                        <a:latin typeface="Cambria Math" panose="02040503050406030204" pitchFamily="18" charset="0"/>
                      </a:rPr>
                      <m:t>𝑏</m:t>
                    </m:r>
                  </m:oMath>
                </a14:m>
                <a:r>
                  <a:rPr lang="en-US" sz="3200" dirty="0"/>
                  <a:t> be the vector of outcomes/labels for each observation</a:t>
                </a:r>
              </a:p>
              <a:p>
                <a:pPr marL="457200" indent="-457200">
                  <a:buFont typeface="Arial" panose="020B0604020202020204" pitchFamily="34" charset="0"/>
                  <a:buChar char="•"/>
                </a:pPr>
                <a:endParaRPr lang="en-US" sz="3200" dirty="0"/>
              </a:p>
              <a:p>
                <a:pPr marL="457200" indent="-457200">
                  <a:buFont typeface="Arial" panose="020B0604020202020204" pitchFamily="34" charset="0"/>
                  <a:buChar char="•"/>
                </a:pPr>
                <a:endParaRPr lang="en-US" sz="3200" dirty="0"/>
              </a:p>
              <a:p>
                <a:pPr marL="457200" indent="-457200">
                  <a:buFont typeface="Arial" panose="020B0604020202020204" pitchFamily="34" charset="0"/>
                  <a:buChar char="•"/>
                </a:pPr>
                <a:r>
                  <a:rPr lang="en-US" sz="3200" dirty="0"/>
                  <a:t>Find the vector </a:t>
                </a:r>
                <a14:m>
                  <m:oMath xmlns:m="http://schemas.openxmlformats.org/officeDocument/2006/math">
                    <m:r>
                      <a:rPr lang="en-US" sz="3200" i="1">
                        <a:solidFill>
                          <a:srgbClr val="C00000"/>
                        </a:solidFill>
                        <a:latin typeface="Cambria Math" panose="02040503050406030204" pitchFamily="18" charset="0"/>
                      </a:rPr>
                      <m:t>𝑥</m:t>
                    </m:r>
                  </m:oMath>
                </a14:m>
                <a:r>
                  <a:rPr lang="en-US" sz="3200" dirty="0">
                    <a:latin typeface="Cambria Math" panose="02040503050406030204" pitchFamily="18" charset="0"/>
                  </a:rPr>
                  <a:t> </a:t>
                </a:r>
                <a:r>
                  <a:rPr lang="en-US" sz="3200" dirty="0"/>
                  <a:t>such that </a:t>
                </a:r>
                <a14:m>
                  <m:oMath xmlns:m="http://schemas.openxmlformats.org/officeDocument/2006/math">
                    <m:r>
                      <a:rPr lang="en-US" sz="3200" i="1">
                        <a:solidFill>
                          <a:srgbClr val="C00000"/>
                        </a:solidFill>
                        <a:latin typeface="Cambria Math" panose="02040503050406030204" pitchFamily="18" charset="0"/>
                      </a:rPr>
                      <m:t>𝐴𝑥</m:t>
                    </m:r>
                    <m:r>
                      <a:rPr lang="en-US" sz="3200" i="1">
                        <a:solidFill>
                          <a:srgbClr val="C00000"/>
                        </a:solidFill>
                        <a:latin typeface="Cambria Math" panose="02040503050406030204" pitchFamily="18" charset="0"/>
                      </a:rPr>
                      <m:t>=</m:t>
                    </m:r>
                    <m:r>
                      <a:rPr lang="en-US" sz="3200" i="1">
                        <a:solidFill>
                          <a:srgbClr val="C00000"/>
                        </a:solidFill>
                        <a:latin typeface="Cambria Math" panose="02040503050406030204" pitchFamily="18" charset="0"/>
                      </a:rPr>
                      <m:t>𝑏</m:t>
                    </m:r>
                  </m:oMath>
                </a14:m>
                <a:endParaRPr lang="en-US" sz="3200" b="0" dirty="0">
                  <a:solidFill>
                    <a:srgbClr val="C00000"/>
                  </a:solidFill>
                </a:endParaRPr>
              </a:p>
            </p:txBody>
          </p:sp>
        </mc:Choice>
        <mc:Fallback xmlns="">
          <p:sp>
            <p:nvSpPr>
              <p:cNvPr id="6" name="Rectangle 5">
                <a:extLst>
                  <a:ext uri="{FF2B5EF4-FFF2-40B4-BE49-F238E27FC236}">
                    <a16:creationId xmlns:a16="http://schemas.microsoft.com/office/drawing/2014/main" id="{ADE29DC0-5F55-4C0F-9250-42464CEC0C31}"/>
                  </a:ext>
                </a:extLst>
              </p:cNvPr>
              <p:cNvSpPr>
                <a:spLocks noRot="1" noChangeAspect="1" noMove="1" noResize="1" noEditPoints="1" noAdjustHandles="1" noChangeArrowheads="1" noChangeShapeType="1" noTextEdit="1"/>
              </p:cNvSpPr>
              <p:nvPr/>
            </p:nvSpPr>
            <p:spPr>
              <a:xfrm>
                <a:off x="4832059" y="1785332"/>
                <a:ext cx="6442493" cy="4031873"/>
              </a:xfrm>
              <a:prstGeom prst="rect">
                <a:avLst/>
              </a:prstGeom>
              <a:blipFill>
                <a:blip r:embed="rId2"/>
                <a:stretch>
                  <a:fillRect l="-2176" t="-1815" b="-42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E34C0BD3-17FA-4C89-B440-C5B1EB2729FE}"/>
                  </a:ext>
                </a:extLst>
              </p:cNvPr>
              <p:cNvSpPr/>
              <p:nvPr/>
            </p:nvSpPr>
            <p:spPr>
              <a:xfrm>
                <a:off x="305260" y="3156778"/>
                <a:ext cx="37459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solidFill>
                            <a:srgbClr val="C00000"/>
                          </a:solidFill>
                          <a:latin typeface="Cambria Math" panose="02040503050406030204" pitchFamily="18" charset="0"/>
                        </a:rPr>
                        <m:t>𝑛</m:t>
                      </m:r>
                    </m:oMath>
                  </m:oMathPara>
                </a14:m>
                <a:endParaRPr lang="en-US" dirty="0">
                  <a:solidFill>
                    <a:srgbClr val="C00000"/>
                  </a:solidFill>
                </a:endParaRPr>
              </a:p>
            </p:txBody>
          </p:sp>
        </mc:Choice>
        <mc:Fallback xmlns="">
          <p:sp>
            <p:nvSpPr>
              <p:cNvPr id="7" name="Rectangle 6">
                <a:extLst>
                  <a:ext uri="{FF2B5EF4-FFF2-40B4-BE49-F238E27FC236}">
                    <a16:creationId xmlns:a16="http://schemas.microsoft.com/office/drawing/2014/main" id="{E34C0BD3-17FA-4C89-B440-C5B1EB2729FE}"/>
                  </a:ext>
                </a:extLst>
              </p:cNvPr>
              <p:cNvSpPr>
                <a:spLocks noRot="1" noChangeAspect="1" noMove="1" noResize="1" noEditPoints="1" noAdjustHandles="1" noChangeArrowheads="1" noChangeShapeType="1" noTextEdit="1"/>
              </p:cNvSpPr>
              <p:nvPr/>
            </p:nvSpPr>
            <p:spPr>
              <a:xfrm>
                <a:off x="305260" y="3156778"/>
                <a:ext cx="374590"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1BE03EE9-5338-44CC-A0E3-C885075F2E77}"/>
                  </a:ext>
                </a:extLst>
              </p:cNvPr>
              <p:cNvSpPr/>
              <p:nvPr/>
            </p:nvSpPr>
            <p:spPr>
              <a:xfrm>
                <a:off x="1290260" y="4981577"/>
                <a:ext cx="399597"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b="0" i="1" smtClean="0">
                          <a:solidFill>
                            <a:srgbClr val="C00000"/>
                          </a:solidFill>
                          <a:latin typeface="Cambria Math" panose="02040503050406030204" pitchFamily="18" charset="0"/>
                        </a:rPr>
                        <m:t>𝑑</m:t>
                      </m:r>
                    </m:oMath>
                  </m:oMathPara>
                </a14:m>
                <a:endParaRPr lang="en-US" dirty="0">
                  <a:solidFill>
                    <a:srgbClr val="C00000"/>
                  </a:solidFill>
                </a:endParaRPr>
              </a:p>
            </p:txBody>
          </p:sp>
        </mc:Choice>
        <mc:Fallback xmlns="">
          <p:sp>
            <p:nvSpPr>
              <p:cNvPr id="8" name="Rectangle 7">
                <a:extLst>
                  <a:ext uri="{FF2B5EF4-FFF2-40B4-BE49-F238E27FC236}">
                    <a16:creationId xmlns:a16="http://schemas.microsoft.com/office/drawing/2014/main" id="{1BE03EE9-5338-44CC-A0E3-C885075F2E77}"/>
                  </a:ext>
                </a:extLst>
              </p:cNvPr>
              <p:cNvSpPr>
                <a:spLocks noRot="1" noChangeAspect="1" noMove="1" noResize="1" noEditPoints="1" noAdjustHandles="1" noChangeArrowheads="1" noChangeShapeType="1" noTextEdit="1"/>
              </p:cNvSpPr>
              <p:nvPr/>
            </p:nvSpPr>
            <p:spPr>
              <a:xfrm>
                <a:off x="1290260" y="4981577"/>
                <a:ext cx="399597" cy="400110"/>
              </a:xfrm>
              <a:prstGeom prst="rect">
                <a:avLst/>
              </a:prstGeom>
              <a:blipFill>
                <a:blip r:embed="rId4"/>
                <a:stretch>
                  <a:fillRect/>
                </a:stretch>
              </a:blipFill>
            </p:spPr>
            <p:txBody>
              <a:bodyPr/>
              <a:lstStyle/>
              <a:p>
                <a:r>
                  <a:rPr lang="en-US">
                    <a:noFill/>
                  </a:rPr>
                  <a:t> </a:t>
                </a:r>
              </a:p>
            </p:txBody>
          </p:sp>
        </mc:Fallback>
      </mc:AlternateContent>
      <p:sp>
        <p:nvSpPr>
          <p:cNvPr id="10" name="Rectangle 9">
            <a:extLst>
              <a:ext uri="{FF2B5EF4-FFF2-40B4-BE49-F238E27FC236}">
                <a16:creationId xmlns:a16="http://schemas.microsoft.com/office/drawing/2014/main" id="{369E2A8B-A49E-4FA9-B2FB-F51DC002BD82}"/>
              </a:ext>
            </a:extLst>
          </p:cNvPr>
          <p:cNvSpPr/>
          <p:nvPr/>
        </p:nvSpPr>
        <p:spPr>
          <a:xfrm>
            <a:off x="2601116" y="1825625"/>
            <a:ext cx="398585" cy="1489075"/>
          </a:xfrm>
          <a:prstGeom prst="rect">
            <a:avLst/>
          </a:prstGeom>
          <a:noFill/>
          <a:ln w="57150">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9853D185-B675-497D-BE00-CB16F72C7CBD}"/>
                  </a:ext>
                </a:extLst>
              </p:cNvPr>
              <p:cNvSpPr/>
              <p:nvPr/>
            </p:nvSpPr>
            <p:spPr>
              <a:xfrm>
                <a:off x="2171718" y="2410400"/>
                <a:ext cx="399597"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b="0" i="1" smtClean="0">
                          <a:solidFill>
                            <a:srgbClr val="C00000"/>
                          </a:solidFill>
                          <a:latin typeface="Cambria Math" panose="02040503050406030204" pitchFamily="18" charset="0"/>
                        </a:rPr>
                        <m:t>𝑑</m:t>
                      </m:r>
                    </m:oMath>
                  </m:oMathPara>
                </a14:m>
                <a:endParaRPr lang="en-US" dirty="0">
                  <a:solidFill>
                    <a:srgbClr val="C00000"/>
                  </a:solidFill>
                </a:endParaRPr>
              </a:p>
            </p:txBody>
          </p:sp>
        </mc:Choice>
        <mc:Fallback xmlns="">
          <p:sp>
            <p:nvSpPr>
              <p:cNvPr id="12" name="Rectangle 11">
                <a:extLst>
                  <a:ext uri="{FF2B5EF4-FFF2-40B4-BE49-F238E27FC236}">
                    <a16:creationId xmlns:a16="http://schemas.microsoft.com/office/drawing/2014/main" id="{9853D185-B675-497D-BE00-CB16F72C7CBD}"/>
                  </a:ext>
                </a:extLst>
              </p:cNvPr>
              <p:cNvSpPr>
                <a:spLocks noRot="1" noChangeAspect="1" noMove="1" noResize="1" noEditPoints="1" noAdjustHandles="1" noChangeArrowheads="1" noChangeShapeType="1" noTextEdit="1"/>
              </p:cNvSpPr>
              <p:nvPr/>
            </p:nvSpPr>
            <p:spPr>
              <a:xfrm>
                <a:off x="2171718" y="2410400"/>
                <a:ext cx="399597" cy="400110"/>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796109F9-E905-4D8E-A88E-B5A61C5E3DEB}"/>
                  </a:ext>
                </a:extLst>
              </p:cNvPr>
              <p:cNvSpPr/>
              <p:nvPr/>
            </p:nvSpPr>
            <p:spPr>
              <a:xfrm>
                <a:off x="2601116" y="3343246"/>
                <a:ext cx="385041"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b="0" i="1" smtClean="0">
                          <a:solidFill>
                            <a:srgbClr val="C00000"/>
                          </a:solidFill>
                          <a:latin typeface="Cambria Math" panose="02040503050406030204" pitchFamily="18" charset="0"/>
                        </a:rPr>
                        <m:t>1</m:t>
                      </m:r>
                    </m:oMath>
                  </m:oMathPara>
                </a14:m>
                <a:endParaRPr lang="en-US" dirty="0">
                  <a:solidFill>
                    <a:srgbClr val="C00000"/>
                  </a:solidFill>
                </a:endParaRPr>
              </a:p>
            </p:txBody>
          </p:sp>
        </mc:Choice>
        <mc:Fallback xmlns="">
          <p:sp>
            <p:nvSpPr>
              <p:cNvPr id="13" name="Rectangle 12">
                <a:extLst>
                  <a:ext uri="{FF2B5EF4-FFF2-40B4-BE49-F238E27FC236}">
                    <a16:creationId xmlns:a16="http://schemas.microsoft.com/office/drawing/2014/main" id="{796109F9-E905-4D8E-A88E-B5A61C5E3DEB}"/>
                  </a:ext>
                </a:extLst>
              </p:cNvPr>
              <p:cNvSpPr>
                <a:spLocks noRot="1" noChangeAspect="1" noMove="1" noResize="1" noEditPoints="1" noAdjustHandles="1" noChangeArrowheads="1" noChangeShapeType="1" noTextEdit="1"/>
              </p:cNvSpPr>
              <p:nvPr/>
            </p:nvSpPr>
            <p:spPr>
              <a:xfrm>
                <a:off x="2601116" y="3343246"/>
                <a:ext cx="385041" cy="400110"/>
              </a:xfrm>
              <a:prstGeom prst="rect">
                <a:avLst/>
              </a:prstGeom>
              <a:blipFill>
                <a:blip r:embed="rId6"/>
                <a:stretch>
                  <a:fillRect/>
                </a:stretch>
              </a:blipFill>
            </p:spPr>
            <p:txBody>
              <a:bodyPr/>
              <a:lstStyle/>
              <a:p>
                <a:r>
                  <a:rPr lang="en-US">
                    <a:noFill/>
                  </a:rPr>
                  <a:t> </a:t>
                </a:r>
              </a:p>
            </p:txBody>
          </p:sp>
        </mc:Fallback>
      </mc:AlternateContent>
      <p:sp>
        <p:nvSpPr>
          <p:cNvPr id="14" name="Rectangle 13">
            <a:extLst>
              <a:ext uri="{FF2B5EF4-FFF2-40B4-BE49-F238E27FC236}">
                <a16:creationId xmlns:a16="http://schemas.microsoft.com/office/drawing/2014/main" id="{CC35C082-1390-4713-91EF-C3B370952147}"/>
              </a:ext>
            </a:extLst>
          </p:cNvPr>
          <p:cNvSpPr/>
          <p:nvPr/>
        </p:nvSpPr>
        <p:spPr>
          <a:xfrm>
            <a:off x="3793298" y="1825624"/>
            <a:ext cx="398585" cy="3031638"/>
          </a:xfrm>
          <a:prstGeom prst="rect">
            <a:avLst/>
          </a:prstGeom>
          <a:noFill/>
          <a:ln w="571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881FFB1F-EF69-4C18-9B81-00543A9C6C1D}"/>
                  </a:ext>
                </a:extLst>
              </p:cNvPr>
              <p:cNvSpPr/>
              <p:nvPr/>
            </p:nvSpPr>
            <p:spPr>
              <a:xfrm>
                <a:off x="3327080" y="3156777"/>
                <a:ext cx="37459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solidFill>
                            <a:srgbClr val="C00000"/>
                          </a:solidFill>
                          <a:latin typeface="Cambria Math" panose="02040503050406030204" pitchFamily="18" charset="0"/>
                        </a:rPr>
                        <m:t>𝑛</m:t>
                      </m:r>
                    </m:oMath>
                  </m:oMathPara>
                </a14:m>
                <a:endParaRPr lang="en-US" dirty="0">
                  <a:solidFill>
                    <a:srgbClr val="C00000"/>
                  </a:solidFill>
                </a:endParaRPr>
              </a:p>
            </p:txBody>
          </p:sp>
        </mc:Choice>
        <mc:Fallback xmlns="">
          <p:sp>
            <p:nvSpPr>
              <p:cNvPr id="15" name="Rectangle 14">
                <a:extLst>
                  <a:ext uri="{FF2B5EF4-FFF2-40B4-BE49-F238E27FC236}">
                    <a16:creationId xmlns:a16="http://schemas.microsoft.com/office/drawing/2014/main" id="{881FFB1F-EF69-4C18-9B81-00543A9C6C1D}"/>
                  </a:ext>
                </a:extLst>
              </p:cNvPr>
              <p:cNvSpPr>
                <a:spLocks noRot="1" noChangeAspect="1" noMove="1" noResize="1" noEditPoints="1" noAdjustHandles="1" noChangeArrowheads="1" noChangeShapeType="1" noTextEdit="1"/>
              </p:cNvSpPr>
              <p:nvPr/>
            </p:nvSpPr>
            <p:spPr>
              <a:xfrm>
                <a:off x="3327080" y="3156777"/>
                <a:ext cx="374590"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A6FBD636-81EC-499D-B6CF-392BC7E22A2E}"/>
                  </a:ext>
                </a:extLst>
              </p:cNvPr>
              <p:cNvSpPr/>
              <p:nvPr/>
            </p:nvSpPr>
            <p:spPr>
              <a:xfrm>
                <a:off x="3806842" y="4981577"/>
                <a:ext cx="385041"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b="0" i="1" smtClean="0">
                          <a:solidFill>
                            <a:srgbClr val="C00000"/>
                          </a:solidFill>
                          <a:latin typeface="Cambria Math" panose="02040503050406030204" pitchFamily="18" charset="0"/>
                        </a:rPr>
                        <m:t>1</m:t>
                      </m:r>
                    </m:oMath>
                  </m:oMathPara>
                </a14:m>
                <a:endParaRPr lang="en-US" dirty="0">
                  <a:solidFill>
                    <a:srgbClr val="C00000"/>
                  </a:solidFill>
                </a:endParaRPr>
              </a:p>
            </p:txBody>
          </p:sp>
        </mc:Choice>
        <mc:Fallback xmlns="">
          <p:sp>
            <p:nvSpPr>
              <p:cNvPr id="16" name="Rectangle 15">
                <a:extLst>
                  <a:ext uri="{FF2B5EF4-FFF2-40B4-BE49-F238E27FC236}">
                    <a16:creationId xmlns:a16="http://schemas.microsoft.com/office/drawing/2014/main" id="{A6FBD636-81EC-499D-B6CF-392BC7E22A2E}"/>
                  </a:ext>
                </a:extLst>
              </p:cNvPr>
              <p:cNvSpPr>
                <a:spLocks noRot="1" noChangeAspect="1" noMove="1" noResize="1" noEditPoints="1" noAdjustHandles="1" noChangeArrowheads="1" noChangeShapeType="1" noTextEdit="1"/>
              </p:cNvSpPr>
              <p:nvPr/>
            </p:nvSpPr>
            <p:spPr>
              <a:xfrm>
                <a:off x="3806842" y="4981577"/>
                <a:ext cx="385041" cy="400110"/>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EFE4164B-232C-4B6F-A24D-7F47CF6A505B}"/>
                  </a:ext>
                </a:extLst>
              </p:cNvPr>
              <p:cNvSpPr/>
              <p:nvPr/>
            </p:nvSpPr>
            <p:spPr>
              <a:xfrm>
                <a:off x="3111316" y="2410400"/>
                <a:ext cx="43152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b="0" i="1" smtClean="0">
                          <a:solidFill>
                            <a:schemeClr val="tx1"/>
                          </a:solidFill>
                          <a:latin typeface="Cambria Math" panose="02040503050406030204" pitchFamily="18" charset="0"/>
                        </a:rPr>
                        <m:t>=</m:t>
                      </m:r>
                    </m:oMath>
                  </m:oMathPara>
                </a14:m>
                <a:endParaRPr lang="en-US" dirty="0">
                  <a:solidFill>
                    <a:schemeClr val="tx1"/>
                  </a:solidFill>
                </a:endParaRPr>
              </a:p>
            </p:txBody>
          </p:sp>
        </mc:Choice>
        <mc:Fallback xmlns="">
          <p:sp>
            <p:nvSpPr>
              <p:cNvPr id="17" name="Rectangle 16">
                <a:extLst>
                  <a:ext uri="{FF2B5EF4-FFF2-40B4-BE49-F238E27FC236}">
                    <a16:creationId xmlns:a16="http://schemas.microsoft.com/office/drawing/2014/main" id="{EFE4164B-232C-4B6F-A24D-7F47CF6A505B}"/>
                  </a:ext>
                </a:extLst>
              </p:cNvPr>
              <p:cNvSpPr>
                <a:spLocks noRot="1" noChangeAspect="1" noMove="1" noResize="1" noEditPoints="1" noAdjustHandles="1" noChangeArrowheads="1" noChangeShapeType="1" noTextEdit="1"/>
              </p:cNvSpPr>
              <p:nvPr/>
            </p:nvSpPr>
            <p:spPr>
              <a:xfrm>
                <a:off x="3111316" y="2410400"/>
                <a:ext cx="431528" cy="400110"/>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Rectangle 19">
                <a:extLst>
                  <a:ext uri="{FF2B5EF4-FFF2-40B4-BE49-F238E27FC236}">
                    <a16:creationId xmlns:a16="http://schemas.microsoft.com/office/drawing/2014/main" id="{21DA1A76-C9D7-4D3C-8686-2A55FD5DEB05}"/>
                  </a:ext>
                </a:extLst>
              </p:cNvPr>
              <p:cNvSpPr/>
              <p:nvPr/>
            </p:nvSpPr>
            <p:spPr>
              <a:xfrm>
                <a:off x="1216681" y="3043745"/>
                <a:ext cx="541367"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i="1" smtClean="0">
                          <a:solidFill>
                            <a:srgbClr val="C00000"/>
                          </a:solidFill>
                          <a:latin typeface="Cambria Math" panose="02040503050406030204" pitchFamily="18" charset="0"/>
                        </a:rPr>
                        <m:t>𝐴</m:t>
                      </m:r>
                    </m:oMath>
                  </m:oMathPara>
                </a14:m>
                <a:endParaRPr lang="en-US" dirty="0">
                  <a:solidFill>
                    <a:srgbClr val="C00000"/>
                  </a:solidFill>
                </a:endParaRPr>
              </a:p>
            </p:txBody>
          </p:sp>
        </mc:Choice>
        <mc:Fallback xmlns="">
          <p:sp>
            <p:nvSpPr>
              <p:cNvPr id="20" name="Rectangle 19">
                <a:extLst>
                  <a:ext uri="{FF2B5EF4-FFF2-40B4-BE49-F238E27FC236}">
                    <a16:creationId xmlns:a16="http://schemas.microsoft.com/office/drawing/2014/main" id="{21DA1A76-C9D7-4D3C-8686-2A55FD5DEB05}"/>
                  </a:ext>
                </a:extLst>
              </p:cNvPr>
              <p:cNvSpPr>
                <a:spLocks noRot="1" noChangeAspect="1" noMove="1" noResize="1" noEditPoints="1" noAdjustHandles="1" noChangeArrowheads="1" noChangeShapeType="1" noTextEdit="1"/>
              </p:cNvSpPr>
              <p:nvPr/>
            </p:nvSpPr>
            <p:spPr>
              <a:xfrm>
                <a:off x="1216681" y="3043745"/>
                <a:ext cx="541367" cy="584775"/>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Rectangle 20">
                <a:extLst>
                  <a:ext uri="{FF2B5EF4-FFF2-40B4-BE49-F238E27FC236}">
                    <a16:creationId xmlns:a16="http://schemas.microsoft.com/office/drawing/2014/main" id="{96647609-DF3F-4297-B40D-B194368B791A}"/>
                  </a:ext>
                </a:extLst>
              </p:cNvPr>
              <p:cNvSpPr/>
              <p:nvPr/>
            </p:nvSpPr>
            <p:spPr>
              <a:xfrm>
                <a:off x="3738643" y="3050858"/>
                <a:ext cx="507896"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b="0" i="1" smtClean="0">
                          <a:solidFill>
                            <a:srgbClr val="C00000"/>
                          </a:solidFill>
                          <a:latin typeface="Cambria Math" panose="02040503050406030204" pitchFamily="18" charset="0"/>
                        </a:rPr>
                        <m:t>𝑏</m:t>
                      </m:r>
                    </m:oMath>
                  </m:oMathPara>
                </a14:m>
                <a:endParaRPr lang="en-US" dirty="0">
                  <a:solidFill>
                    <a:srgbClr val="C00000"/>
                  </a:solidFill>
                </a:endParaRPr>
              </a:p>
            </p:txBody>
          </p:sp>
        </mc:Choice>
        <mc:Fallback xmlns="">
          <p:sp>
            <p:nvSpPr>
              <p:cNvPr id="21" name="Rectangle 20">
                <a:extLst>
                  <a:ext uri="{FF2B5EF4-FFF2-40B4-BE49-F238E27FC236}">
                    <a16:creationId xmlns:a16="http://schemas.microsoft.com/office/drawing/2014/main" id="{96647609-DF3F-4297-B40D-B194368B791A}"/>
                  </a:ext>
                </a:extLst>
              </p:cNvPr>
              <p:cNvSpPr>
                <a:spLocks noRot="1" noChangeAspect="1" noMove="1" noResize="1" noEditPoints="1" noAdjustHandles="1" noChangeArrowheads="1" noChangeShapeType="1" noTextEdit="1"/>
              </p:cNvSpPr>
              <p:nvPr/>
            </p:nvSpPr>
            <p:spPr>
              <a:xfrm>
                <a:off x="3738643" y="3050858"/>
                <a:ext cx="507896" cy="584775"/>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F803A7F9-D485-42F0-8136-98003ED28E53}"/>
                  </a:ext>
                </a:extLst>
              </p:cNvPr>
              <p:cNvSpPr/>
              <p:nvPr/>
            </p:nvSpPr>
            <p:spPr>
              <a:xfrm>
                <a:off x="2579439" y="2427111"/>
                <a:ext cx="46807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a:solidFill>
                            <a:srgbClr val="C00000"/>
                          </a:solidFill>
                          <a:latin typeface="Cambria Math" panose="02040503050406030204" pitchFamily="18" charset="0"/>
                        </a:rPr>
                        <m:t>𝑥</m:t>
                      </m:r>
                    </m:oMath>
                  </m:oMathPara>
                </a14:m>
                <a:endParaRPr lang="en-US" sz="2800" dirty="0"/>
              </a:p>
            </p:txBody>
          </p:sp>
        </mc:Choice>
        <mc:Fallback xmlns="">
          <p:sp>
            <p:nvSpPr>
              <p:cNvPr id="3" name="Rectangle 2">
                <a:extLst>
                  <a:ext uri="{FF2B5EF4-FFF2-40B4-BE49-F238E27FC236}">
                    <a16:creationId xmlns:a16="http://schemas.microsoft.com/office/drawing/2014/main" id="{F803A7F9-D485-42F0-8136-98003ED28E53}"/>
                  </a:ext>
                </a:extLst>
              </p:cNvPr>
              <p:cNvSpPr>
                <a:spLocks noRot="1" noChangeAspect="1" noMove="1" noResize="1" noEditPoints="1" noAdjustHandles="1" noChangeArrowheads="1" noChangeShapeType="1" noTextEdit="1"/>
              </p:cNvSpPr>
              <p:nvPr/>
            </p:nvSpPr>
            <p:spPr>
              <a:xfrm>
                <a:off x="2579439" y="2427111"/>
                <a:ext cx="468077" cy="523220"/>
              </a:xfrm>
              <a:prstGeom prst="rect">
                <a:avLst/>
              </a:prstGeom>
              <a:blipFill>
                <a:blip r:embed="rId1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69998892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83C44E5-8913-2FAD-D400-9DAA928A32CF}"/>
              </a:ext>
            </a:extLst>
          </p:cNvPr>
          <p:cNvPicPr>
            <a:picLocks noChangeAspect="1"/>
          </p:cNvPicPr>
          <p:nvPr/>
        </p:nvPicPr>
        <p:blipFill>
          <a:blip r:embed="rId2"/>
          <a:stretch>
            <a:fillRect/>
          </a:stretch>
        </p:blipFill>
        <p:spPr>
          <a:xfrm>
            <a:off x="992936" y="875609"/>
            <a:ext cx="10206127" cy="5252815"/>
          </a:xfrm>
          <a:prstGeom prst="rect">
            <a:avLst/>
          </a:prstGeom>
        </p:spPr>
      </p:pic>
    </p:spTree>
    <p:extLst>
      <p:ext uri="{BB962C8B-B14F-4D97-AF65-F5344CB8AC3E}">
        <p14:creationId xmlns:p14="http://schemas.microsoft.com/office/powerpoint/2010/main" val="42122178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rgbClr val="C00000"/>
                </a:solidFill>
              </a:rPr>
              <a:t>Regression</a:t>
            </a:r>
          </a:p>
        </p:txBody>
      </p:sp>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a:xfrm>
            <a:off x="838200" y="1690688"/>
            <a:ext cx="10515600" cy="4351338"/>
          </a:xfrm>
        </p:spPr>
        <p:txBody>
          <a:bodyPr>
            <a:normAutofit/>
          </a:bodyPr>
          <a:lstStyle/>
          <a:p>
            <a:pPr>
              <a:buClr>
                <a:schemeClr val="tx1"/>
              </a:buClr>
            </a:pPr>
            <a:r>
              <a:rPr lang="en-US" sz="3200" b="0" dirty="0">
                <a:solidFill>
                  <a:srgbClr val="00B050"/>
                </a:solidFill>
              </a:rPr>
              <a:t>Economics and Finance</a:t>
            </a:r>
            <a:r>
              <a:rPr lang="en-US" sz="3200" b="0" dirty="0"/>
              <a:t>: </a:t>
            </a:r>
          </a:p>
          <a:p>
            <a:pPr lvl="1">
              <a:buClr>
                <a:schemeClr val="tx1"/>
              </a:buClr>
            </a:pPr>
            <a:r>
              <a:rPr lang="en-US" sz="3200" dirty="0">
                <a:solidFill>
                  <a:schemeClr val="accent1"/>
                </a:solidFill>
              </a:rPr>
              <a:t>Stock price prediction</a:t>
            </a:r>
            <a:r>
              <a:rPr lang="en-US" sz="3200" dirty="0"/>
              <a:t>: P</a:t>
            </a:r>
            <a:r>
              <a:rPr lang="en-US" sz="3200" b="0" dirty="0"/>
              <a:t>redict stock prices based on historical data and other relevant factors.</a:t>
            </a:r>
          </a:p>
          <a:p>
            <a:pPr lvl="1">
              <a:buClr>
                <a:schemeClr val="tx1"/>
              </a:buClr>
            </a:pPr>
            <a:r>
              <a:rPr lang="en-US" sz="3200" b="0" dirty="0">
                <a:solidFill>
                  <a:schemeClr val="accent1"/>
                </a:solidFill>
              </a:rPr>
              <a:t>Econometric analysis</a:t>
            </a:r>
            <a:r>
              <a:rPr lang="en-US" sz="3200" b="0" dirty="0"/>
              <a:t>: Study the relationships between economic variables like GDP, inflation, and interest rates.</a:t>
            </a:r>
            <a:endParaRPr lang="en-US" sz="3200" dirty="0">
              <a:solidFill>
                <a:srgbClr val="00B050"/>
              </a:solidFill>
            </a:endParaRPr>
          </a:p>
        </p:txBody>
      </p:sp>
      <p:pic>
        <p:nvPicPr>
          <p:cNvPr id="1026" name="Picture 2" descr="Stock market - Free business and finance icons">
            <a:extLst>
              <a:ext uri="{FF2B5EF4-FFF2-40B4-BE49-F238E27FC236}">
                <a16:creationId xmlns:a16="http://schemas.microsoft.com/office/drawing/2014/main" id="{FDD67178-2361-AAE6-B4D8-FE33DD51DE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33564" y="4374356"/>
            <a:ext cx="2143125" cy="214312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Economics Course Stock Illustrations – 249 Economics Course Stock  Illustrations, Vectors &amp; Clipart - Dreamstime">
            <a:extLst>
              <a:ext uri="{FF2B5EF4-FFF2-40B4-BE49-F238E27FC236}">
                <a16:creationId xmlns:a16="http://schemas.microsoft.com/office/drawing/2014/main" id="{E92EF32A-78DE-8BDC-5C04-CD90EDB4E36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72052" y="4226770"/>
            <a:ext cx="2631230" cy="26312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092351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rgbClr val="C00000"/>
                </a:solidFill>
              </a:rPr>
              <a:t>Regression</a:t>
            </a:r>
          </a:p>
        </p:txBody>
      </p:sp>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a:xfrm>
            <a:off x="838200" y="1690688"/>
            <a:ext cx="10515600" cy="4351338"/>
          </a:xfrm>
        </p:spPr>
        <p:txBody>
          <a:bodyPr>
            <a:normAutofit/>
          </a:bodyPr>
          <a:lstStyle/>
          <a:p>
            <a:pPr>
              <a:buClr>
                <a:schemeClr val="tx1"/>
              </a:buClr>
            </a:pPr>
            <a:r>
              <a:rPr lang="en-US" sz="3200" b="0" dirty="0">
                <a:solidFill>
                  <a:srgbClr val="00B050"/>
                </a:solidFill>
              </a:rPr>
              <a:t>Medicine and Healthcare</a:t>
            </a:r>
            <a:r>
              <a:rPr lang="en-US" sz="3200" b="0" dirty="0"/>
              <a:t>: </a:t>
            </a:r>
          </a:p>
          <a:p>
            <a:pPr lvl="1">
              <a:buClr>
                <a:schemeClr val="tx1"/>
              </a:buClr>
            </a:pPr>
            <a:r>
              <a:rPr lang="en-US" sz="3200" dirty="0">
                <a:solidFill>
                  <a:schemeClr val="accent1"/>
                </a:solidFill>
              </a:rPr>
              <a:t>Medical research</a:t>
            </a:r>
            <a:r>
              <a:rPr lang="en-US" sz="3200" dirty="0"/>
              <a:t>: Understand the relationship between factors such as age, genetics, and lifestyle on health outcomes.</a:t>
            </a:r>
            <a:r>
              <a:rPr lang="en-US" sz="3200" dirty="0">
                <a:solidFill>
                  <a:schemeClr val="accent1"/>
                </a:solidFill>
              </a:rPr>
              <a:t> </a:t>
            </a:r>
          </a:p>
          <a:p>
            <a:pPr lvl="1">
              <a:buClr>
                <a:schemeClr val="tx1"/>
              </a:buClr>
            </a:pPr>
            <a:r>
              <a:rPr lang="en-US" sz="3200" dirty="0">
                <a:solidFill>
                  <a:schemeClr val="accent1"/>
                </a:solidFill>
              </a:rPr>
              <a:t>Disease prediction: </a:t>
            </a:r>
            <a:r>
              <a:rPr lang="en-US" sz="3200" dirty="0"/>
              <a:t>Predicting the probability of disease occurrence based on risk factors like smoking, diet, and exercise.</a:t>
            </a:r>
          </a:p>
        </p:txBody>
      </p:sp>
      <p:pic>
        <p:nvPicPr>
          <p:cNvPr id="2050" name="Picture 2" descr="Red Cross Stock Illustrations – 93,642 Red Cross Stock Illustrations,  Vectors &amp; Clipart - Dreamstime">
            <a:extLst>
              <a:ext uri="{FF2B5EF4-FFF2-40B4-BE49-F238E27FC236}">
                <a16:creationId xmlns:a16="http://schemas.microsoft.com/office/drawing/2014/main" id="{86F7973B-D6FD-E841-8BBA-116CA786E1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54336" y="4681057"/>
            <a:ext cx="1883328" cy="18833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802275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a:solidFill>
                  <a:srgbClr val="C00000"/>
                </a:solidFill>
              </a:rPr>
              <a:t>Regression</a:t>
            </a:r>
            <a:endParaRPr lang="en-US" dirty="0">
              <a:solidFill>
                <a:srgbClr val="C00000"/>
              </a:solidFill>
            </a:endParaRPr>
          </a:p>
        </p:txBody>
      </p:sp>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a:xfrm>
            <a:off x="838200" y="1690688"/>
            <a:ext cx="10515600" cy="4351338"/>
          </a:xfrm>
        </p:spPr>
        <p:txBody>
          <a:bodyPr>
            <a:normAutofit/>
          </a:bodyPr>
          <a:lstStyle/>
          <a:p>
            <a:pPr>
              <a:buClr>
                <a:schemeClr val="tx1"/>
              </a:buClr>
            </a:pPr>
            <a:r>
              <a:rPr lang="en-US" sz="3200" b="0" dirty="0">
                <a:solidFill>
                  <a:srgbClr val="00B050"/>
                </a:solidFill>
              </a:rPr>
              <a:t>Sports Analytics: </a:t>
            </a:r>
          </a:p>
          <a:p>
            <a:pPr lvl="1">
              <a:buClr>
                <a:schemeClr val="tx1"/>
              </a:buClr>
            </a:pPr>
            <a:r>
              <a:rPr lang="en-US" sz="3200" b="0" dirty="0">
                <a:solidFill>
                  <a:schemeClr val="accent1"/>
                </a:solidFill>
              </a:rPr>
              <a:t>Player performance forecast</a:t>
            </a:r>
            <a:r>
              <a:rPr lang="en-US" sz="3200" b="0" dirty="0"/>
              <a:t>:</a:t>
            </a:r>
            <a:r>
              <a:rPr lang="en-US" sz="3200" b="0" dirty="0">
                <a:solidFill>
                  <a:srgbClr val="00B050"/>
                </a:solidFill>
              </a:rPr>
              <a:t> </a:t>
            </a:r>
            <a:r>
              <a:rPr lang="en-US" sz="3200" b="0" dirty="0"/>
              <a:t>Predicting player performance in sports like baseball, basketball, or soccer based on historical data. </a:t>
            </a:r>
          </a:p>
          <a:p>
            <a:pPr lvl="1">
              <a:buClr>
                <a:schemeClr val="tx1"/>
              </a:buClr>
            </a:pPr>
            <a:r>
              <a:rPr lang="en-US" sz="3200" b="0" dirty="0">
                <a:solidFill>
                  <a:schemeClr val="accent1"/>
                </a:solidFill>
              </a:rPr>
              <a:t>Game outcome prediction</a:t>
            </a:r>
            <a:r>
              <a:rPr lang="en-US" sz="3200" b="0" dirty="0"/>
              <a:t>: Predicting the outcome of games based on team statistics and other factors.</a:t>
            </a:r>
            <a:endParaRPr lang="en-US" sz="3200" dirty="0"/>
          </a:p>
        </p:txBody>
      </p:sp>
      <p:pic>
        <p:nvPicPr>
          <p:cNvPr id="3074" name="Picture 2" descr="Digital Sports Clipart Sport Equipment Graphics Sports - Etsy">
            <a:extLst>
              <a:ext uri="{FF2B5EF4-FFF2-40B4-BE49-F238E27FC236}">
                <a16:creationId xmlns:a16="http://schemas.microsoft.com/office/drawing/2014/main" id="{D650396C-C263-2F64-732C-B18ABF530A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84840" y="4719769"/>
            <a:ext cx="2476500" cy="1847850"/>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Legends profile: Michael Jordan | NBA.com">
            <a:extLst>
              <a:ext uri="{FF2B5EF4-FFF2-40B4-BE49-F238E27FC236}">
                <a16:creationId xmlns:a16="http://schemas.microsoft.com/office/drawing/2014/main" id="{B61DD80A-1507-5607-7E53-1DC914CAF8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17437" y="4843594"/>
            <a:ext cx="2857500" cy="1600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9427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rgbClr val="C00000"/>
                </a:solidFill>
              </a:rPr>
              <a:t>Linear Sketch</a:t>
            </a:r>
            <a:endParaRPr lang="en-US"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p:txBody>
              <a:bodyPr/>
              <a:lstStyle/>
              <a:p>
                <a:pPr>
                  <a:buClr>
                    <a:schemeClr val="tx1"/>
                  </a:buClr>
                </a:pPr>
                <a:r>
                  <a:rPr lang="en-US" dirty="0"/>
                  <a:t>Suppose stream </a:t>
                </a:r>
                <a14:m>
                  <m:oMath xmlns:m="http://schemas.openxmlformats.org/officeDocument/2006/math">
                    <m:r>
                      <a:rPr lang="en-US" i="1" smtClean="0">
                        <a:solidFill>
                          <a:srgbClr val="C00000"/>
                        </a:solidFill>
                        <a:latin typeface="Cambria Math" panose="02040503050406030204" pitchFamily="18" charset="0"/>
                      </a:rPr>
                      <m:t>𝑆</m:t>
                    </m:r>
                    <m:r>
                      <a:rPr lang="en-US" b="0" i="0" smtClean="0">
                        <a:solidFill>
                          <a:srgbClr val="C00000"/>
                        </a:solidFill>
                        <a:latin typeface="Cambria Math" panose="02040503050406030204" pitchFamily="18" charset="0"/>
                      </a:rPr>
                      <m:t> </m:t>
                    </m:r>
                  </m:oMath>
                </a14:m>
                <a:r>
                  <a:rPr lang="en-US" dirty="0"/>
                  <a:t>induces a frequency vector </a:t>
                </a:r>
                <a14:m>
                  <m:oMath xmlns:m="http://schemas.openxmlformats.org/officeDocument/2006/math">
                    <m:r>
                      <a:rPr lang="en-US" b="0" i="1" smtClean="0">
                        <a:solidFill>
                          <a:srgbClr val="C00000"/>
                        </a:solidFill>
                        <a:latin typeface="Cambria Math" panose="02040503050406030204" pitchFamily="18" charset="0"/>
                      </a:rPr>
                      <m:t>𝑓</m:t>
                    </m:r>
                  </m:oMath>
                </a14:m>
                <a:r>
                  <a:rPr lang="en-US" dirty="0"/>
                  <a:t> </a:t>
                </a:r>
              </a:p>
              <a:p>
                <a:pPr>
                  <a:buClr>
                    <a:schemeClr val="tx1"/>
                  </a:buClr>
                </a:pPr>
                <a:endParaRPr lang="en-US" dirty="0"/>
              </a:p>
              <a:p>
                <a:pPr>
                  <a:buClr>
                    <a:schemeClr val="tx1"/>
                  </a:buClr>
                </a:pPr>
                <a:r>
                  <a:rPr lang="en-US" dirty="0">
                    <a:solidFill>
                      <a:srgbClr val="00B050"/>
                    </a:solidFill>
                  </a:rPr>
                  <a:t>Algorithm framework</a:t>
                </a:r>
                <a:r>
                  <a:rPr lang="en-US" dirty="0"/>
                  <a:t>: </a:t>
                </a:r>
              </a:p>
              <a:p>
                <a:pPr lvl="1">
                  <a:buClr>
                    <a:schemeClr val="tx1"/>
                  </a:buClr>
                </a:pPr>
                <a:r>
                  <a:rPr lang="en-US" sz="2800" dirty="0"/>
                  <a:t>Generate a random matrix </a:t>
                </a:r>
                <a14:m>
                  <m:oMath xmlns:m="http://schemas.openxmlformats.org/officeDocument/2006/math">
                    <m:r>
                      <a:rPr lang="en-US" sz="2800" b="0" i="1" smtClean="0">
                        <a:solidFill>
                          <a:srgbClr val="C00000"/>
                        </a:solidFill>
                        <a:latin typeface="Cambria Math" panose="02040503050406030204" pitchFamily="18" charset="0"/>
                      </a:rPr>
                      <m:t>𝐴</m:t>
                    </m:r>
                  </m:oMath>
                </a14:m>
                <a:r>
                  <a:rPr lang="en-US" sz="2800" dirty="0"/>
                  <a:t> and maintain </a:t>
                </a:r>
                <a14:m>
                  <m:oMath xmlns:m="http://schemas.openxmlformats.org/officeDocument/2006/math">
                    <m:r>
                      <a:rPr lang="en-US" sz="2800" b="0" i="1" smtClean="0">
                        <a:solidFill>
                          <a:srgbClr val="C00000"/>
                        </a:solidFill>
                        <a:latin typeface="Cambria Math" panose="02040503050406030204" pitchFamily="18" charset="0"/>
                      </a:rPr>
                      <m:t>𝐴</m:t>
                    </m:r>
                    <m:r>
                      <a:rPr lang="en-US" sz="2800" b="0" i="1" smtClean="0">
                        <a:solidFill>
                          <a:srgbClr val="C00000"/>
                        </a:solidFill>
                        <a:latin typeface="Cambria Math" panose="02040503050406030204" pitchFamily="18" charset="0"/>
                      </a:rPr>
                      <m:t>⋅</m:t>
                    </m:r>
                    <m:r>
                      <a:rPr lang="en-US" sz="2800" b="0" i="1" smtClean="0">
                        <a:solidFill>
                          <a:srgbClr val="C00000"/>
                        </a:solidFill>
                        <a:latin typeface="Cambria Math" panose="02040503050406030204" pitchFamily="18" charset="0"/>
                      </a:rPr>
                      <m:t>𝑓</m:t>
                    </m:r>
                  </m:oMath>
                </a14:m>
                <a:endParaRPr lang="en-US" sz="2800" dirty="0"/>
              </a:p>
              <a:p>
                <a:pPr lvl="1">
                  <a:buClr>
                    <a:schemeClr val="tx1"/>
                  </a:buClr>
                </a:pPr>
                <a:r>
                  <a:rPr lang="en-US" sz="2800" dirty="0"/>
                  <a:t>Apply a post-processing function </a:t>
                </a:r>
                <a14:m>
                  <m:oMath xmlns:m="http://schemas.openxmlformats.org/officeDocument/2006/math">
                    <m:r>
                      <a:rPr lang="en-US" sz="2800" b="0" i="1" smtClean="0">
                        <a:solidFill>
                          <a:srgbClr val="C00000"/>
                        </a:solidFill>
                        <a:latin typeface="Cambria Math" panose="02040503050406030204" pitchFamily="18" charset="0"/>
                      </a:rPr>
                      <m:t>𝑔</m:t>
                    </m:r>
                    <m:r>
                      <a:rPr lang="en-US" sz="2800" b="0" i="1" smtClean="0">
                        <a:solidFill>
                          <a:srgbClr val="C00000"/>
                        </a:solidFill>
                        <a:latin typeface="Cambria Math" panose="02040503050406030204" pitchFamily="18" charset="0"/>
                      </a:rPr>
                      <m:t>(</m:t>
                    </m:r>
                    <m:r>
                      <a:rPr lang="en-US" sz="2800" b="0" i="1" smtClean="0">
                        <a:solidFill>
                          <a:srgbClr val="C00000"/>
                        </a:solidFill>
                        <a:latin typeface="Cambria Math" panose="02040503050406030204" pitchFamily="18" charset="0"/>
                      </a:rPr>
                      <m:t>𝐴</m:t>
                    </m:r>
                    <m:r>
                      <a:rPr lang="en-US" sz="2800" b="0" i="1" smtClean="0">
                        <a:solidFill>
                          <a:srgbClr val="C00000"/>
                        </a:solidFill>
                        <a:latin typeface="Cambria Math" panose="02040503050406030204" pitchFamily="18" charset="0"/>
                      </a:rPr>
                      <m:t>⋅</m:t>
                    </m:r>
                    <m:r>
                      <a:rPr lang="en-US" sz="2800" b="0" i="1" smtClean="0">
                        <a:solidFill>
                          <a:srgbClr val="C00000"/>
                        </a:solidFill>
                        <a:latin typeface="Cambria Math" panose="02040503050406030204" pitchFamily="18" charset="0"/>
                      </a:rPr>
                      <m:t>𝑓</m:t>
                    </m:r>
                    <m:r>
                      <a:rPr lang="en-US" sz="2800" b="0" i="1" smtClean="0">
                        <a:solidFill>
                          <a:srgbClr val="C00000"/>
                        </a:solidFill>
                        <a:latin typeface="Cambria Math" panose="02040503050406030204" pitchFamily="18" charset="0"/>
                      </a:rPr>
                      <m:t>)</m:t>
                    </m:r>
                  </m:oMath>
                </a14:m>
                <a:r>
                  <a:rPr lang="en-US" sz="2800" dirty="0"/>
                  <a:t> as the output</a:t>
                </a:r>
              </a:p>
              <a:p>
                <a:pPr>
                  <a:buClr>
                    <a:schemeClr val="tx1"/>
                  </a:buClr>
                </a:pPr>
                <a:endParaRPr lang="en-US" dirty="0"/>
              </a:p>
              <a:p>
                <a:pPr>
                  <a:buClr>
                    <a:schemeClr val="tx1"/>
                  </a:buClr>
                </a:pPr>
                <a:r>
                  <a:rPr lang="en-US" dirty="0"/>
                  <a:t>What algorithms have we discussed that fit this framework?</a:t>
                </a:r>
              </a:p>
            </p:txBody>
          </p:sp>
        </mc:Choice>
        <mc:Fallback>
          <p:sp>
            <p:nvSpPr>
              <p:cNvPr id="3" name="Content Placeholder 2">
                <a:extLst>
                  <a:ext uri="{FF2B5EF4-FFF2-40B4-BE49-F238E27FC236}">
                    <a16:creationId xmlns:a16="http://schemas.microsoft.com/office/drawing/2014/main" id="{15255D49-9D60-44DD-910D-2EBD0529DEC9}"/>
                  </a:ext>
                </a:extLst>
              </p:cNvPr>
              <p:cNvSpPr>
                <a:spLocks noGrp="1" noRot="1" noChangeAspect="1" noMove="1" noResize="1" noEditPoints="1" noAdjustHandles="1" noChangeArrowheads="1" noChangeShapeType="1" noTextEdit="1"/>
              </p:cNvSpPr>
              <p:nvPr>
                <p:ph idx="1"/>
              </p:nvPr>
            </p:nvSpPr>
            <p:spPr>
              <a:blipFill>
                <a:blip r:embed="rId3"/>
                <a:stretch>
                  <a:fillRect l="-1043" t="-2241"/>
                </a:stretch>
              </a:blipFill>
            </p:spPr>
            <p:txBody>
              <a:bodyPr/>
              <a:lstStyle/>
              <a:p>
                <a:r>
                  <a:rPr lang="en-US">
                    <a:noFill/>
                  </a:rPr>
                  <a:t> </a:t>
                </a:r>
              </a:p>
            </p:txBody>
          </p:sp>
        </mc:Fallback>
      </mc:AlternateContent>
    </p:spTree>
    <p:extLst>
      <p:ext uri="{BB962C8B-B14F-4D97-AF65-F5344CB8AC3E}">
        <p14:creationId xmlns:p14="http://schemas.microsoft.com/office/powerpoint/2010/main" val="292264177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rgbClr val="C00000"/>
                </a:solidFill>
              </a:rPr>
              <a:t>Regression</a:t>
            </a:r>
          </a:p>
        </p:txBody>
      </p:sp>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a:xfrm>
            <a:off x="838200" y="1690688"/>
            <a:ext cx="10515600" cy="4351338"/>
          </a:xfrm>
        </p:spPr>
        <p:txBody>
          <a:bodyPr>
            <a:normAutofit/>
          </a:bodyPr>
          <a:lstStyle/>
          <a:p>
            <a:pPr>
              <a:buClr>
                <a:schemeClr val="tx1"/>
              </a:buClr>
            </a:pPr>
            <a:r>
              <a:rPr lang="en-US" sz="3200" b="0" dirty="0">
                <a:solidFill>
                  <a:srgbClr val="00B050"/>
                </a:solidFill>
              </a:rPr>
              <a:t>Environmental Science: </a:t>
            </a:r>
          </a:p>
          <a:p>
            <a:pPr lvl="1">
              <a:buClr>
                <a:schemeClr val="tx1"/>
              </a:buClr>
            </a:pPr>
            <a:r>
              <a:rPr lang="en-US" sz="3200" b="0" dirty="0">
                <a:solidFill>
                  <a:schemeClr val="accent1"/>
                </a:solidFill>
              </a:rPr>
              <a:t>Climate modeling</a:t>
            </a:r>
            <a:r>
              <a:rPr lang="en-US" sz="3200" b="0" dirty="0"/>
              <a:t>:</a:t>
            </a:r>
            <a:r>
              <a:rPr lang="en-US" sz="3200" b="0" dirty="0">
                <a:solidFill>
                  <a:srgbClr val="00B050"/>
                </a:solidFill>
              </a:rPr>
              <a:t> </a:t>
            </a:r>
            <a:r>
              <a:rPr lang="en-US" sz="3200" b="0" dirty="0"/>
              <a:t>Model climate change variables like temperature, precipitation, and sea levels. </a:t>
            </a:r>
          </a:p>
          <a:p>
            <a:pPr lvl="1">
              <a:buClr>
                <a:schemeClr val="tx1"/>
              </a:buClr>
            </a:pPr>
            <a:r>
              <a:rPr lang="en-US" sz="3200" b="0" dirty="0">
                <a:solidFill>
                  <a:schemeClr val="accent1"/>
                </a:solidFill>
              </a:rPr>
              <a:t>Pollution analysis</a:t>
            </a:r>
            <a:r>
              <a:rPr lang="en-US" sz="3200" b="0" dirty="0"/>
              <a:t>: Analyze the relationship between pollution levels and various factors like industrial activity and population.</a:t>
            </a:r>
            <a:endParaRPr lang="en-US" sz="3200" dirty="0"/>
          </a:p>
        </p:txBody>
      </p:sp>
      <p:pic>
        <p:nvPicPr>
          <p:cNvPr id="5" name="Picture 4">
            <a:extLst>
              <a:ext uri="{FF2B5EF4-FFF2-40B4-BE49-F238E27FC236}">
                <a16:creationId xmlns:a16="http://schemas.microsoft.com/office/drawing/2014/main" id="{BDED3806-C7C2-EADE-C3EE-9EF0DBDE9006}"/>
              </a:ext>
            </a:extLst>
          </p:cNvPr>
          <p:cNvPicPr>
            <a:picLocks noChangeAspect="1"/>
          </p:cNvPicPr>
          <p:nvPr/>
        </p:nvPicPr>
        <p:blipFill>
          <a:blip r:embed="rId3"/>
          <a:stretch>
            <a:fillRect/>
          </a:stretch>
        </p:blipFill>
        <p:spPr>
          <a:xfrm>
            <a:off x="3158957" y="4586924"/>
            <a:ext cx="5625119" cy="2271076"/>
          </a:xfrm>
          <a:prstGeom prst="rect">
            <a:avLst/>
          </a:prstGeom>
        </p:spPr>
      </p:pic>
    </p:spTree>
    <p:extLst>
      <p:ext uri="{BB962C8B-B14F-4D97-AF65-F5344CB8AC3E}">
        <p14:creationId xmlns:p14="http://schemas.microsoft.com/office/powerpoint/2010/main" val="34342101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rgbClr val="C00000"/>
                </a:solidFill>
              </a:rPr>
              <a:t>Regression</a:t>
            </a:r>
            <a:endParaRPr lang="en-US" dirty="0"/>
          </a:p>
        </p:txBody>
      </p:sp>
      <p:sp>
        <p:nvSpPr>
          <p:cNvPr id="4" name="Rectangle 3">
            <a:extLst>
              <a:ext uri="{FF2B5EF4-FFF2-40B4-BE49-F238E27FC236}">
                <a16:creationId xmlns:a16="http://schemas.microsoft.com/office/drawing/2014/main" id="{9AE4632A-DB15-4E1E-AF6A-9808F8A025F0}"/>
              </a:ext>
            </a:extLst>
          </p:cNvPr>
          <p:cNvSpPr/>
          <p:nvPr/>
        </p:nvSpPr>
        <p:spPr>
          <a:xfrm>
            <a:off x="838200" y="1825625"/>
            <a:ext cx="1298331" cy="3031638"/>
          </a:xfrm>
          <a:prstGeom prst="rect">
            <a:avLst/>
          </a:prstGeom>
          <a:noFill/>
          <a:ln w="571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ADE29DC0-5F55-4C0F-9250-42464CEC0C31}"/>
                  </a:ext>
                </a:extLst>
              </p:cNvPr>
              <p:cNvSpPr/>
              <p:nvPr/>
            </p:nvSpPr>
            <p:spPr>
              <a:xfrm>
                <a:off x="4832059" y="1785332"/>
                <a:ext cx="6442493" cy="4031873"/>
              </a:xfrm>
              <a:prstGeom prst="rect">
                <a:avLst/>
              </a:prstGeom>
            </p:spPr>
            <p:txBody>
              <a:bodyPr wrap="square">
                <a:spAutoFit/>
              </a:bodyPr>
              <a:lstStyle/>
              <a:p>
                <a:pPr marL="457200" indent="-457200">
                  <a:buFont typeface="Arial" panose="020B0604020202020204" pitchFamily="34" charset="0"/>
                  <a:buChar char="•"/>
                </a:pPr>
                <a:r>
                  <a:rPr lang="en-US" sz="3200" dirty="0"/>
                  <a:t>Let </a:t>
                </a:r>
                <a14:m>
                  <m:oMath xmlns:m="http://schemas.openxmlformats.org/officeDocument/2006/math">
                    <m:r>
                      <a:rPr lang="en-US" sz="3200" i="1" smtClean="0">
                        <a:solidFill>
                          <a:srgbClr val="C00000"/>
                        </a:solidFill>
                        <a:latin typeface="Cambria Math" panose="02040503050406030204" pitchFamily="18" charset="0"/>
                      </a:rPr>
                      <m:t>𝐴</m:t>
                    </m:r>
                  </m:oMath>
                </a14:m>
                <a:r>
                  <a:rPr lang="en-US" sz="3200" dirty="0"/>
                  <a:t> be a set of </a:t>
                </a:r>
                <a14:m>
                  <m:oMath xmlns:m="http://schemas.openxmlformats.org/officeDocument/2006/math">
                    <m:r>
                      <a:rPr lang="en-US" sz="3200" b="0" i="1" smtClean="0">
                        <a:solidFill>
                          <a:srgbClr val="C00000"/>
                        </a:solidFill>
                        <a:latin typeface="Cambria Math" panose="02040503050406030204" pitchFamily="18" charset="0"/>
                      </a:rPr>
                      <m:t>𝑛</m:t>
                    </m:r>
                  </m:oMath>
                </a14:m>
                <a:r>
                  <a:rPr lang="en-US" sz="3200" dirty="0"/>
                  <a:t> observations, each with </a:t>
                </a:r>
                <a14:m>
                  <m:oMath xmlns:m="http://schemas.openxmlformats.org/officeDocument/2006/math">
                    <m:r>
                      <a:rPr lang="en-US" sz="3200" b="0" i="1" smtClean="0">
                        <a:solidFill>
                          <a:srgbClr val="C00000"/>
                        </a:solidFill>
                        <a:latin typeface="Cambria Math" panose="02040503050406030204" pitchFamily="18" charset="0"/>
                      </a:rPr>
                      <m:t>𝑑</m:t>
                    </m:r>
                  </m:oMath>
                </a14:m>
                <a:r>
                  <a:rPr lang="en-US" sz="3200" dirty="0"/>
                  <a:t> features</a:t>
                </a:r>
              </a:p>
              <a:p>
                <a:pPr marL="457200" indent="-457200">
                  <a:buFont typeface="Arial" panose="020B0604020202020204" pitchFamily="34" charset="0"/>
                  <a:buChar char="•"/>
                </a:pPr>
                <a:r>
                  <a:rPr lang="en-US" sz="3200" dirty="0"/>
                  <a:t>Let </a:t>
                </a:r>
                <a14:m>
                  <m:oMath xmlns:m="http://schemas.openxmlformats.org/officeDocument/2006/math">
                    <m:r>
                      <a:rPr lang="en-US" sz="3200" b="0" i="1" smtClean="0">
                        <a:solidFill>
                          <a:srgbClr val="C00000"/>
                        </a:solidFill>
                        <a:latin typeface="Cambria Math" panose="02040503050406030204" pitchFamily="18" charset="0"/>
                      </a:rPr>
                      <m:t>𝑏</m:t>
                    </m:r>
                  </m:oMath>
                </a14:m>
                <a:r>
                  <a:rPr lang="en-US" sz="3200" dirty="0"/>
                  <a:t> be the vector of outcomes/labels for each observation</a:t>
                </a:r>
              </a:p>
              <a:p>
                <a:pPr marL="457200" indent="-457200">
                  <a:buFont typeface="Arial" panose="020B0604020202020204" pitchFamily="34" charset="0"/>
                  <a:buChar char="•"/>
                </a:pPr>
                <a:endParaRPr lang="en-US" sz="3200" dirty="0"/>
              </a:p>
              <a:p>
                <a:pPr marL="457200" indent="-457200">
                  <a:buFont typeface="Arial" panose="020B0604020202020204" pitchFamily="34" charset="0"/>
                  <a:buChar char="•"/>
                </a:pPr>
                <a:endParaRPr lang="en-US" sz="3200" dirty="0"/>
              </a:p>
              <a:p>
                <a:pPr marL="457200" indent="-457200">
                  <a:buFont typeface="Arial" panose="020B0604020202020204" pitchFamily="34" charset="0"/>
                  <a:buChar char="•"/>
                </a:pPr>
                <a:r>
                  <a:rPr lang="en-US" sz="3200" dirty="0"/>
                  <a:t>Find the vector </a:t>
                </a:r>
                <a14:m>
                  <m:oMath xmlns:m="http://schemas.openxmlformats.org/officeDocument/2006/math">
                    <m:r>
                      <a:rPr lang="en-US" sz="3200" i="1">
                        <a:solidFill>
                          <a:srgbClr val="C00000"/>
                        </a:solidFill>
                        <a:latin typeface="Cambria Math" panose="02040503050406030204" pitchFamily="18" charset="0"/>
                      </a:rPr>
                      <m:t>𝑥</m:t>
                    </m:r>
                  </m:oMath>
                </a14:m>
                <a:r>
                  <a:rPr lang="en-US" sz="3200" dirty="0">
                    <a:latin typeface="Cambria Math" panose="02040503050406030204" pitchFamily="18" charset="0"/>
                  </a:rPr>
                  <a:t> </a:t>
                </a:r>
                <a:r>
                  <a:rPr lang="en-US" sz="3200" dirty="0"/>
                  <a:t>such that </a:t>
                </a:r>
                <a14:m>
                  <m:oMath xmlns:m="http://schemas.openxmlformats.org/officeDocument/2006/math">
                    <m:r>
                      <a:rPr lang="en-US" sz="3200" i="1">
                        <a:solidFill>
                          <a:srgbClr val="C00000"/>
                        </a:solidFill>
                        <a:latin typeface="Cambria Math" panose="02040503050406030204" pitchFamily="18" charset="0"/>
                      </a:rPr>
                      <m:t>𝐴𝑥</m:t>
                    </m:r>
                    <m:r>
                      <a:rPr lang="en-US" sz="3200" i="1">
                        <a:solidFill>
                          <a:srgbClr val="C00000"/>
                        </a:solidFill>
                        <a:latin typeface="Cambria Math" panose="02040503050406030204" pitchFamily="18" charset="0"/>
                      </a:rPr>
                      <m:t>=</m:t>
                    </m:r>
                    <m:r>
                      <a:rPr lang="en-US" sz="3200" i="1">
                        <a:solidFill>
                          <a:srgbClr val="C00000"/>
                        </a:solidFill>
                        <a:latin typeface="Cambria Math" panose="02040503050406030204" pitchFamily="18" charset="0"/>
                      </a:rPr>
                      <m:t>𝑏</m:t>
                    </m:r>
                  </m:oMath>
                </a14:m>
                <a:endParaRPr lang="en-US" sz="3200" b="0" dirty="0">
                  <a:solidFill>
                    <a:srgbClr val="C00000"/>
                  </a:solidFill>
                </a:endParaRPr>
              </a:p>
            </p:txBody>
          </p:sp>
        </mc:Choice>
        <mc:Fallback xmlns="">
          <p:sp>
            <p:nvSpPr>
              <p:cNvPr id="6" name="Rectangle 5">
                <a:extLst>
                  <a:ext uri="{FF2B5EF4-FFF2-40B4-BE49-F238E27FC236}">
                    <a16:creationId xmlns:a16="http://schemas.microsoft.com/office/drawing/2014/main" id="{ADE29DC0-5F55-4C0F-9250-42464CEC0C31}"/>
                  </a:ext>
                </a:extLst>
              </p:cNvPr>
              <p:cNvSpPr>
                <a:spLocks noRot="1" noChangeAspect="1" noMove="1" noResize="1" noEditPoints="1" noAdjustHandles="1" noChangeArrowheads="1" noChangeShapeType="1" noTextEdit="1"/>
              </p:cNvSpPr>
              <p:nvPr/>
            </p:nvSpPr>
            <p:spPr>
              <a:xfrm>
                <a:off x="4832059" y="1785332"/>
                <a:ext cx="6442493" cy="4031873"/>
              </a:xfrm>
              <a:prstGeom prst="rect">
                <a:avLst/>
              </a:prstGeom>
              <a:blipFill>
                <a:blip r:embed="rId2"/>
                <a:stretch>
                  <a:fillRect l="-2176" t="-1815" b="-42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E34C0BD3-17FA-4C89-B440-C5B1EB2729FE}"/>
                  </a:ext>
                </a:extLst>
              </p:cNvPr>
              <p:cNvSpPr/>
              <p:nvPr/>
            </p:nvSpPr>
            <p:spPr>
              <a:xfrm>
                <a:off x="305260" y="3156778"/>
                <a:ext cx="37459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solidFill>
                            <a:srgbClr val="C00000"/>
                          </a:solidFill>
                          <a:latin typeface="Cambria Math" panose="02040503050406030204" pitchFamily="18" charset="0"/>
                        </a:rPr>
                        <m:t>𝑛</m:t>
                      </m:r>
                    </m:oMath>
                  </m:oMathPara>
                </a14:m>
                <a:endParaRPr lang="en-US" dirty="0">
                  <a:solidFill>
                    <a:srgbClr val="C00000"/>
                  </a:solidFill>
                </a:endParaRPr>
              </a:p>
            </p:txBody>
          </p:sp>
        </mc:Choice>
        <mc:Fallback xmlns="">
          <p:sp>
            <p:nvSpPr>
              <p:cNvPr id="7" name="Rectangle 6">
                <a:extLst>
                  <a:ext uri="{FF2B5EF4-FFF2-40B4-BE49-F238E27FC236}">
                    <a16:creationId xmlns:a16="http://schemas.microsoft.com/office/drawing/2014/main" id="{E34C0BD3-17FA-4C89-B440-C5B1EB2729FE}"/>
                  </a:ext>
                </a:extLst>
              </p:cNvPr>
              <p:cNvSpPr>
                <a:spLocks noRot="1" noChangeAspect="1" noMove="1" noResize="1" noEditPoints="1" noAdjustHandles="1" noChangeArrowheads="1" noChangeShapeType="1" noTextEdit="1"/>
              </p:cNvSpPr>
              <p:nvPr/>
            </p:nvSpPr>
            <p:spPr>
              <a:xfrm>
                <a:off x="305260" y="3156778"/>
                <a:ext cx="374590"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1BE03EE9-5338-44CC-A0E3-C885075F2E77}"/>
                  </a:ext>
                </a:extLst>
              </p:cNvPr>
              <p:cNvSpPr/>
              <p:nvPr/>
            </p:nvSpPr>
            <p:spPr>
              <a:xfrm>
                <a:off x="1290260" y="4981577"/>
                <a:ext cx="399597"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b="0" i="1" smtClean="0">
                          <a:solidFill>
                            <a:srgbClr val="C00000"/>
                          </a:solidFill>
                          <a:latin typeface="Cambria Math" panose="02040503050406030204" pitchFamily="18" charset="0"/>
                        </a:rPr>
                        <m:t>𝑑</m:t>
                      </m:r>
                    </m:oMath>
                  </m:oMathPara>
                </a14:m>
                <a:endParaRPr lang="en-US" dirty="0">
                  <a:solidFill>
                    <a:srgbClr val="C00000"/>
                  </a:solidFill>
                </a:endParaRPr>
              </a:p>
            </p:txBody>
          </p:sp>
        </mc:Choice>
        <mc:Fallback xmlns="">
          <p:sp>
            <p:nvSpPr>
              <p:cNvPr id="8" name="Rectangle 7">
                <a:extLst>
                  <a:ext uri="{FF2B5EF4-FFF2-40B4-BE49-F238E27FC236}">
                    <a16:creationId xmlns:a16="http://schemas.microsoft.com/office/drawing/2014/main" id="{1BE03EE9-5338-44CC-A0E3-C885075F2E77}"/>
                  </a:ext>
                </a:extLst>
              </p:cNvPr>
              <p:cNvSpPr>
                <a:spLocks noRot="1" noChangeAspect="1" noMove="1" noResize="1" noEditPoints="1" noAdjustHandles="1" noChangeArrowheads="1" noChangeShapeType="1" noTextEdit="1"/>
              </p:cNvSpPr>
              <p:nvPr/>
            </p:nvSpPr>
            <p:spPr>
              <a:xfrm>
                <a:off x="1290260" y="4981577"/>
                <a:ext cx="399597" cy="400110"/>
              </a:xfrm>
              <a:prstGeom prst="rect">
                <a:avLst/>
              </a:prstGeom>
              <a:blipFill>
                <a:blip r:embed="rId4"/>
                <a:stretch>
                  <a:fillRect/>
                </a:stretch>
              </a:blipFill>
            </p:spPr>
            <p:txBody>
              <a:bodyPr/>
              <a:lstStyle/>
              <a:p>
                <a:r>
                  <a:rPr lang="en-US">
                    <a:noFill/>
                  </a:rPr>
                  <a:t> </a:t>
                </a:r>
              </a:p>
            </p:txBody>
          </p:sp>
        </mc:Fallback>
      </mc:AlternateContent>
      <p:sp>
        <p:nvSpPr>
          <p:cNvPr id="10" name="Rectangle 9">
            <a:extLst>
              <a:ext uri="{FF2B5EF4-FFF2-40B4-BE49-F238E27FC236}">
                <a16:creationId xmlns:a16="http://schemas.microsoft.com/office/drawing/2014/main" id="{369E2A8B-A49E-4FA9-B2FB-F51DC002BD82}"/>
              </a:ext>
            </a:extLst>
          </p:cNvPr>
          <p:cNvSpPr/>
          <p:nvPr/>
        </p:nvSpPr>
        <p:spPr>
          <a:xfrm>
            <a:off x="2601116" y="1825625"/>
            <a:ext cx="398585" cy="1489075"/>
          </a:xfrm>
          <a:prstGeom prst="rect">
            <a:avLst/>
          </a:prstGeom>
          <a:noFill/>
          <a:ln w="57150">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9853D185-B675-497D-BE00-CB16F72C7CBD}"/>
                  </a:ext>
                </a:extLst>
              </p:cNvPr>
              <p:cNvSpPr/>
              <p:nvPr/>
            </p:nvSpPr>
            <p:spPr>
              <a:xfrm>
                <a:off x="2171718" y="2410400"/>
                <a:ext cx="399597"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b="0" i="1" smtClean="0">
                          <a:solidFill>
                            <a:srgbClr val="C00000"/>
                          </a:solidFill>
                          <a:latin typeface="Cambria Math" panose="02040503050406030204" pitchFamily="18" charset="0"/>
                        </a:rPr>
                        <m:t>𝑑</m:t>
                      </m:r>
                    </m:oMath>
                  </m:oMathPara>
                </a14:m>
                <a:endParaRPr lang="en-US" dirty="0">
                  <a:solidFill>
                    <a:srgbClr val="C00000"/>
                  </a:solidFill>
                </a:endParaRPr>
              </a:p>
            </p:txBody>
          </p:sp>
        </mc:Choice>
        <mc:Fallback xmlns="">
          <p:sp>
            <p:nvSpPr>
              <p:cNvPr id="12" name="Rectangle 11">
                <a:extLst>
                  <a:ext uri="{FF2B5EF4-FFF2-40B4-BE49-F238E27FC236}">
                    <a16:creationId xmlns:a16="http://schemas.microsoft.com/office/drawing/2014/main" id="{9853D185-B675-497D-BE00-CB16F72C7CBD}"/>
                  </a:ext>
                </a:extLst>
              </p:cNvPr>
              <p:cNvSpPr>
                <a:spLocks noRot="1" noChangeAspect="1" noMove="1" noResize="1" noEditPoints="1" noAdjustHandles="1" noChangeArrowheads="1" noChangeShapeType="1" noTextEdit="1"/>
              </p:cNvSpPr>
              <p:nvPr/>
            </p:nvSpPr>
            <p:spPr>
              <a:xfrm>
                <a:off x="2171718" y="2410400"/>
                <a:ext cx="399597" cy="400110"/>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796109F9-E905-4D8E-A88E-B5A61C5E3DEB}"/>
                  </a:ext>
                </a:extLst>
              </p:cNvPr>
              <p:cNvSpPr/>
              <p:nvPr/>
            </p:nvSpPr>
            <p:spPr>
              <a:xfrm>
                <a:off x="2601116" y="3343246"/>
                <a:ext cx="385041"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b="0" i="1" smtClean="0">
                          <a:solidFill>
                            <a:srgbClr val="C00000"/>
                          </a:solidFill>
                          <a:latin typeface="Cambria Math" panose="02040503050406030204" pitchFamily="18" charset="0"/>
                        </a:rPr>
                        <m:t>1</m:t>
                      </m:r>
                    </m:oMath>
                  </m:oMathPara>
                </a14:m>
                <a:endParaRPr lang="en-US" dirty="0">
                  <a:solidFill>
                    <a:srgbClr val="C00000"/>
                  </a:solidFill>
                </a:endParaRPr>
              </a:p>
            </p:txBody>
          </p:sp>
        </mc:Choice>
        <mc:Fallback xmlns="">
          <p:sp>
            <p:nvSpPr>
              <p:cNvPr id="13" name="Rectangle 12">
                <a:extLst>
                  <a:ext uri="{FF2B5EF4-FFF2-40B4-BE49-F238E27FC236}">
                    <a16:creationId xmlns:a16="http://schemas.microsoft.com/office/drawing/2014/main" id="{796109F9-E905-4D8E-A88E-B5A61C5E3DEB}"/>
                  </a:ext>
                </a:extLst>
              </p:cNvPr>
              <p:cNvSpPr>
                <a:spLocks noRot="1" noChangeAspect="1" noMove="1" noResize="1" noEditPoints="1" noAdjustHandles="1" noChangeArrowheads="1" noChangeShapeType="1" noTextEdit="1"/>
              </p:cNvSpPr>
              <p:nvPr/>
            </p:nvSpPr>
            <p:spPr>
              <a:xfrm>
                <a:off x="2601116" y="3343246"/>
                <a:ext cx="385041" cy="400110"/>
              </a:xfrm>
              <a:prstGeom prst="rect">
                <a:avLst/>
              </a:prstGeom>
              <a:blipFill>
                <a:blip r:embed="rId6"/>
                <a:stretch>
                  <a:fillRect/>
                </a:stretch>
              </a:blipFill>
            </p:spPr>
            <p:txBody>
              <a:bodyPr/>
              <a:lstStyle/>
              <a:p>
                <a:r>
                  <a:rPr lang="en-US">
                    <a:noFill/>
                  </a:rPr>
                  <a:t> </a:t>
                </a:r>
              </a:p>
            </p:txBody>
          </p:sp>
        </mc:Fallback>
      </mc:AlternateContent>
      <p:sp>
        <p:nvSpPr>
          <p:cNvPr id="14" name="Rectangle 13">
            <a:extLst>
              <a:ext uri="{FF2B5EF4-FFF2-40B4-BE49-F238E27FC236}">
                <a16:creationId xmlns:a16="http://schemas.microsoft.com/office/drawing/2014/main" id="{CC35C082-1390-4713-91EF-C3B370952147}"/>
              </a:ext>
            </a:extLst>
          </p:cNvPr>
          <p:cNvSpPr/>
          <p:nvPr/>
        </p:nvSpPr>
        <p:spPr>
          <a:xfrm>
            <a:off x="3793298" y="1825624"/>
            <a:ext cx="398585" cy="3031638"/>
          </a:xfrm>
          <a:prstGeom prst="rect">
            <a:avLst/>
          </a:prstGeom>
          <a:noFill/>
          <a:ln w="571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881FFB1F-EF69-4C18-9B81-00543A9C6C1D}"/>
                  </a:ext>
                </a:extLst>
              </p:cNvPr>
              <p:cNvSpPr/>
              <p:nvPr/>
            </p:nvSpPr>
            <p:spPr>
              <a:xfrm>
                <a:off x="3327080" y="3156777"/>
                <a:ext cx="37459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solidFill>
                            <a:srgbClr val="C00000"/>
                          </a:solidFill>
                          <a:latin typeface="Cambria Math" panose="02040503050406030204" pitchFamily="18" charset="0"/>
                        </a:rPr>
                        <m:t>𝑛</m:t>
                      </m:r>
                    </m:oMath>
                  </m:oMathPara>
                </a14:m>
                <a:endParaRPr lang="en-US" dirty="0">
                  <a:solidFill>
                    <a:srgbClr val="C00000"/>
                  </a:solidFill>
                </a:endParaRPr>
              </a:p>
            </p:txBody>
          </p:sp>
        </mc:Choice>
        <mc:Fallback xmlns="">
          <p:sp>
            <p:nvSpPr>
              <p:cNvPr id="15" name="Rectangle 14">
                <a:extLst>
                  <a:ext uri="{FF2B5EF4-FFF2-40B4-BE49-F238E27FC236}">
                    <a16:creationId xmlns:a16="http://schemas.microsoft.com/office/drawing/2014/main" id="{881FFB1F-EF69-4C18-9B81-00543A9C6C1D}"/>
                  </a:ext>
                </a:extLst>
              </p:cNvPr>
              <p:cNvSpPr>
                <a:spLocks noRot="1" noChangeAspect="1" noMove="1" noResize="1" noEditPoints="1" noAdjustHandles="1" noChangeArrowheads="1" noChangeShapeType="1" noTextEdit="1"/>
              </p:cNvSpPr>
              <p:nvPr/>
            </p:nvSpPr>
            <p:spPr>
              <a:xfrm>
                <a:off x="3327080" y="3156777"/>
                <a:ext cx="374590"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A6FBD636-81EC-499D-B6CF-392BC7E22A2E}"/>
                  </a:ext>
                </a:extLst>
              </p:cNvPr>
              <p:cNvSpPr/>
              <p:nvPr/>
            </p:nvSpPr>
            <p:spPr>
              <a:xfrm>
                <a:off x="3806842" y="4981577"/>
                <a:ext cx="385041"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b="0" i="1" smtClean="0">
                          <a:solidFill>
                            <a:srgbClr val="C00000"/>
                          </a:solidFill>
                          <a:latin typeface="Cambria Math" panose="02040503050406030204" pitchFamily="18" charset="0"/>
                        </a:rPr>
                        <m:t>1</m:t>
                      </m:r>
                    </m:oMath>
                  </m:oMathPara>
                </a14:m>
                <a:endParaRPr lang="en-US" dirty="0">
                  <a:solidFill>
                    <a:srgbClr val="C00000"/>
                  </a:solidFill>
                </a:endParaRPr>
              </a:p>
            </p:txBody>
          </p:sp>
        </mc:Choice>
        <mc:Fallback xmlns="">
          <p:sp>
            <p:nvSpPr>
              <p:cNvPr id="16" name="Rectangle 15">
                <a:extLst>
                  <a:ext uri="{FF2B5EF4-FFF2-40B4-BE49-F238E27FC236}">
                    <a16:creationId xmlns:a16="http://schemas.microsoft.com/office/drawing/2014/main" id="{A6FBD636-81EC-499D-B6CF-392BC7E22A2E}"/>
                  </a:ext>
                </a:extLst>
              </p:cNvPr>
              <p:cNvSpPr>
                <a:spLocks noRot="1" noChangeAspect="1" noMove="1" noResize="1" noEditPoints="1" noAdjustHandles="1" noChangeArrowheads="1" noChangeShapeType="1" noTextEdit="1"/>
              </p:cNvSpPr>
              <p:nvPr/>
            </p:nvSpPr>
            <p:spPr>
              <a:xfrm>
                <a:off x="3806842" y="4981577"/>
                <a:ext cx="385041" cy="400110"/>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EFE4164B-232C-4B6F-A24D-7F47CF6A505B}"/>
                  </a:ext>
                </a:extLst>
              </p:cNvPr>
              <p:cNvSpPr/>
              <p:nvPr/>
            </p:nvSpPr>
            <p:spPr>
              <a:xfrm>
                <a:off x="3111316" y="2410400"/>
                <a:ext cx="43152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b="0" i="1" smtClean="0">
                          <a:solidFill>
                            <a:schemeClr val="tx1"/>
                          </a:solidFill>
                          <a:latin typeface="Cambria Math" panose="02040503050406030204" pitchFamily="18" charset="0"/>
                        </a:rPr>
                        <m:t>=</m:t>
                      </m:r>
                    </m:oMath>
                  </m:oMathPara>
                </a14:m>
                <a:endParaRPr lang="en-US" dirty="0">
                  <a:solidFill>
                    <a:schemeClr val="tx1"/>
                  </a:solidFill>
                </a:endParaRPr>
              </a:p>
            </p:txBody>
          </p:sp>
        </mc:Choice>
        <mc:Fallback xmlns="">
          <p:sp>
            <p:nvSpPr>
              <p:cNvPr id="17" name="Rectangle 16">
                <a:extLst>
                  <a:ext uri="{FF2B5EF4-FFF2-40B4-BE49-F238E27FC236}">
                    <a16:creationId xmlns:a16="http://schemas.microsoft.com/office/drawing/2014/main" id="{EFE4164B-232C-4B6F-A24D-7F47CF6A505B}"/>
                  </a:ext>
                </a:extLst>
              </p:cNvPr>
              <p:cNvSpPr>
                <a:spLocks noRot="1" noChangeAspect="1" noMove="1" noResize="1" noEditPoints="1" noAdjustHandles="1" noChangeArrowheads="1" noChangeShapeType="1" noTextEdit="1"/>
              </p:cNvSpPr>
              <p:nvPr/>
            </p:nvSpPr>
            <p:spPr>
              <a:xfrm>
                <a:off x="3111316" y="2410400"/>
                <a:ext cx="431528" cy="400110"/>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Rectangle 19">
                <a:extLst>
                  <a:ext uri="{FF2B5EF4-FFF2-40B4-BE49-F238E27FC236}">
                    <a16:creationId xmlns:a16="http://schemas.microsoft.com/office/drawing/2014/main" id="{21DA1A76-C9D7-4D3C-8686-2A55FD5DEB05}"/>
                  </a:ext>
                </a:extLst>
              </p:cNvPr>
              <p:cNvSpPr/>
              <p:nvPr/>
            </p:nvSpPr>
            <p:spPr>
              <a:xfrm>
                <a:off x="1216681" y="3043745"/>
                <a:ext cx="541367"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i="1" smtClean="0">
                          <a:solidFill>
                            <a:srgbClr val="C00000"/>
                          </a:solidFill>
                          <a:latin typeface="Cambria Math" panose="02040503050406030204" pitchFamily="18" charset="0"/>
                        </a:rPr>
                        <m:t>𝐴</m:t>
                      </m:r>
                    </m:oMath>
                  </m:oMathPara>
                </a14:m>
                <a:endParaRPr lang="en-US" dirty="0">
                  <a:solidFill>
                    <a:srgbClr val="C00000"/>
                  </a:solidFill>
                </a:endParaRPr>
              </a:p>
            </p:txBody>
          </p:sp>
        </mc:Choice>
        <mc:Fallback xmlns="">
          <p:sp>
            <p:nvSpPr>
              <p:cNvPr id="20" name="Rectangle 19">
                <a:extLst>
                  <a:ext uri="{FF2B5EF4-FFF2-40B4-BE49-F238E27FC236}">
                    <a16:creationId xmlns:a16="http://schemas.microsoft.com/office/drawing/2014/main" id="{21DA1A76-C9D7-4D3C-8686-2A55FD5DEB05}"/>
                  </a:ext>
                </a:extLst>
              </p:cNvPr>
              <p:cNvSpPr>
                <a:spLocks noRot="1" noChangeAspect="1" noMove="1" noResize="1" noEditPoints="1" noAdjustHandles="1" noChangeArrowheads="1" noChangeShapeType="1" noTextEdit="1"/>
              </p:cNvSpPr>
              <p:nvPr/>
            </p:nvSpPr>
            <p:spPr>
              <a:xfrm>
                <a:off x="1216681" y="3043745"/>
                <a:ext cx="541367" cy="584775"/>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Rectangle 20">
                <a:extLst>
                  <a:ext uri="{FF2B5EF4-FFF2-40B4-BE49-F238E27FC236}">
                    <a16:creationId xmlns:a16="http://schemas.microsoft.com/office/drawing/2014/main" id="{96647609-DF3F-4297-B40D-B194368B791A}"/>
                  </a:ext>
                </a:extLst>
              </p:cNvPr>
              <p:cNvSpPr/>
              <p:nvPr/>
            </p:nvSpPr>
            <p:spPr>
              <a:xfrm>
                <a:off x="3738643" y="3050858"/>
                <a:ext cx="507896"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b="0" i="1" smtClean="0">
                          <a:solidFill>
                            <a:srgbClr val="C00000"/>
                          </a:solidFill>
                          <a:latin typeface="Cambria Math" panose="02040503050406030204" pitchFamily="18" charset="0"/>
                        </a:rPr>
                        <m:t>𝑏</m:t>
                      </m:r>
                    </m:oMath>
                  </m:oMathPara>
                </a14:m>
                <a:endParaRPr lang="en-US" dirty="0">
                  <a:solidFill>
                    <a:srgbClr val="C00000"/>
                  </a:solidFill>
                </a:endParaRPr>
              </a:p>
            </p:txBody>
          </p:sp>
        </mc:Choice>
        <mc:Fallback xmlns="">
          <p:sp>
            <p:nvSpPr>
              <p:cNvPr id="21" name="Rectangle 20">
                <a:extLst>
                  <a:ext uri="{FF2B5EF4-FFF2-40B4-BE49-F238E27FC236}">
                    <a16:creationId xmlns:a16="http://schemas.microsoft.com/office/drawing/2014/main" id="{96647609-DF3F-4297-B40D-B194368B791A}"/>
                  </a:ext>
                </a:extLst>
              </p:cNvPr>
              <p:cNvSpPr>
                <a:spLocks noRot="1" noChangeAspect="1" noMove="1" noResize="1" noEditPoints="1" noAdjustHandles="1" noChangeArrowheads="1" noChangeShapeType="1" noTextEdit="1"/>
              </p:cNvSpPr>
              <p:nvPr/>
            </p:nvSpPr>
            <p:spPr>
              <a:xfrm>
                <a:off x="3738643" y="3050858"/>
                <a:ext cx="507896" cy="584775"/>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F803A7F9-D485-42F0-8136-98003ED28E53}"/>
                  </a:ext>
                </a:extLst>
              </p:cNvPr>
              <p:cNvSpPr/>
              <p:nvPr/>
            </p:nvSpPr>
            <p:spPr>
              <a:xfrm>
                <a:off x="2579439" y="2427111"/>
                <a:ext cx="46807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a:solidFill>
                            <a:srgbClr val="C00000"/>
                          </a:solidFill>
                          <a:latin typeface="Cambria Math" panose="02040503050406030204" pitchFamily="18" charset="0"/>
                        </a:rPr>
                        <m:t>𝑥</m:t>
                      </m:r>
                    </m:oMath>
                  </m:oMathPara>
                </a14:m>
                <a:endParaRPr lang="en-US" sz="2800" dirty="0"/>
              </a:p>
            </p:txBody>
          </p:sp>
        </mc:Choice>
        <mc:Fallback xmlns="">
          <p:sp>
            <p:nvSpPr>
              <p:cNvPr id="3" name="Rectangle 2">
                <a:extLst>
                  <a:ext uri="{FF2B5EF4-FFF2-40B4-BE49-F238E27FC236}">
                    <a16:creationId xmlns:a16="http://schemas.microsoft.com/office/drawing/2014/main" id="{F803A7F9-D485-42F0-8136-98003ED28E53}"/>
                  </a:ext>
                </a:extLst>
              </p:cNvPr>
              <p:cNvSpPr>
                <a:spLocks noRot="1" noChangeAspect="1" noMove="1" noResize="1" noEditPoints="1" noAdjustHandles="1" noChangeArrowheads="1" noChangeShapeType="1" noTextEdit="1"/>
              </p:cNvSpPr>
              <p:nvPr/>
            </p:nvSpPr>
            <p:spPr>
              <a:xfrm>
                <a:off x="2579439" y="2427111"/>
                <a:ext cx="468077" cy="523220"/>
              </a:xfrm>
              <a:prstGeom prst="rect">
                <a:avLst/>
              </a:prstGeom>
              <a:blipFill>
                <a:blip r:embed="rId1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05812038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rgbClr val="C00000"/>
                </a:solidFill>
              </a:rPr>
              <a:t>Linear Algebra Review</a:t>
            </a:r>
            <a:endParaRPr lang="en-US" dirty="0"/>
          </a:p>
        </p:txBody>
      </p:sp>
      <p:sp>
        <p:nvSpPr>
          <p:cNvPr id="4" name="Rectangle 3">
            <a:extLst>
              <a:ext uri="{FF2B5EF4-FFF2-40B4-BE49-F238E27FC236}">
                <a16:creationId xmlns:a16="http://schemas.microsoft.com/office/drawing/2014/main" id="{9AE4632A-DB15-4E1E-AF6A-9808F8A025F0}"/>
              </a:ext>
            </a:extLst>
          </p:cNvPr>
          <p:cNvSpPr/>
          <p:nvPr/>
        </p:nvSpPr>
        <p:spPr>
          <a:xfrm>
            <a:off x="838200" y="1825625"/>
            <a:ext cx="1298331" cy="3031638"/>
          </a:xfrm>
          <a:prstGeom prst="rect">
            <a:avLst/>
          </a:prstGeom>
          <a:noFill/>
          <a:ln w="571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ADE29DC0-5F55-4C0F-9250-42464CEC0C31}"/>
                  </a:ext>
                </a:extLst>
              </p:cNvPr>
              <p:cNvSpPr/>
              <p:nvPr/>
            </p:nvSpPr>
            <p:spPr>
              <a:xfrm>
                <a:off x="5573737" y="1785332"/>
                <a:ext cx="5700815" cy="1077218"/>
              </a:xfrm>
              <a:prstGeom prst="rect">
                <a:avLst/>
              </a:prstGeom>
            </p:spPr>
            <p:txBody>
              <a:bodyPr wrap="square">
                <a:spAutoFit/>
              </a:bodyPr>
              <a:lstStyle/>
              <a:p>
                <a:pPr marL="457200" indent="-457200">
                  <a:buClr>
                    <a:schemeClr val="tx1"/>
                  </a:buClr>
                  <a:buFont typeface="Arial" panose="020B0604020202020204" pitchFamily="34" charset="0"/>
                  <a:buChar char="•"/>
                </a:pPr>
                <a:r>
                  <a:rPr lang="en-US" sz="3200" dirty="0"/>
                  <a:t>What are conditions for finding </a:t>
                </a:r>
                <a14:m>
                  <m:oMath xmlns:m="http://schemas.openxmlformats.org/officeDocument/2006/math">
                    <m:r>
                      <a:rPr lang="en-US" sz="3200" i="1" smtClean="0">
                        <a:solidFill>
                          <a:srgbClr val="C00000"/>
                        </a:solidFill>
                        <a:latin typeface="Cambria Math" panose="02040503050406030204" pitchFamily="18" charset="0"/>
                      </a:rPr>
                      <m:t>𝑥</m:t>
                    </m:r>
                  </m:oMath>
                </a14:m>
                <a:r>
                  <a:rPr lang="en-US" sz="3200" dirty="0">
                    <a:latin typeface="Cambria Math" panose="02040503050406030204" pitchFamily="18" charset="0"/>
                  </a:rPr>
                  <a:t> </a:t>
                </a:r>
                <a:r>
                  <a:rPr lang="en-US" sz="3200" dirty="0"/>
                  <a:t>such that </a:t>
                </a:r>
                <a14:m>
                  <m:oMath xmlns:m="http://schemas.openxmlformats.org/officeDocument/2006/math">
                    <m:r>
                      <a:rPr lang="en-US" sz="3200" b="0" i="1" smtClean="0">
                        <a:solidFill>
                          <a:srgbClr val="C00000"/>
                        </a:solidFill>
                        <a:latin typeface="Cambria Math" panose="02040503050406030204" pitchFamily="18" charset="0"/>
                      </a:rPr>
                      <m:t>𝐴𝑥</m:t>
                    </m:r>
                    <m:r>
                      <a:rPr lang="en-US" sz="3200" b="0" i="1" smtClean="0">
                        <a:solidFill>
                          <a:srgbClr val="C00000"/>
                        </a:solidFill>
                        <a:latin typeface="Cambria Math" panose="02040503050406030204" pitchFamily="18" charset="0"/>
                      </a:rPr>
                      <m:t>=</m:t>
                    </m:r>
                    <m:r>
                      <a:rPr lang="en-US" sz="3200" b="0" i="1" smtClean="0">
                        <a:solidFill>
                          <a:srgbClr val="C00000"/>
                        </a:solidFill>
                        <a:latin typeface="Cambria Math" panose="02040503050406030204" pitchFamily="18" charset="0"/>
                      </a:rPr>
                      <m:t>𝑏</m:t>
                    </m:r>
                  </m:oMath>
                </a14:m>
                <a:r>
                  <a:rPr lang="en-US" sz="3200" dirty="0"/>
                  <a:t>?</a:t>
                </a:r>
              </a:p>
            </p:txBody>
          </p:sp>
        </mc:Choice>
        <mc:Fallback xmlns="">
          <p:sp>
            <p:nvSpPr>
              <p:cNvPr id="6" name="Rectangle 5">
                <a:extLst>
                  <a:ext uri="{FF2B5EF4-FFF2-40B4-BE49-F238E27FC236}">
                    <a16:creationId xmlns:a16="http://schemas.microsoft.com/office/drawing/2014/main" id="{ADE29DC0-5F55-4C0F-9250-42464CEC0C31}"/>
                  </a:ext>
                </a:extLst>
              </p:cNvPr>
              <p:cNvSpPr>
                <a:spLocks noRot="1" noChangeAspect="1" noMove="1" noResize="1" noEditPoints="1" noAdjustHandles="1" noChangeArrowheads="1" noChangeShapeType="1" noTextEdit="1"/>
              </p:cNvSpPr>
              <p:nvPr/>
            </p:nvSpPr>
            <p:spPr>
              <a:xfrm>
                <a:off x="5573737" y="1785332"/>
                <a:ext cx="5700815" cy="1077218"/>
              </a:xfrm>
              <a:prstGeom prst="rect">
                <a:avLst/>
              </a:prstGeom>
              <a:blipFill>
                <a:blip r:embed="rId2"/>
                <a:stretch>
                  <a:fillRect l="-2457" t="-7345" b="-1807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E34C0BD3-17FA-4C89-B440-C5B1EB2729FE}"/>
                  </a:ext>
                </a:extLst>
              </p:cNvPr>
              <p:cNvSpPr/>
              <p:nvPr/>
            </p:nvSpPr>
            <p:spPr>
              <a:xfrm>
                <a:off x="305260" y="3156778"/>
                <a:ext cx="37459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solidFill>
                            <a:srgbClr val="C00000"/>
                          </a:solidFill>
                          <a:latin typeface="Cambria Math" panose="02040503050406030204" pitchFamily="18" charset="0"/>
                        </a:rPr>
                        <m:t>𝑛</m:t>
                      </m:r>
                    </m:oMath>
                  </m:oMathPara>
                </a14:m>
                <a:endParaRPr lang="en-US" dirty="0">
                  <a:solidFill>
                    <a:srgbClr val="C00000"/>
                  </a:solidFill>
                </a:endParaRPr>
              </a:p>
            </p:txBody>
          </p:sp>
        </mc:Choice>
        <mc:Fallback xmlns="">
          <p:sp>
            <p:nvSpPr>
              <p:cNvPr id="7" name="Rectangle 6">
                <a:extLst>
                  <a:ext uri="{FF2B5EF4-FFF2-40B4-BE49-F238E27FC236}">
                    <a16:creationId xmlns:a16="http://schemas.microsoft.com/office/drawing/2014/main" id="{E34C0BD3-17FA-4C89-B440-C5B1EB2729FE}"/>
                  </a:ext>
                </a:extLst>
              </p:cNvPr>
              <p:cNvSpPr>
                <a:spLocks noRot="1" noChangeAspect="1" noMove="1" noResize="1" noEditPoints="1" noAdjustHandles="1" noChangeArrowheads="1" noChangeShapeType="1" noTextEdit="1"/>
              </p:cNvSpPr>
              <p:nvPr/>
            </p:nvSpPr>
            <p:spPr>
              <a:xfrm>
                <a:off x="305260" y="3156778"/>
                <a:ext cx="374590"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1BE03EE9-5338-44CC-A0E3-C885075F2E77}"/>
                  </a:ext>
                </a:extLst>
              </p:cNvPr>
              <p:cNvSpPr/>
              <p:nvPr/>
            </p:nvSpPr>
            <p:spPr>
              <a:xfrm>
                <a:off x="1290260" y="4981577"/>
                <a:ext cx="399597"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b="0" i="1" smtClean="0">
                          <a:solidFill>
                            <a:srgbClr val="C00000"/>
                          </a:solidFill>
                          <a:latin typeface="Cambria Math" panose="02040503050406030204" pitchFamily="18" charset="0"/>
                        </a:rPr>
                        <m:t>𝑑</m:t>
                      </m:r>
                    </m:oMath>
                  </m:oMathPara>
                </a14:m>
                <a:endParaRPr lang="en-US" dirty="0">
                  <a:solidFill>
                    <a:srgbClr val="C00000"/>
                  </a:solidFill>
                </a:endParaRPr>
              </a:p>
            </p:txBody>
          </p:sp>
        </mc:Choice>
        <mc:Fallback xmlns="">
          <p:sp>
            <p:nvSpPr>
              <p:cNvPr id="8" name="Rectangle 7">
                <a:extLst>
                  <a:ext uri="{FF2B5EF4-FFF2-40B4-BE49-F238E27FC236}">
                    <a16:creationId xmlns:a16="http://schemas.microsoft.com/office/drawing/2014/main" id="{1BE03EE9-5338-44CC-A0E3-C885075F2E77}"/>
                  </a:ext>
                </a:extLst>
              </p:cNvPr>
              <p:cNvSpPr>
                <a:spLocks noRot="1" noChangeAspect="1" noMove="1" noResize="1" noEditPoints="1" noAdjustHandles="1" noChangeArrowheads="1" noChangeShapeType="1" noTextEdit="1"/>
              </p:cNvSpPr>
              <p:nvPr/>
            </p:nvSpPr>
            <p:spPr>
              <a:xfrm>
                <a:off x="1290260" y="4981577"/>
                <a:ext cx="399597" cy="400110"/>
              </a:xfrm>
              <a:prstGeom prst="rect">
                <a:avLst/>
              </a:prstGeom>
              <a:blipFill>
                <a:blip r:embed="rId4"/>
                <a:stretch>
                  <a:fillRect/>
                </a:stretch>
              </a:blipFill>
            </p:spPr>
            <p:txBody>
              <a:bodyPr/>
              <a:lstStyle/>
              <a:p>
                <a:r>
                  <a:rPr lang="en-US">
                    <a:noFill/>
                  </a:rPr>
                  <a:t> </a:t>
                </a:r>
              </a:p>
            </p:txBody>
          </p:sp>
        </mc:Fallback>
      </mc:AlternateContent>
      <p:sp>
        <p:nvSpPr>
          <p:cNvPr id="10" name="Rectangle 9">
            <a:extLst>
              <a:ext uri="{FF2B5EF4-FFF2-40B4-BE49-F238E27FC236}">
                <a16:creationId xmlns:a16="http://schemas.microsoft.com/office/drawing/2014/main" id="{369E2A8B-A49E-4FA9-B2FB-F51DC002BD82}"/>
              </a:ext>
            </a:extLst>
          </p:cNvPr>
          <p:cNvSpPr/>
          <p:nvPr/>
        </p:nvSpPr>
        <p:spPr>
          <a:xfrm>
            <a:off x="2601116" y="1825625"/>
            <a:ext cx="398585" cy="1489075"/>
          </a:xfrm>
          <a:prstGeom prst="rect">
            <a:avLst/>
          </a:prstGeom>
          <a:noFill/>
          <a:ln w="57150">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9853D185-B675-497D-BE00-CB16F72C7CBD}"/>
                  </a:ext>
                </a:extLst>
              </p:cNvPr>
              <p:cNvSpPr/>
              <p:nvPr/>
            </p:nvSpPr>
            <p:spPr>
              <a:xfrm>
                <a:off x="2171718" y="2410400"/>
                <a:ext cx="399597"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b="0" i="1" smtClean="0">
                          <a:solidFill>
                            <a:srgbClr val="C00000"/>
                          </a:solidFill>
                          <a:latin typeface="Cambria Math" panose="02040503050406030204" pitchFamily="18" charset="0"/>
                        </a:rPr>
                        <m:t>𝑑</m:t>
                      </m:r>
                    </m:oMath>
                  </m:oMathPara>
                </a14:m>
                <a:endParaRPr lang="en-US" dirty="0">
                  <a:solidFill>
                    <a:srgbClr val="C00000"/>
                  </a:solidFill>
                </a:endParaRPr>
              </a:p>
            </p:txBody>
          </p:sp>
        </mc:Choice>
        <mc:Fallback xmlns="">
          <p:sp>
            <p:nvSpPr>
              <p:cNvPr id="12" name="Rectangle 11">
                <a:extLst>
                  <a:ext uri="{FF2B5EF4-FFF2-40B4-BE49-F238E27FC236}">
                    <a16:creationId xmlns:a16="http://schemas.microsoft.com/office/drawing/2014/main" id="{9853D185-B675-497D-BE00-CB16F72C7CBD}"/>
                  </a:ext>
                </a:extLst>
              </p:cNvPr>
              <p:cNvSpPr>
                <a:spLocks noRot="1" noChangeAspect="1" noMove="1" noResize="1" noEditPoints="1" noAdjustHandles="1" noChangeArrowheads="1" noChangeShapeType="1" noTextEdit="1"/>
              </p:cNvSpPr>
              <p:nvPr/>
            </p:nvSpPr>
            <p:spPr>
              <a:xfrm>
                <a:off x="2171718" y="2410400"/>
                <a:ext cx="399597" cy="400110"/>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796109F9-E905-4D8E-A88E-B5A61C5E3DEB}"/>
                  </a:ext>
                </a:extLst>
              </p:cNvPr>
              <p:cNvSpPr/>
              <p:nvPr/>
            </p:nvSpPr>
            <p:spPr>
              <a:xfrm>
                <a:off x="2601116" y="3343246"/>
                <a:ext cx="385041"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b="0" i="1" smtClean="0">
                          <a:solidFill>
                            <a:srgbClr val="C00000"/>
                          </a:solidFill>
                          <a:latin typeface="Cambria Math" panose="02040503050406030204" pitchFamily="18" charset="0"/>
                        </a:rPr>
                        <m:t>1</m:t>
                      </m:r>
                    </m:oMath>
                  </m:oMathPara>
                </a14:m>
                <a:endParaRPr lang="en-US" dirty="0">
                  <a:solidFill>
                    <a:srgbClr val="C00000"/>
                  </a:solidFill>
                </a:endParaRPr>
              </a:p>
            </p:txBody>
          </p:sp>
        </mc:Choice>
        <mc:Fallback xmlns="">
          <p:sp>
            <p:nvSpPr>
              <p:cNvPr id="13" name="Rectangle 12">
                <a:extLst>
                  <a:ext uri="{FF2B5EF4-FFF2-40B4-BE49-F238E27FC236}">
                    <a16:creationId xmlns:a16="http://schemas.microsoft.com/office/drawing/2014/main" id="{796109F9-E905-4D8E-A88E-B5A61C5E3DEB}"/>
                  </a:ext>
                </a:extLst>
              </p:cNvPr>
              <p:cNvSpPr>
                <a:spLocks noRot="1" noChangeAspect="1" noMove="1" noResize="1" noEditPoints="1" noAdjustHandles="1" noChangeArrowheads="1" noChangeShapeType="1" noTextEdit="1"/>
              </p:cNvSpPr>
              <p:nvPr/>
            </p:nvSpPr>
            <p:spPr>
              <a:xfrm>
                <a:off x="2601116" y="3343246"/>
                <a:ext cx="385041" cy="400110"/>
              </a:xfrm>
              <a:prstGeom prst="rect">
                <a:avLst/>
              </a:prstGeom>
              <a:blipFill>
                <a:blip r:embed="rId6"/>
                <a:stretch>
                  <a:fillRect/>
                </a:stretch>
              </a:blipFill>
            </p:spPr>
            <p:txBody>
              <a:bodyPr/>
              <a:lstStyle/>
              <a:p>
                <a:r>
                  <a:rPr lang="en-US">
                    <a:noFill/>
                  </a:rPr>
                  <a:t> </a:t>
                </a:r>
              </a:p>
            </p:txBody>
          </p:sp>
        </mc:Fallback>
      </mc:AlternateContent>
      <p:sp>
        <p:nvSpPr>
          <p:cNvPr id="14" name="Rectangle 13">
            <a:extLst>
              <a:ext uri="{FF2B5EF4-FFF2-40B4-BE49-F238E27FC236}">
                <a16:creationId xmlns:a16="http://schemas.microsoft.com/office/drawing/2014/main" id="{CC35C082-1390-4713-91EF-C3B370952147}"/>
              </a:ext>
            </a:extLst>
          </p:cNvPr>
          <p:cNvSpPr/>
          <p:nvPr/>
        </p:nvSpPr>
        <p:spPr>
          <a:xfrm>
            <a:off x="3793298" y="1825624"/>
            <a:ext cx="398585" cy="3031638"/>
          </a:xfrm>
          <a:prstGeom prst="rect">
            <a:avLst/>
          </a:prstGeom>
          <a:noFill/>
          <a:ln w="571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881FFB1F-EF69-4C18-9B81-00543A9C6C1D}"/>
                  </a:ext>
                </a:extLst>
              </p:cNvPr>
              <p:cNvSpPr/>
              <p:nvPr/>
            </p:nvSpPr>
            <p:spPr>
              <a:xfrm>
                <a:off x="3327080" y="3156777"/>
                <a:ext cx="37459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solidFill>
                            <a:srgbClr val="C00000"/>
                          </a:solidFill>
                          <a:latin typeface="Cambria Math" panose="02040503050406030204" pitchFamily="18" charset="0"/>
                        </a:rPr>
                        <m:t>𝑛</m:t>
                      </m:r>
                    </m:oMath>
                  </m:oMathPara>
                </a14:m>
                <a:endParaRPr lang="en-US" dirty="0">
                  <a:solidFill>
                    <a:srgbClr val="C00000"/>
                  </a:solidFill>
                </a:endParaRPr>
              </a:p>
            </p:txBody>
          </p:sp>
        </mc:Choice>
        <mc:Fallback xmlns="">
          <p:sp>
            <p:nvSpPr>
              <p:cNvPr id="15" name="Rectangle 14">
                <a:extLst>
                  <a:ext uri="{FF2B5EF4-FFF2-40B4-BE49-F238E27FC236}">
                    <a16:creationId xmlns:a16="http://schemas.microsoft.com/office/drawing/2014/main" id="{881FFB1F-EF69-4C18-9B81-00543A9C6C1D}"/>
                  </a:ext>
                </a:extLst>
              </p:cNvPr>
              <p:cNvSpPr>
                <a:spLocks noRot="1" noChangeAspect="1" noMove="1" noResize="1" noEditPoints="1" noAdjustHandles="1" noChangeArrowheads="1" noChangeShapeType="1" noTextEdit="1"/>
              </p:cNvSpPr>
              <p:nvPr/>
            </p:nvSpPr>
            <p:spPr>
              <a:xfrm>
                <a:off x="3327080" y="3156777"/>
                <a:ext cx="374590"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A6FBD636-81EC-499D-B6CF-392BC7E22A2E}"/>
                  </a:ext>
                </a:extLst>
              </p:cNvPr>
              <p:cNvSpPr/>
              <p:nvPr/>
            </p:nvSpPr>
            <p:spPr>
              <a:xfrm>
                <a:off x="3806842" y="4981577"/>
                <a:ext cx="385041"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b="0" i="1" smtClean="0">
                          <a:solidFill>
                            <a:srgbClr val="C00000"/>
                          </a:solidFill>
                          <a:latin typeface="Cambria Math" panose="02040503050406030204" pitchFamily="18" charset="0"/>
                        </a:rPr>
                        <m:t>1</m:t>
                      </m:r>
                    </m:oMath>
                  </m:oMathPara>
                </a14:m>
                <a:endParaRPr lang="en-US" dirty="0">
                  <a:solidFill>
                    <a:srgbClr val="C00000"/>
                  </a:solidFill>
                </a:endParaRPr>
              </a:p>
            </p:txBody>
          </p:sp>
        </mc:Choice>
        <mc:Fallback xmlns="">
          <p:sp>
            <p:nvSpPr>
              <p:cNvPr id="16" name="Rectangle 15">
                <a:extLst>
                  <a:ext uri="{FF2B5EF4-FFF2-40B4-BE49-F238E27FC236}">
                    <a16:creationId xmlns:a16="http://schemas.microsoft.com/office/drawing/2014/main" id="{A6FBD636-81EC-499D-B6CF-392BC7E22A2E}"/>
                  </a:ext>
                </a:extLst>
              </p:cNvPr>
              <p:cNvSpPr>
                <a:spLocks noRot="1" noChangeAspect="1" noMove="1" noResize="1" noEditPoints="1" noAdjustHandles="1" noChangeArrowheads="1" noChangeShapeType="1" noTextEdit="1"/>
              </p:cNvSpPr>
              <p:nvPr/>
            </p:nvSpPr>
            <p:spPr>
              <a:xfrm>
                <a:off x="3806842" y="4981577"/>
                <a:ext cx="385041" cy="400110"/>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EFE4164B-232C-4B6F-A24D-7F47CF6A505B}"/>
                  </a:ext>
                </a:extLst>
              </p:cNvPr>
              <p:cNvSpPr/>
              <p:nvPr/>
            </p:nvSpPr>
            <p:spPr>
              <a:xfrm>
                <a:off x="3111316" y="2410400"/>
                <a:ext cx="43152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b="0" i="1" smtClean="0">
                          <a:solidFill>
                            <a:schemeClr val="tx1"/>
                          </a:solidFill>
                          <a:latin typeface="Cambria Math" panose="02040503050406030204" pitchFamily="18" charset="0"/>
                        </a:rPr>
                        <m:t>=</m:t>
                      </m:r>
                    </m:oMath>
                  </m:oMathPara>
                </a14:m>
                <a:endParaRPr lang="en-US" dirty="0">
                  <a:solidFill>
                    <a:schemeClr val="tx1"/>
                  </a:solidFill>
                </a:endParaRPr>
              </a:p>
            </p:txBody>
          </p:sp>
        </mc:Choice>
        <mc:Fallback xmlns="">
          <p:sp>
            <p:nvSpPr>
              <p:cNvPr id="17" name="Rectangle 16">
                <a:extLst>
                  <a:ext uri="{FF2B5EF4-FFF2-40B4-BE49-F238E27FC236}">
                    <a16:creationId xmlns:a16="http://schemas.microsoft.com/office/drawing/2014/main" id="{EFE4164B-232C-4B6F-A24D-7F47CF6A505B}"/>
                  </a:ext>
                </a:extLst>
              </p:cNvPr>
              <p:cNvSpPr>
                <a:spLocks noRot="1" noChangeAspect="1" noMove="1" noResize="1" noEditPoints="1" noAdjustHandles="1" noChangeArrowheads="1" noChangeShapeType="1" noTextEdit="1"/>
              </p:cNvSpPr>
              <p:nvPr/>
            </p:nvSpPr>
            <p:spPr>
              <a:xfrm>
                <a:off x="3111316" y="2410400"/>
                <a:ext cx="431528" cy="400110"/>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Rectangle 19">
                <a:extLst>
                  <a:ext uri="{FF2B5EF4-FFF2-40B4-BE49-F238E27FC236}">
                    <a16:creationId xmlns:a16="http://schemas.microsoft.com/office/drawing/2014/main" id="{21DA1A76-C9D7-4D3C-8686-2A55FD5DEB05}"/>
                  </a:ext>
                </a:extLst>
              </p:cNvPr>
              <p:cNvSpPr/>
              <p:nvPr/>
            </p:nvSpPr>
            <p:spPr>
              <a:xfrm>
                <a:off x="1216681" y="3043745"/>
                <a:ext cx="541367"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i="1" smtClean="0">
                          <a:solidFill>
                            <a:srgbClr val="C00000"/>
                          </a:solidFill>
                          <a:latin typeface="Cambria Math" panose="02040503050406030204" pitchFamily="18" charset="0"/>
                        </a:rPr>
                        <m:t>𝐴</m:t>
                      </m:r>
                    </m:oMath>
                  </m:oMathPara>
                </a14:m>
                <a:endParaRPr lang="en-US" dirty="0">
                  <a:solidFill>
                    <a:srgbClr val="C00000"/>
                  </a:solidFill>
                </a:endParaRPr>
              </a:p>
            </p:txBody>
          </p:sp>
        </mc:Choice>
        <mc:Fallback xmlns="">
          <p:sp>
            <p:nvSpPr>
              <p:cNvPr id="20" name="Rectangle 19">
                <a:extLst>
                  <a:ext uri="{FF2B5EF4-FFF2-40B4-BE49-F238E27FC236}">
                    <a16:creationId xmlns:a16="http://schemas.microsoft.com/office/drawing/2014/main" id="{21DA1A76-C9D7-4D3C-8686-2A55FD5DEB05}"/>
                  </a:ext>
                </a:extLst>
              </p:cNvPr>
              <p:cNvSpPr>
                <a:spLocks noRot="1" noChangeAspect="1" noMove="1" noResize="1" noEditPoints="1" noAdjustHandles="1" noChangeArrowheads="1" noChangeShapeType="1" noTextEdit="1"/>
              </p:cNvSpPr>
              <p:nvPr/>
            </p:nvSpPr>
            <p:spPr>
              <a:xfrm>
                <a:off x="1216681" y="3043745"/>
                <a:ext cx="541367" cy="584775"/>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Rectangle 20">
                <a:extLst>
                  <a:ext uri="{FF2B5EF4-FFF2-40B4-BE49-F238E27FC236}">
                    <a16:creationId xmlns:a16="http://schemas.microsoft.com/office/drawing/2014/main" id="{96647609-DF3F-4297-B40D-B194368B791A}"/>
                  </a:ext>
                </a:extLst>
              </p:cNvPr>
              <p:cNvSpPr/>
              <p:nvPr/>
            </p:nvSpPr>
            <p:spPr>
              <a:xfrm>
                <a:off x="3738643" y="3050858"/>
                <a:ext cx="507896"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b="0" i="1" smtClean="0">
                          <a:solidFill>
                            <a:srgbClr val="C00000"/>
                          </a:solidFill>
                          <a:latin typeface="Cambria Math" panose="02040503050406030204" pitchFamily="18" charset="0"/>
                        </a:rPr>
                        <m:t>𝑏</m:t>
                      </m:r>
                    </m:oMath>
                  </m:oMathPara>
                </a14:m>
                <a:endParaRPr lang="en-US" dirty="0">
                  <a:solidFill>
                    <a:srgbClr val="C00000"/>
                  </a:solidFill>
                </a:endParaRPr>
              </a:p>
            </p:txBody>
          </p:sp>
        </mc:Choice>
        <mc:Fallback xmlns="">
          <p:sp>
            <p:nvSpPr>
              <p:cNvPr id="21" name="Rectangle 20">
                <a:extLst>
                  <a:ext uri="{FF2B5EF4-FFF2-40B4-BE49-F238E27FC236}">
                    <a16:creationId xmlns:a16="http://schemas.microsoft.com/office/drawing/2014/main" id="{96647609-DF3F-4297-B40D-B194368B791A}"/>
                  </a:ext>
                </a:extLst>
              </p:cNvPr>
              <p:cNvSpPr>
                <a:spLocks noRot="1" noChangeAspect="1" noMove="1" noResize="1" noEditPoints="1" noAdjustHandles="1" noChangeArrowheads="1" noChangeShapeType="1" noTextEdit="1"/>
              </p:cNvSpPr>
              <p:nvPr/>
            </p:nvSpPr>
            <p:spPr>
              <a:xfrm>
                <a:off x="3738643" y="3050858"/>
                <a:ext cx="507896" cy="584775"/>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F803A7F9-D485-42F0-8136-98003ED28E53}"/>
                  </a:ext>
                </a:extLst>
              </p:cNvPr>
              <p:cNvSpPr/>
              <p:nvPr/>
            </p:nvSpPr>
            <p:spPr>
              <a:xfrm>
                <a:off x="2579439" y="2427111"/>
                <a:ext cx="46807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a:solidFill>
                            <a:srgbClr val="C00000"/>
                          </a:solidFill>
                          <a:latin typeface="Cambria Math" panose="02040503050406030204" pitchFamily="18" charset="0"/>
                        </a:rPr>
                        <m:t>𝑥</m:t>
                      </m:r>
                    </m:oMath>
                  </m:oMathPara>
                </a14:m>
                <a:endParaRPr lang="en-US" sz="2800" dirty="0"/>
              </a:p>
            </p:txBody>
          </p:sp>
        </mc:Choice>
        <mc:Fallback xmlns="">
          <p:sp>
            <p:nvSpPr>
              <p:cNvPr id="3" name="Rectangle 2">
                <a:extLst>
                  <a:ext uri="{FF2B5EF4-FFF2-40B4-BE49-F238E27FC236}">
                    <a16:creationId xmlns:a16="http://schemas.microsoft.com/office/drawing/2014/main" id="{F803A7F9-D485-42F0-8136-98003ED28E53}"/>
                  </a:ext>
                </a:extLst>
              </p:cNvPr>
              <p:cNvSpPr>
                <a:spLocks noRot="1" noChangeAspect="1" noMove="1" noResize="1" noEditPoints="1" noAdjustHandles="1" noChangeArrowheads="1" noChangeShapeType="1" noTextEdit="1"/>
              </p:cNvSpPr>
              <p:nvPr/>
            </p:nvSpPr>
            <p:spPr>
              <a:xfrm>
                <a:off x="2579439" y="2427111"/>
                <a:ext cx="468077" cy="523220"/>
              </a:xfrm>
              <a:prstGeom prst="rect">
                <a:avLst/>
              </a:prstGeom>
              <a:blipFill>
                <a:blip r:embed="rId1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06649904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rgbClr val="C00000"/>
                </a:solidFill>
              </a:rPr>
              <a:t>Linear Algebra Review</a:t>
            </a:r>
            <a:endParaRPr lang="en-US" dirty="0"/>
          </a:p>
        </p:txBody>
      </p:sp>
      <p:sp>
        <p:nvSpPr>
          <p:cNvPr id="4" name="Rectangle 3">
            <a:extLst>
              <a:ext uri="{FF2B5EF4-FFF2-40B4-BE49-F238E27FC236}">
                <a16:creationId xmlns:a16="http://schemas.microsoft.com/office/drawing/2014/main" id="{9AE4632A-DB15-4E1E-AF6A-9808F8A025F0}"/>
              </a:ext>
            </a:extLst>
          </p:cNvPr>
          <p:cNvSpPr/>
          <p:nvPr/>
        </p:nvSpPr>
        <p:spPr>
          <a:xfrm>
            <a:off x="838200" y="1825625"/>
            <a:ext cx="1298331" cy="3031638"/>
          </a:xfrm>
          <a:prstGeom prst="rect">
            <a:avLst/>
          </a:prstGeom>
          <a:noFill/>
          <a:ln w="571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ADE29DC0-5F55-4C0F-9250-42464CEC0C31}"/>
                  </a:ext>
                </a:extLst>
              </p:cNvPr>
              <p:cNvSpPr/>
              <p:nvPr/>
            </p:nvSpPr>
            <p:spPr>
              <a:xfrm>
                <a:off x="5573737" y="1785332"/>
                <a:ext cx="5700815" cy="2554545"/>
              </a:xfrm>
              <a:prstGeom prst="rect">
                <a:avLst/>
              </a:prstGeom>
            </p:spPr>
            <p:txBody>
              <a:bodyPr wrap="square">
                <a:spAutoFit/>
              </a:bodyPr>
              <a:lstStyle/>
              <a:p>
                <a:pPr marL="457200" indent="-457200">
                  <a:buClr>
                    <a:schemeClr val="tx1"/>
                  </a:buClr>
                  <a:buFont typeface="Arial" panose="020B0604020202020204" pitchFamily="34" charset="0"/>
                  <a:buChar char="•"/>
                </a:pPr>
                <a:r>
                  <a:rPr lang="en-US" sz="3200" dirty="0"/>
                  <a:t>What are conditions for finding </a:t>
                </a:r>
                <a14:m>
                  <m:oMath xmlns:m="http://schemas.openxmlformats.org/officeDocument/2006/math">
                    <m:r>
                      <a:rPr lang="en-US" sz="3200" i="1" smtClean="0">
                        <a:solidFill>
                          <a:srgbClr val="C00000"/>
                        </a:solidFill>
                        <a:latin typeface="Cambria Math" panose="02040503050406030204" pitchFamily="18" charset="0"/>
                      </a:rPr>
                      <m:t>𝑥</m:t>
                    </m:r>
                  </m:oMath>
                </a14:m>
                <a:r>
                  <a:rPr lang="en-US" sz="3200" dirty="0">
                    <a:latin typeface="Cambria Math" panose="02040503050406030204" pitchFamily="18" charset="0"/>
                  </a:rPr>
                  <a:t> </a:t>
                </a:r>
                <a:r>
                  <a:rPr lang="en-US" sz="3200" dirty="0"/>
                  <a:t>such that </a:t>
                </a:r>
                <a14:m>
                  <m:oMath xmlns:m="http://schemas.openxmlformats.org/officeDocument/2006/math">
                    <m:r>
                      <a:rPr lang="en-US" sz="3200" b="0" i="1" smtClean="0">
                        <a:solidFill>
                          <a:srgbClr val="C00000"/>
                        </a:solidFill>
                        <a:latin typeface="Cambria Math" panose="02040503050406030204" pitchFamily="18" charset="0"/>
                      </a:rPr>
                      <m:t>𝐴𝑥</m:t>
                    </m:r>
                    <m:r>
                      <a:rPr lang="en-US" sz="3200" b="0" i="1" smtClean="0">
                        <a:solidFill>
                          <a:srgbClr val="C00000"/>
                        </a:solidFill>
                        <a:latin typeface="Cambria Math" panose="02040503050406030204" pitchFamily="18" charset="0"/>
                      </a:rPr>
                      <m:t>=</m:t>
                    </m:r>
                    <m:r>
                      <a:rPr lang="en-US" sz="3200" b="0" i="1" smtClean="0">
                        <a:solidFill>
                          <a:srgbClr val="C00000"/>
                        </a:solidFill>
                        <a:latin typeface="Cambria Math" panose="02040503050406030204" pitchFamily="18" charset="0"/>
                      </a:rPr>
                      <m:t>𝑏</m:t>
                    </m:r>
                  </m:oMath>
                </a14:m>
                <a:r>
                  <a:rPr lang="en-US" sz="3200" dirty="0"/>
                  <a:t>?</a:t>
                </a:r>
              </a:p>
              <a:p>
                <a:pPr marL="457200" indent="-457200">
                  <a:buClr>
                    <a:schemeClr val="tx1"/>
                  </a:buClr>
                  <a:buFont typeface="Arial" panose="020B0604020202020204" pitchFamily="34" charset="0"/>
                  <a:buChar char="•"/>
                </a:pPr>
                <a:endParaRPr lang="en-US" sz="3200" dirty="0"/>
              </a:p>
              <a:p>
                <a:pPr marL="457200" indent="-457200">
                  <a:buClr>
                    <a:schemeClr val="tx1"/>
                  </a:buClr>
                  <a:buFont typeface="Arial" panose="020B0604020202020204" pitchFamily="34" charset="0"/>
                  <a:buChar char="•"/>
                </a:pPr>
                <a:r>
                  <a:rPr lang="en-US" sz="3200" dirty="0"/>
                  <a:t>If the system is inconsistent, there are no solutions</a:t>
                </a:r>
              </a:p>
            </p:txBody>
          </p:sp>
        </mc:Choice>
        <mc:Fallback xmlns="">
          <p:sp>
            <p:nvSpPr>
              <p:cNvPr id="6" name="Rectangle 5">
                <a:extLst>
                  <a:ext uri="{FF2B5EF4-FFF2-40B4-BE49-F238E27FC236}">
                    <a16:creationId xmlns:a16="http://schemas.microsoft.com/office/drawing/2014/main" id="{ADE29DC0-5F55-4C0F-9250-42464CEC0C31}"/>
                  </a:ext>
                </a:extLst>
              </p:cNvPr>
              <p:cNvSpPr>
                <a:spLocks noRot="1" noChangeAspect="1" noMove="1" noResize="1" noEditPoints="1" noAdjustHandles="1" noChangeArrowheads="1" noChangeShapeType="1" noTextEdit="1"/>
              </p:cNvSpPr>
              <p:nvPr/>
            </p:nvSpPr>
            <p:spPr>
              <a:xfrm>
                <a:off x="5573737" y="1785332"/>
                <a:ext cx="5700815" cy="2554545"/>
              </a:xfrm>
              <a:prstGeom prst="rect">
                <a:avLst/>
              </a:prstGeom>
              <a:blipFill>
                <a:blip r:embed="rId2"/>
                <a:stretch>
                  <a:fillRect l="-2457" t="-3103" b="-692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E34C0BD3-17FA-4C89-B440-C5B1EB2729FE}"/>
                  </a:ext>
                </a:extLst>
              </p:cNvPr>
              <p:cNvSpPr/>
              <p:nvPr/>
            </p:nvSpPr>
            <p:spPr>
              <a:xfrm>
                <a:off x="305260" y="3156778"/>
                <a:ext cx="37459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solidFill>
                            <a:srgbClr val="C00000"/>
                          </a:solidFill>
                          <a:latin typeface="Cambria Math" panose="02040503050406030204" pitchFamily="18" charset="0"/>
                        </a:rPr>
                        <m:t>𝑛</m:t>
                      </m:r>
                    </m:oMath>
                  </m:oMathPara>
                </a14:m>
                <a:endParaRPr lang="en-US" dirty="0">
                  <a:solidFill>
                    <a:srgbClr val="C00000"/>
                  </a:solidFill>
                </a:endParaRPr>
              </a:p>
            </p:txBody>
          </p:sp>
        </mc:Choice>
        <mc:Fallback xmlns="">
          <p:sp>
            <p:nvSpPr>
              <p:cNvPr id="7" name="Rectangle 6">
                <a:extLst>
                  <a:ext uri="{FF2B5EF4-FFF2-40B4-BE49-F238E27FC236}">
                    <a16:creationId xmlns:a16="http://schemas.microsoft.com/office/drawing/2014/main" id="{E34C0BD3-17FA-4C89-B440-C5B1EB2729FE}"/>
                  </a:ext>
                </a:extLst>
              </p:cNvPr>
              <p:cNvSpPr>
                <a:spLocks noRot="1" noChangeAspect="1" noMove="1" noResize="1" noEditPoints="1" noAdjustHandles="1" noChangeArrowheads="1" noChangeShapeType="1" noTextEdit="1"/>
              </p:cNvSpPr>
              <p:nvPr/>
            </p:nvSpPr>
            <p:spPr>
              <a:xfrm>
                <a:off x="305260" y="3156778"/>
                <a:ext cx="374590"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1BE03EE9-5338-44CC-A0E3-C885075F2E77}"/>
                  </a:ext>
                </a:extLst>
              </p:cNvPr>
              <p:cNvSpPr/>
              <p:nvPr/>
            </p:nvSpPr>
            <p:spPr>
              <a:xfrm>
                <a:off x="1290260" y="4981577"/>
                <a:ext cx="399597"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b="0" i="1" smtClean="0">
                          <a:solidFill>
                            <a:srgbClr val="C00000"/>
                          </a:solidFill>
                          <a:latin typeface="Cambria Math" panose="02040503050406030204" pitchFamily="18" charset="0"/>
                        </a:rPr>
                        <m:t>𝑑</m:t>
                      </m:r>
                    </m:oMath>
                  </m:oMathPara>
                </a14:m>
                <a:endParaRPr lang="en-US" dirty="0">
                  <a:solidFill>
                    <a:srgbClr val="C00000"/>
                  </a:solidFill>
                </a:endParaRPr>
              </a:p>
            </p:txBody>
          </p:sp>
        </mc:Choice>
        <mc:Fallback xmlns="">
          <p:sp>
            <p:nvSpPr>
              <p:cNvPr id="8" name="Rectangle 7">
                <a:extLst>
                  <a:ext uri="{FF2B5EF4-FFF2-40B4-BE49-F238E27FC236}">
                    <a16:creationId xmlns:a16="http://schemas.microsoft.com/office/drawing/2014/main" id="{1BE03EE9-5338-44CC-A0E3-C885075F2E77}"/>
                  </a:ext>
                </a:extLst>
              </p:cNvPr>
              <p:cNvSpPr>
                <a:spLocks noRot="1" noChangeAspect="1" noMove="1" noResize="1" noEditPoints="1" noAdjustHandles="1" noChangeArrowheads="1" noChangeShapeType="1" noTextEdit="1"/>
              </p:cNvSpPr>
              <p:nvPr/>
            </p:nvSpPr>
            <p:spPr>
              <a:xfrm>
                <a:off x="1290260" y="4981577"/>
                <a:ext cx="399597" cy="400110"/>
              </a:xfrm>
              <a:prstGeom prst="rect">
                <a:avLst/>
              </a:prstGeom>
              <a:blipFill>
                <a:blip r:embed="rId4"/>
                <a:stretch>
                  <a:fillRect/>
                </a:stretch>
              </a:blipFill>
            </p:spPr>
            <p:txBody>
              <a:bodyPr/>
              <a:lstStyle/>
              <a:p>
                <a:r>
                  <a:rPr lang="en-US">
                    <a:noFill/>
                  </a:rPr>
                  <a:t> </a:t>
                </a:r>
              </a:p>
            </p:txBody>
          </p:sp>
        </mc:Fallback>
      </mc:AlternateContent>
      <p:sp>
        <p:nvSpPr>
          <p:cNvPr id="10" name="Rectangle 9">
            <a:extLst>
              <a:ext uri="{FF2B5EF4-FFF2-40B4-BE49-F238E27FC236}">
                <a16:creationId xmlns:a16="http://schemas.microsoft.com/office/drawing/2014/main" id="{369E2A8B-A49E-4FA9-B2FB-F51DC002BD82}"/>
              </a:ext>
            </a:extLst>
          </p:cNvPr>
          <p:cNvSpPr/>
          <p:nvPr/>
        </p:nvSpPr>
        <p:spPr>
          <a:xfrm>
            <a:off x="2601116" y="1825625"/>
            <a:ext cx="398585" cy="1489075"/>
          </a:xfrm>
          <a:prstGeom prst="rect">
            <a:avLst/>
          </a:prstGeom>
          <a:noFill/>
          <a:ln w="57150">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9853D185-B675-497D-BE00-CB16F72C7CBD}"/>
                  </a:ext>
                </a:extLst>
              </p:cNvPr>
              <p:cNvSpPr/>
              <p:nvPr/>
            </p:nvSpPr>
            <p:spPr>
              <a:xfrm>
                <a:off x="2171718" y="2410400"/>
                <a:ext cx="399597"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b="0" i="1" smtClean="0">
                          <a:solidFill>
                            <a:srgbClr val="C00000"/>
                          </a:solidFill>
                          <a:latin typeface="Cambria Math" panose="02040503050406030204" pitchFamily="18" charset="0"/>
                        </a:rPr>
                        <m:t>𝑑</m:t>
                      </m:r>
                    </m:oMath>
                  </m:oMathPara>
                </a14:m>
                <a:endParaRPr lang="en-US" dirty="0">
                  <a:solidFill>
                    <a:srgbClr val="C00000"/>
                  </a:solidFill>
                </a:endParaRPr>
              </a:p>
            </p:txBody>
          </p:sp>
        </mc:Choice>
        <mc:Fallback xmlns="">
          <p:sp>
            <p:nvSpPr>
              <p:cNvPr id="12" name="Rectangle 11">
                <a:extLst>
                  <a:ext uri="{FF2B5EF4-FFF2-40B4-BE49-F238E27FC236}">
                    <a16:creationId xmlns:a16="http://schemas.microsoft.com/office/drawing/2014/main" id="{9853D185-B675-497D-BE00-CB16F72C7CBD}"/>
                  </a:ext>
                </a:extLst>
              </p:cNvPr>
              <p:cNvSpPr>
                <a:spLocks noRot="1" noChangeAspect="1" noMove="1" noResize="1" noEditPoints="1" noAdjustHandles="1" noChangeArrowheads="1" noChangeShapeType="1" noTextEdit="1"/>
              </p:cNvSpPr>
              <p:nvPr/>
            </p:nvSpPr>
            <p:spPr>
              <a:xfrm>
                <a:off x="2171718" y="2410400"/>
                <a:ext cx="399597" cy="400110"/>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796109F9-E905-4D8E-A88E-B5A61C5E3DEB}"/>
                  </a:ext>
                </a:extLst>
              </p:cNvPr>
              <p:cNvSpPr/>
              <p:nvPr/>
            </p:nvSpPr>
            <p:spPr>
              <a:xfrm>
                <a:off x="2601116" y="3343246"/>
                <a:ext cx="385041"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b="0" i="1" smtClean="0">
                          <a:solidFill>
                            <a:srgbClr val="C00000"/>
                          </a:solidFill>
                          <a:latin typeface="Cambria Math" panose="02040503050406030204" pitchFamily="18" charset="0"/>
                        </a:rPr>
                        <m:t>1</m:t>
                      </m:r>
                    </m:oMath>
                  </m:oMathPara>
                </a14:m>
                <a:endParaRPr lang="en-US" dirty="0">
                  <a:solidFill>
                    <a:srgbClr val="C00000"/>
                  </a:solidFill>
                </a:endParaRPr>
              </a:p>
            </p:txBody>
          </p:sp>
        </mc:Choice>
        <mc:Fallback xmlns="">
          <p:sp>
            <p:nvSpPr>
              <p:cNvPr id="13" name="Rectangle 12">
                <a:extLst>
                  <a:ext uri="{FF2B5EF4-FFF2-40B4-BE49-F238E27FC236}">
                    <a16:creationId xmlns:a16="http://schemas.microsoft.com/office/drawing/2014/main" id="{796109F9-E905-4D8E-A88E-B5A61C5E3DEB}"/>
                  </a:ext>
                </a:extLst>
              </p:cNvPr>
              <p:cNvSpPr>
                <a:spLocks noRot="1" noChangeAspect="1" noMove="1" noResize="1" noEditPoints="1" noAdjustHandles="1" noChangeArrowheads="1" noChangeShapeType="1" noTextEdit="1"/>
              </p:cNvSpPr>
              <p:nvPr/>
            </p:nvSpPr>
            <p:spPr>
              <a:xfrm>
                <a:off x="2601116" y="3343246"/>
                <a:ext cx="385041" cy="400110"/>
              </a:xfrm>
              <a:prstGeom prst="rect">
                <a:avLst/>
              </a:prstGeom>
              <a:blipFill>
                <a:blip r:embed="rId6"/>
                <a:stretch>
                  <a:fillRect/>
                </a:stretch>
              </a:blipFill>
            </p:spPr>
            <p:txBody>
              <a:bodyPr/>
              <a:lstStyle/>
              <a:p>
                <a:r>
                  <a:rPr lang="en-US">
                    <a:noFill/>
                  </a:rPr>
                  <a:t> </a:t>
                </a:r>
              </a:p>
            </p:txBody>
          </p:sp>
        </mc:Fallback>
      </mc:AlternateContent>
      <p:sp>
        <p:nvSpPr>
          <p:cNvPr id="14" name="Rectangle 13">
            <a:extLst>
              <a:ext uri="{FF2B5EF4-FFF2-40B4-BE49-F238E27FC236}">
                <a16:creationId xmlns:a16="http://schemas.microsoft.com/office/drawing/2014/main" id="{CC35C082-1390-4713-91EF-C3B370952147}"/>
              </a:ext>
            </a:extLst>
          </p:cNvPr>
          <p:cNvSpPr/>
          <p:nvPr/>
        </p:nvSpPr>
        <p:spPr>
          <a:xfrm>
            <a:off x="3793298" y="1825624"/>
            <a:ext cx="398585" cy="3031638"/>
          </a:xfrm>
          <a:prstGeom prst="rect">
            <a:avLst/>
          </a:prstGeom>
          <a:noFill/>
          <a:ln w="571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881FFB1F-EF69-4C18-9B81-00543A9C6C1D}"/>
                  </a:ext>
                </a:extLst>
              </p:cNvPr>
              <p:cNvSpPr/>
              <p:nvPr/>
            </p:nvSpPr>
            <p:spPr>
              <a:xfrm>
                <a:off x="3327080" y="3156777"/>
                <a:ext cx="37459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solidFill>
                            <a:srgbClr val="C00000"/>
                          </a:solidFill>
                          <a:latin typeface="Cambria Math" panose="02040503050406030204" pitchFamily="18" charset="0"/>
                        </a:rPr>
                        <m:t>𝑛</m:t>
                      </m:r>
                    </m:oMath>
                  </m:oMathPara>
                </a14:m>
                <a:endParaRPr lang="en-US" dirty="0">
                  <a:solidFill>
                    <a:srgbClr val="C00000"/>
                  </a:solidFill>
                </a:endParaRPr>
              </a:p>
            </p:txBody>
          </p:sp>
        </mc:Choice>
        <mc:Fallback xmlns="">
          <p:sp>
            <p:nvSpPr>
              <p:cNvPr id="15" name="Rectangle 14">
                <a:extLst>
                  <a:ext uri="{FF2B5EF4-FFF2-40B4-BE49-F238E27FC236}">
                    <a16:creationId xmlns:a16="http://schemas.microsoft.com/office/drawing/2014/main" id="{881FFB1F-EF69-4C18-9B81-00543A9C6C1D}"/>
                  </a:ext>
                </a:extLst>
              </p:cNvPr>
              <p:cNvSpPr>
                <a:spLocks noRot="1" noChangeAspect="1" noMove="1" noResize="1" noEditPoints="1" noAdjustHandles="1" noChangeArrowheads="1" noChangeShapeType="1" noTextEdit="1"/>
              </p:cNvSpPr>
              <p:nvPr/>
            </p:nvSpPr>
            <p:spPr>
              <a:xfrm>
                <a:off x="3327080" y="3156777"/>
                <a:ext cx="374590"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A6FBD636-81EC-499D-B6CF-392BC7E22A2E}"/>
                  </a:ext>
                </a:extLst>
              </p:cNvPr>
              <p:cNvSpPr/>
              <p:nvPr/>
            </p:nvSpPr>
            <p:spPr>
              <a:xfrm>
                <a:off x="3806842" y="4981577"/>
                <a:ext cx="385041"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b="0" i="1" smtClean="0">
                          <a:solidFill>
                            <a:srgbClr val="C00000"/>
                          </a:solidFill>
                          <a:latin typeface="Cambria Math" panose="02040503050406030204" pitchFamily="18" charset="0"/>
                        </a:rPr>
                        <m:t>1</m:t>
                      </m:r>
                    </m:oMath>
                  </m:oMathPara>
                </a14:m>
                <a:endParaRPr lang="en-US" dirty="0">
                  <a:solidFill>
                    <a:srgbClr val="C00000"/>
                  </a:solidFill>
                </a:endParaRPr>
              </a:p>
            </p:txBody>
          </p:sp>
        </mc:Choice>
        <mc:Fallback xmlns="">
          <p:sp>
            <p:nvSpPr>
              <p:cNvPr id="16" name="Rectangle 15">
                <a:extLst>
                  <a:ext uri="{FF2B5EF4-FFF2-40B4-BE49-F238E27FC236}">
                    <a16:creationId xmlns:a16="http://schemas.microsoft.com/office/drawing/2014/main" id="{A6FBD636-81EC-499D-B6CF-392BC7E22A2E}"/>
                  </a:ext>
                </a:extLst>
              </p:cNvPr>
              <p:cNvSpPr>
                <a:spLocks noRot="1" noChangeAspect="1" noMove="1" noResize="1" noEditPoints="1" noAdjustHandles="1" noChangeArrowheads="1" noChangeShapeType="1" noTextEdit="1"/>
              </p:cNvSpPr>
              <p:nvPr/>
            </p:nvSpPr>
            <p:spPr>
              <a:xfrm>
                <a:off x="3806842" y="4981577"/>
                <a:ext cx="385041" cy="400110"/>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EFE4164B-232C-4B6F-A24D-7F47CF6A505B}"/>
                  </a:ext>
                </a:extLst>
              </p:cNvPr>
              <p:cNvSpPr/>
              <p:nvPr/>
            </p:nvSpPr>
            <p:spPr>
              <a:xfrm>
                <a:off x="3111316" y="2410400"/>
                <a:ext cx="43152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b="0" i="1" smtClean="0">
                          <a:solidFill>
                            <a:schemeClr val="tx1"/>
                          </a:solidFill>
                          <a:latin typeface="Cambria Math" panose="02040503050406030204" pitchFamily="18" charset="0"/>
                        </a:rPr>
                        <m:t>=</m:t>
                      </m:r>
                    </m:oMath>
                  </m:oMathPara>
                </a14:m>
                <a:endParaRPr lang="en-US" dirty="0">
                  <a:solidFill>
                    <a:schemeClr val="tx1"/>
                  </a:solidFill>
                </a:endParaRPr>
              </a:p>
            </p:txBody>
          </p:sp>
        </mc:Choice>
        <mc:Fallback xmlns="">
          <p:sp>
            <p:nvSpPr>
              <p:cNvPr id="17" name="Rectangle 16">
                <a:extLst>
                  <a:ext uri="{FF2B5EF4-FFF2-40B4-BE49-F238E27FC236}">
                    <a16:creationId xmlns:a16="http://schemas.microsoft.com/office/drawing/2014/main" id="{EFE4164B-232C-4B6F-A24D-7F47CF6A505B}"/>
                  </a:ext>
                </a:extLst>
              </p:cNvPr>
              <p:cNvSpPr>
                <a:spLocks noRot="1" noChangeAspect="1" noMove="1" noResize="1" noEditPoints="1" noAdjustHandles="1" noChangeArrowheads="1" noChangeShapeType="1" noTextEdit="1"/>
              </p:cNvSpPr>
              <p:nvPr/>
            </p:nvSpPr>
            <p:spPr>
              <a:xfrm>
                <a:off x="3111316" y="2410400"/>
                <a:ext cx="431528" cy="400110"/>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Rectangle 19">
                <a:extLst>
                  <a:ext uri="{FF2B5EF4-FFF2-40B4-BE49-F238E27FC236}">
                    <a16:creationId xmlns:a16="http://schemas.microsoft.com/office/drawing/2014/main" id="{21DA1A76-C9D7-4D3C-8686-2A55FD5DEB05}"/>
                  </a:ext>
                </a:extLst>
              </p:cNvPr>
              <p:cNvSpPr/>
              <p:nvPr/>
            </p:nvSpPr>
            <p:spPr>
              <a:xfrm>
                <a:off x="1216681" y="3043745"/>
                <a:ext cx="541367"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i="1" smtClean="0">
                          <a:solidFill>
                            <a:srgbClr val="C00000"/>
                          </a:solidFill>
                          <a:latin typeface="Cambria Math" panose="02040503050406030204" pitchFamily="18" charset="0"/>
                        </a:rPr>
                        <m:t>𝐴</m:t>
                      </m:r>
                    </m:oMath>
                  </m:oMathPara>
                </a14:m>
                <a:endParaRPr lang="en-US" dirty="0">
                  <a:solidFill>
                    <a:srgbClr val="C00000"/>
                  </a:solidFill>
                </a:endParaRPr>
              </a:p>
            </p:txBody>
          </p:sp>
        </mc:Choice>
        <mc:Fallback xmlns="">
          <p:sp>
            <p:nvSpPr>
              <p:cNvPr id="20" name="Rectangle 19">
                <a:extLst>
                  <a:ext uri="{FF2B5EF4-FFF2-40B4-BE49-F238E27FC236}">
                    <a16:creationId xmlns:a16="http://schemas.microsoft.com/office/drawing/2014/main" id="{21DA1A76-C9D7-4D3C-8686-2A55FD5DEB05}"/>
                  </a:ext>
                </a:extLst>
              </p:cNvPr>
              <p:cNvSpPr>
                <a:spLocks noRot="1" noChangeAspect="1" noMove="1" noResize="1" noEditPoints="1" noAdjustHandles="1" noChangeArrowheads="1" noChangeShapeType="1" noTextEdit="1"/>
              </p:cNvSpPr>
              <p:nvPr/>
            </p:nvSpPr>
            <p:spPr>
              <a:xfrm>
                <a:off x="1216681" y="3043745"/>
                <a:ext cx="541367" cy="584775"/>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Rectangle 20">
                <a:extLst>
                  <a:ext uri="{FF2B5EF4-FFF2-40B4-BE49-F238E27FC236}">
                    <a16:creationId xmlns:a16="http://schemas.microsoft.com/office/drawing/2014/main" id="{96647609-DF3F-4297-B40D-B194368B791A}"/>
                  </a:ext>
                </a:extLst>
              </p:cNvPr>
              <p:cNvSpPr/>
              <p:nvPr/>
            </p:nvSpPr>
            <p:spPr>
              <a:xfrm>
                <a:off x="3738643" y="3050858"/>
                <a:ext cx="507896"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b="0" i="1" smtClean="0">
                          <a:solidFill>
                            <a:srgbClr val="C00000"/>
                          </a:solidFill>
                          <a:latin typeface="Cambria Math" panose="02040503050406030204" pitchFamily="18" charset="0"/>
                        </a:rPr>
                        <m:t>𝑏</m:t>
                      </m:r>
                    </m:oMath>
                  </m:oMathPara>
                </a14:m>
                <a:endParaRPr lang="en-US" dirty="0">
                  <a:solidFill>
                    <a:srgbClr val="C00000"/>
                  </a:solidFill>
                </a:endParaRPr>
              </a:p>
            </p:txBody>
          </p:sp>
        </mc:Choice>
        <mc:Fallback xmlns="">
          <p:sp>
            <p:nvSpPr>
              <p:cNvPr id="21" name="Rectangle 20">
                <a:extLst>
                  <a:ext uri="{FF2B5EF4-FFF2-40B4-BE49-F238E27FC236}">
                    <a16:creationId xmlns:a16="http://schemas.microsoft.com/office/drawing/2014/main" id="{96647609-DF3F-4297-B40D-B194368B791A}"/>
                  </a:ext>
                </a:extLst>
              </p:cNvPr>
              <p:cNvSpPr>
                <a:spLocks noRot="1" noChangeAspect="1" noMove="1" noResize="1" noEditPoints="1" noAdjustHandles="1" noChangeArrowheads="1" noChangeShapeType="1" noTextEdit="1"/>
              </p:cNvSpPr>
              <p:nvPr/>
            </p:nvSpPr>
            <p:spPr>
              <a:xfrm>
                <a:off x="3738643" y="3050858"/>
                <a:ext cx="507896" cy="584775"/>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F803A7F9-D485-42F0-8136-98003ED28E53}"/>
                  </a:ext>
                </a:extLst>
              </p:cNvPr>
              <p:cNvSpPr/>
              <p:nvPr/>
            </p:nvSpPr>
            <p:spPr>
              <a:xfrm>
                <a:off x="2579439" y="2427111"/>
                <a:ext cx="46807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a:solidFill>
                            <a:srgbClr val="C00000"/>
                          </a:solidFill>
                          <a:latin typeface="Cambria Math" panose="02040503050406030204" pitchFamily="18" charset="0"/>
                        </a:rPr>
                        <m:t>𝑥</m:t>
                      </m:r>
                    </m:oMath>
                  </m:oMathPara>
                </a14:m>
                <a:endParaRPr lang="en-US" sz="2800" dirty="0"/>
              </a:p>
            </p:txBody>
          </p:sp>
        </mc:Choice>
        <mc:Fallback xmlns="">
          <p:sp>
            <p:nvSpPr>
              <p:cNvPr id="3" name="Rectangle 2">
                <a:extLst>
                  <a:ext uri="{FF2B5EF4-FFF2-40B4-BE49-F238E27FC236}">
                    <a16:creationId xmlns:a16="http://schemas.microsoft.com/office/drawing/2014/main" id="{F803A7F9-D485-42F0-8136-98003ED28E53}"/>
                  </a:ext>
                </a:extLst>
              </p:cNvPr>
              <p:cNvSpPr>
                <a:spLocks noRot="1" noChangeAspect="1" noMove="1" noResize="1" noEditPoints="1" noAdjustHandles="1" noChangeArrowheads="1" noChangeShapeType="1" noTextEdit="1"/>
              </p:cNvSpPr>
              <p:nvPr/>
            </p:nvSpPr>
            <p:spPr>
              <a:xfrm>
                <a:off x="2579439" y="2427111"/>
                <a:ext cx="468077" cy="523220"/>
              </a:xfrm>
              <a:prstGeom prst="rect">
                <a:avLst/>
              </a:prstGeom>
              <a:blipFill>
                <a:blip r:embed="rId1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82091710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rgbClr val="C00000"/>
                </a:solidFill>
              </a:rPr>
              <a:t>Linear Algebra Review</a:t>
            </a:r>
            <a:endParaRPr lang="en-US" dirty="0"/>
          </a:p>
        </p:txBody>
      </p:sp>
      <p:sp>
        <p:nvSpPr>
          <p:cNvPr id="4" name="Rectangle 3">
            <a:extLst>
              <a:ext uri="{FF2B5EF4-FFF2-40B4-BE49-F238E27FC236}">
                <a16:creationId xmlns:a16="http://schemas.microsoft.com/office/drawing/2014/main" id="{9AE4632A-DB15-4E1E-AF6A-9808F8A025F0}"/>
              </a:ext>
            </a:extLst>
          </p:cNvPr>
          <p:cNvSpPr/>
          <p:nvPr/>
        </p:nvSpPr>
        <p:spPr>
          <a:xfrm>
            <a:off x="838200" y="1825625"/>
            <a:ext cx="1298331" cy="3031638"/>
          </a:xfrm>
          <a:prstGeom prst="rect">
            <a:avLst/>
          </a:prstGeom>
          <a:noFill/>
          <a:ln w="571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ADE29DC0-5F55-4C0F-9250-42464CEC0C31}"/>
                  </a:ext>
                </a:extLst>
              </p:cNvPr>
              <p:cNvSpPr/>
              <p:nvPr/>
            </p:nvSpPr>
            <p:spPr>
              <a:xfrm>
                <a:off x="5573737" y="1785332"/>
                <a:ext cx="5700815" cy="5016758"/>
              </a:xfrm>
              <a:prstGeom prst="rect">
                <a:avLst/>
              </a:prstGeom>
            </p:spPr>
            <p:txBody>
              <a:bodyPr wrap="square">
                <a:spAutoFit/>
              </a:bodyPr>
              <a:lstStyle/>
              <a:p>
                <a:pPr marL="457200" indent="-457200">
                  <a:buClr>
                    <a:schemeClr val="tx1"/>
                  </a:buClr>
                  <a:buFont typeface="Arial" panose="020B0604020202020204" pitchFamily="34" charset="0"/>
                  <a:buChar char="•"/>
                </a:pPr>
                <a:r>
                  <a:rPr lang="en-US" sz="3200" dirty="0"/>
                  <a:t>What are conditions for finding </a:t>
                </a:r>
                <a14:m>
                  <m:oMath xmlns:m="http://schemas.openxmlformats.org/officeDocument/2006/math">
                    <m:r>
                      <a:rPr lang="en-US" sz="3200" i="1" smtClean="0">
                        <a:solidFill>
                          <a:srgbClr val="C00000"/>
                        </a:solidFill>
                        <a:latin typeface="Cambria Math" panose="02040503050406030204" pitchFamily="18" charset="0"/>
                      </a:rPr>
                      <m:t>𝑥</m:t>
                    </m:r>
                  </m:oMath>
                </a14:m>
                <a:r>
                  <a:rPr lang="en-US" sz="3200" dirty="0">
                    <a:latin typeface="Cambria Math" panose="02040503050406030204" pitchFamily="18" charset="0"/>
                  </a:rPr>
                  <a:t> </a:t>
                </a:r>
                <a:r>
                  <a:rPr lang="en-US" sz="3200" dirty="0"/>
                  <a:t>such that </a:t>
                </a:r>
                <a14:m>
                  <m:oMath xmlns:m="http://schemas.openxmlformats.org/officeDocument/2006/math">
                    <m:r>
                      <a:rPr lang="en-US" sz="3200" b="0" i="1" smtClean="0">
                        <a:solidFill>
                          <a:srgbClr val="C00000"/>
                        </a:solidFill>
                        <a:latin typeface="Cambria Math" panose="02040503050406030204" pitchFamily="18" charset="0"/>
                      </a:rPr>
                      <m:t>𝐴𝑥</m:t>
                    </m:r>
                    <m:r>
                      <a:rPr lang="en-US" sz="3200" b="0" i="1" smtClean="0">
                        <a:solidFill>
                          <a:srgbClr val="C00000"/>
                        </a:solidFill>
                        <a:latin typeface="Cambria Math" panose="02040503050406030204" pitchFamily="18" charset="0"/>
                      </a:rPr>
                      <m:t>=</m:t>
                    </m:r>
                    <m:r>
                      <a:rPr lang="en-US" sz="3200" b="0" i="1" smtClean="0">
                        <a:solidFill>
                          <a:srgbClr val="C00000"/>
                        </a:solidFill>
                        <a:latin typeface="Cambria Math" panose="02040503050406030204" pitchFamily="18" charset="0"/>
                      </a:rPr>
                      <m:t>𝑏</m:t>
                    </m:r>
                  </m:oMath>
                </a14:m>
                <a:r>
                  <a:rPr lang="en-US" sz="3200" dirty="0"/>
                  <a:t>?</a:t>
                </a:r>
              </a:p>
              <a:p>
                <a:pPr marL="457200" indent="-457200">
                  <a:buClr>
                    <a:schemeClr val="tx1"/>
                  </a:buClr>
                  <a:buFont typeface="Arial" panose="020B0604020202020204" pitchFamily="34" charset="0"/>
                  <a:buChar char="•"/>
                </a:pPr>
                <a:endParaRPr lang="en-US" sz="3200" dirty="0"/>
              </a:p>
              <a:p>
                <a:pPr marL="457200" indent="-457200">
                  <a:buClr>
                    <a:schemeClr val="tx1"/>
                  </a:buClr>
                  <a:buFont typeface="Arial" panose="020B0604020202020204" pitchFamily="34" charset="0"/>
                  <a:buChar char="•"/>
                </a:pPr>
                <a:r>
                  <a:rPr lang="en-US" sz="3200" dirty="0"/>
                  <a:t>If the system is inconsistent, there are no solutions</a:t>
                </a:r>
              </a:p>
              <a:p>
                <a:pPr marL="457200" indent="-457200">
                  <a:buClr>
                    <a:schemeClr val="tx1"/>
                  </a:buClr>
                  <a:buFont typeface="Arial" panose="020B0604020202020204" pitchFamily="34" charset="0"/>
                  <a:buChar char="•"/>
                </a:pPr>
                <a:endParaRPr lang="en-US" sz="3200" dirty="0"/>
              </a:p>
              <a:p>
                <a:pPr marL="457200" indent="-457200">
                  <a:buClr>
                    <a:schemeClr val="tx1"/>
                  </a:buClr>
                  <a:buFont typeface="Arial" panose="020B0604020202020204" pitchFamily="34" charset="0"/>
                  <a:buChar char="•"/>
                </a:pPr>
                <a:r>
                  <a:rPr lang="en-US" sz="3200" dirty="0"/>
                  <a:t>Can check for consistency by looking at the rank of the coefficient matrix and the augmented matrix</a:t>
                </a:r>
              </a:p>
            </p:txBody>
          </p:sp>
        </mc:Choice>
        <mc:Fallback xmlns="">
          <p:sp>
            <p:nvSpPr>
              <p:cNvPr id="6" name="Rectangle 5">
                <a:extLst>
                  <a:ext uri="{FF2B5EF4-FFF2-40B4-BE49-F238E27FC236}">
                    <a16:creationId xmlns:a16="http://schemas.microsoft.com/office/drawing/2014/main" id="{ADE29DC0-5F55-4C0F-9250-42464CEC0C31}"/>
                  </a:ext>
                </a:extLst>
              </p:cNvPr>
              <p:cNvSpPr>
                <a:spLocks noRot="1" noChangeAspect="1" noMove="1" noResize="1" noEditPoints="1" noAdjustHandles="1" noChangeArrowheads="1" noChangeShapeType="1" noTextEdit="1"/>
              </p:cNvSpPr>
              <p:nvPr/>
            </p:nvSpPr>
            <p:spPr>
              <a:xfrm>
                <a:off x="5573737" y="1785332"/>
                <a:ext cx="5700815" cy="5016758"/>
              </a:xfrm>
              <a:prstGeom prst="rect">
                <a:avLst/>
              </a:prstGeom>
              <a:blipFill>
                <a:blip r:embed="rId2"/>
                <a:stretch>
                  <a:fillRect l="-2457" t="-1580" b="-30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E34C0BD3-17FA-4C89-B440-C5B1EB2729FE}"/>
                  </a:ext>
                </a:extLst>
              </p:cNvPr>
              <p:cNvSpPr/>
              <p:nvPr/>
            </p:nvSpPr>
            <p:spPr>
              <a:xfrm>
                <a:off x="305260" y="3156778"/>
                <a:ext cx="37459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solidFill>
                            <a:srgbClr val="C00000"/>
                          </a:solidFill>
                          <a:latin typeface="Cambria Math" panose="02040503050406030204" pitchFamily="18" charset="0"/>
                        </a:rPr>
                        <m:t>𝑛</m:t>
                      </m:r>
                    </m:oMath>
                  </m:oMathPara>
                </a14:m>
                <a:endParaRPr lang="en-US" dirty="0">
                  <a:solidFill>
                    <a:srgbClr val="C00000"/>
                  </a:solidFill>
                </a:endParaRPr>
              </a:p>
            </p:txBody>
          </p:sp>
        </mc:Choice>
        <mc:Fallback xmlns="">
          <p:sp>
            <p:nvSpPr>
              <p:cNvPr id="7" name="Rectangle 6">
                <a:extLst>
                  <a:ext uri="{FF2B5EF4-FFF2-40B4-BE49-F238E27FC236}">
                    <a16:creationId xmlns:a16="http://schemas.microsoft.com/office/drawing/2014/main" id="{E34C0BD3-17FA-4C89-B440-C5B1EB2729FE}"/>
                  </a:ext>
                </a:extLst>
              </p:cNvPr>
              <p:cNvSpPr>
                <a:spLocks noRot="1" noChangeAspect="1" noMove="1" noResize="1" noEditPoints="1" noAdjustHandles="1" noChangeArrowheads="1" noChangeShapeType="1" noTextEdit="1"/>
              </p:cNvSpPr>
              <p:nvPr/>
            </p:nvSpPr>
            <p:spPr>
              <a:xfrm>
                <a:off x="305260" y="3156778"/>
                <a:ext cx="374590"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1BE03EE9-5338-44CC-A0E3-C885075F2E77}"/>
                  </a:ext>
                </a:extLst>
              </p:cNvPr>
              <p:cNvSpPr/>
              <p:nvPr/>
            </p:nvSpPr>
            <p:spPr>
              <a:xfrm>
                <a:off x="1290260" y="4981577"/>
                <a:ext cx="399597"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b="0" i="1" smtClean="0">
                          <a:solidFill>
                            <a:srgbClr val="C00000"/>
                          </a:solidFill>
                          <a:latin typeface="Cambria Math" panose="02040503050406030204" pitchFamily="18" charset="0"/>
                        </a:rPr>
                        <m:t>𝑑</m:t>
                      </m:r>
                    </m:oMath>
                  </m:oMathPara>
                </a14:m>
                <a:endParaRPr lang="en-US" dirty="0">
                  <a:solidFill>
                    <a:srgbClr val="C00000"/>
                  </a:solidFill>
                </a:endParaRPr>
              </a:p>
            </p:txBody>
          </p:sp>
        </mc:Choice>
        <mc:Fallback xmlns="">
          <p:sp>
            <p:nvSpPr>
              <p:cNvPr id="8" name="Rectangle 7">
                <a:extLst>
                  <a:ext uri="{FF2B5EF4-FFF2-40B4-BE49-F238E27FC236}">
                    <a16:creationId xmlns:a16="http://schemas.microsoft.com/office/drawing/2014/main" id="{1BE03EE9-5338-44CC-A0E3-C885075F2E77}"/>
                  </a:ext>
                </a:extLst>
              </p:cNvPr>
              <p:cNvSpPr>
                <a:spLocks noRot="1" noChangeAspect="1" noMove="1" noResize="1" noEditPoints="1" noAdjustHandles="1" noChangeArrowheads="1" noChangeShapeType="1" noTextEdit="1"/>
              </p:cNvSpPr>
              <p:nvPr/>
            </p:nvSpPr>
            <p:spPr>
              <a:xfrm>
                <a:off x="1290260" y="4981577"/>
                <a:ext cx="399597" cy="400110"/>
              </a:xfrm>
              <a:prstGeom prst="rect">
                <a:avLst/>
              </a:prstGeom>
              <a:blipFill>
                <a:blip r:embed="rId4"/>
                <a:stretch>
                  <a:fillRect/>
                </a:stretch>
              </a:blipFill>
            </p:spPr>
            <p:txBody>
              <a:bodyPr/>
              <a:lstStyle/>
              <a:p>
                <a:r>
                  <a:rPr lang="en-US">
                    <a:noFill/>
                  </a:rPr>
                  <a:t> </a:t>
                </a:r>
              </a:p>
            </p:txBody>
          </p:sp>
        </mc:Fallback>
      </mc:AlternateContent>
      <p:sp>
        <p:nvSpPr>
          <p:cNvPr id="10" name="Rectangle 9">
            <a:extLst>
              <a:ext uri="{FF2B5EF4-FFF2-40B4-BE49-F238E27FC236}">
                <a16:creationId xmlns:a16="http://schemas.microsoft.com/office/drawing/2014/main" id="{369E2A8B-A49E-4FA9-B2FB-F51DC002BD82}"/>
              </a:ext>
            </a:extLst>
          </p:cNvPr>
          <p:cNvSpPr/>
          <p:nvPr/>
        </p:nvSpPr>
        <p:spPr>
          <a:xfrm>
            <a:off x="2601116" y="1825625"/>
            <a:ext cx="398585" cy="1489075"/>
          </a:xfrm>
          <a:prstGeom prst="rect">
            <a:avLst/>
          </a:prstGeom>
          <a:noFill/>
          <a:ln w="57150">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9853D185-B675-497D-BE00-CB16F72C7CBD}"/>
                  </a:ext>
                </a:extLst>
              </p:cNvPr>
              <p:cNvSpPr/>
              <p:nvPr/>
            </p:nvSpPr>
            <p:spPr>
              <a:xfrm>
                <a:off x="2171718" y="2410400"/>
                <a:ext cx="399597"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b="0" i="1" smtClean="0">
                          <a:solidFill>
                            <a:srgbClr val="C00000"/>
                          </a:solidFill>
                          <a:latin typeface="Cambria Math" panose="02040503050406030204" pitchFamily="18" charset="0"/>
                        </a:rPr>
                        <m:t>𝑑</m:t>
                      </m:r>
                    </m:oMath>
                  </m:oMathPara>
                </a14:m>
                <a:endParaRPr lang="en-US" dirty="0">
                  <a:solidFill>
                    <a:srgbClr val="C00000"/>
                  </a:solidFill>
                </a:endParaRPr>
              </a:p>
            </p:txBody>
          </p:sp>
        </mc:Choice>
        <mc:Fallback xmlns="">
          <p:sp>
            <p:nvSpPr>
              <p:cNvPr id="12" name="Rectangle 11">
                <a:extLst>
                  <a:ext uri="{FF2B5EF4-FFF2-40B4-BE49-F238E27FC236}">
                    <a16:creationId xmlns:a16="http://schemas.microsoft.com/office/drawing/2014/main" id="{9853D185-B675-497D-BE00-CB16F72C7CBD}"/>
                  </a:ext>
                </a:extLst>
              </p:cNvPr>
              <p:cNvSpPr>
                <a:spLocks noRot="1" noChangeAspect="1" noMove="1" noResize="1" noEditPoints="1" noAdjustHandles="1" noChangeArrowheads="1" noChangeShapeType="1" noTextEdit="1"/>
              </p:cNvSpPr>
              <p:nvPr/>
            </p:nvSpPr>
            <p:spPr>
              <a:xfrm>
                <a:off x="2171718" y="2410400"/>
                <a:ext cx="399597" cy="400110"/>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796109F9-E905-4D8E-A88E-B5A61C5E3DEB}"/>
                  </a:ext>
                </a:extLst>
              </p:cNvPr>
              <p:cNvSpPr/>
              <p:nvPr/>
            </p:nvSpPr>
            <p:spPr>
              <a:xfrm>
                <a:off x="2601116" y="3343246"/>
                <a:ext cx="385041"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b="0" i="1" smtClean="0">
                          <a:solidFill>
                            <a:srgbClr val="C00000"/>
                          </a:solidFill>
                          <a:latin typeface="Cambria Math" panose="02040503050406030204" pitchFamily="18" charset="0"/>
                        </a:rPr>
                        <m:t>1</m:t>
                      </m:r>
                    </m:oMath>
                  </m:oMathPara>
                </a14:m>
                <a:endParaRPr lang="en-US" dirty="0">
                  <a:solidFill>
                    <a:srgbClr val="C00000"/>
                  </a:solidFill>
                </a:endParaRPr>
              </a:p>
            </p:txBody>
          </p:sp>
        </mc:Choice>
        <mc:Fallback xmlns="">
          <p:sp>
            <p:nvSpPr>
              <p:cNvPr id="13" name="Rectangle 12">
                <a:extLst>
                  <a:ext uri="{FF2B5EF4-FFF2-40B4-BE49-F238E27FC236}">
                    <a16:creationId xmlns:a16="http://schemas.microsoft.com/office/drawing/2014/main" id="{796109F9-E905-4D8E-A88E-B5A61C5E3DEB}"/>
                  </a:ext>
                </a:extLst>
              </p:cNvPr>
              <p:cNvSpPr>
                <a:spLocks noRot="1" noChangeAspect="1" noMove="1" noResize="1" noEditPoints="1" noAdjustHandles="1" noChangeArrowheads="1" noChangeShapeType="1" noTextEdit="1"/>
              </p:cNvSpPr>
              <p:nvPr/>
            </p:nvSpPr>
            <p:spPr>
              <a:xfrm>
                <a:off x="2601116" y="3343246"/>
                <a:ext cx="385041" cy="400110"/>
              </a:xfrm>
              <a:prstGeom prst="rect">
                <a:avLst/>
              </a:prstGeom>
              <a:blipFill>
                <a:blip r:embed="rId6"/>
                <a:stretch>
                  <a:fillRect/>
                </a:stretch>
              </a:blipFill>
            </p:spPr>
            <p:txBody>
              <a:bodyPr/>
              <a:lstStyle/>
              <a:p>
                <a:r>
                  <a:rPr lang="en-US">
                    <a:noFill/>
                  </a:rPr>
                  <a:t> </a:t>
                </a:r>
              </a:p>
            </p:txBody>
          </p:sp>
        </mc:Fallback>
      </mc:AlternateContent>
      <p:sp>
        <p:nvSpPr>
          <p:cNvPr id="14" name="Rectangle 13">
            <a:extLst>
              <a:ext uri="{FF2B5EF4-FFF2-40B4-BE49-F238E27FC236}">
                <a16:creationId xmlns:a16="http://schemas.microsoft.com/office/drawing/2014/main" id="{CC35C082-1390-4713-91EF-C3B370952147}"/>
              </a:ext>
            </a:extLst>
          </p:cNvPr>
          <p:cNvSpPr/>
          <p:nvPr/>
        </p:nvSpPr>
        <p:spPr>
          <a:xfrm>
            <a:off x="3793298" y="1825624"/>
            <a:ext cx="398585" cy="3031638"/>
          </a:xfrm>
          <a:prstGeom prst="rect">
            <a:avLst/>
          </a:prstGeom>
          <a:noFill/>
          <a:ln w="571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881FFB1F-EF69-4C18-9B81-00543A9C6C1D}"/>
                  </a:ext>
                </a:extLst>
              </p:cNvPr>
              <p:cNvSpPr/>
              <p:nvPr/>
            </p:nvSpPr>
            <p:spPr>
              <a:xfrm>
                <a:off x="3327080" y="3156777"/>
                <a:ext cx="37459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solidFill>
                            <a:srgbClr val="C00000"/>
                          </a:solidFill>
                          <a:latin typeface="Cambria Math" panose="02040503050406030204" pitchFamily="18" charset="0"/>
                        </a:rPr>
                        <m:t>𝑛</m:t>
                      </m:r>
                    </m:oMath>
                  </m:oMathPara>
                </a14:m>
                <a:endParaRPr lang="en-US" dirty="0">
                  <a:solidFill>
                    <a:srgbClr val="C00000"/>
                  </a:solidFill>
                </a:endParaRPr>
              </a:p>
            </p:txBody>
          </p:sp>
        </mc:Choice>
        <mc:Fallback xmlns="">
          <p:sp>
            <p:nvSpPr>
              <p:cNvPr id="15" name="Rectangle 14">
                <a:extLst>
                  <a:ext uri="{FF2B5EF4-FFF2-40B4-BE49-F238E27FC236}">
                    <a16:creationId xmlns:a16="http://schemas.microsoft.com/office/drawing/2014/main" id="{881FFB1F-EF69-4C18-9B81-00543A9C6C1D}"/>
                  </a:ext>
                </a:extLst>
              </p:cNvPr>
              <p:cNvSpPr>
                <a:spLocks noRot="1" noChangeAspect="1" noMove="1" noResize="1" noEditPoints="1" noAdjustHandles="1" noChangeArrowheads="1" noChangeShapeType="1" noTextEdit="1"/>
              </p:cNvSpPr>
              <p:nvPr/>
            </p:nvSpPr>
            <p:spPr>
              <a:xfrm>
                <a:off x="3327080" y="3156777"/>
                <a:ext cx="374590"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A6FBD636-81EC-499D-B6CF-392BC7E22A2E}"/>
                  </a:ext>
                </a:extLst>
              </p:cNvPr>
              <p:cNvSpPr/>
              <p:nvPr/>
            </p:nvSpPr>
            <p:spPr>
              <a:xfrm>
                <a:off x="3806842" y="4981577"/>
                <a:ext cx="385041"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b="0" i="1" smtClean="0">
                          <a:solidFill>
                            <a:srgbClr val="C00000"/>
                          </a:solidFill>
                          <a:latin typeface="Cambria Math" panose="02040503050406030204" pitchFamily="18" charset="0"/>
                        </a:rPr>
                        <m:t>1</m:t>
                      </m:r>
                    </m:oMath>
                  </m:oMathPara>
                </a14:m>
                <a:endParaRPr lang="en-US" dirty="0">
                  <a:solidFill>
                    <a:srgbClr val="C00000"/>
                  </a:solidFill>
                </a:endParaRPr>
              </a:p>
            </p:txBody>
          </p:sp>
        </mc:Choice>
        <mc:Fallback xmlns="">
          <p:sp>
            <p:nvSpPr>
              <p:cNvPr id="16" name="Rectangle 15">
                <a:extLst>
                  <a:ext uri="{FF2B5EF4-FFF2-40B4-BE49-F238E27FC236}">
                    <a16:creationId xmlns:a16="http://schemas.microsoft.com/office/drawing/2014/main" id="{A6FBD636-81EC-499D-B6CF-392BC7E22A2E}"/>
                  </a:ext>
                </a:extLst>
              </p:cNvPr>
              <p:cNvSpPr>
                <a:spLocks noRot="1" noChangeAspect="1" noMove="1" noResize="1" noEditPoints="1" noAdjustHandles="1" noChangeArrowheads="1" noChangeShapeType="1" noTextEdit="1"/>
              </p:cNvSpPr>
              <p:nvPr/>
            </p:nvSpPr>
            <p:spPr>
              <a:xfrm>
                <a:off x="3806842" y="4981577"/>
                <a:ext cx="385041" cy="400110"/>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EFE4164B-232C-4B6F-A24D-7F47CF6A505B}"/>
                  </a:ext>
                </a:extLst>
              </p:cNvPr>
              <p:cNvSpPr/>
              <p:nvPr/>
            </p:nvSpPr>
            <p:spPr>
              <a:xfrm>
                <a:off x="3111316" y="2410400"/>
                <a:ext cx="43152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b="0" i="1" smtClean="0">
                          <a:solidFill>
                            <a:schemeClr val="tx1"/>
                          </a:solidFill>
                          <a:latin typeface="Cambria Math" panose="02040503050406030204" pitchFamily="18" charset="0"/>
                        </a:rPr>
                        <m:t>=</m:t>
                      </m:r>
                    </m:oMath>
                  </m:oMathPara>
                </a14:m>
                <a:endParaRPr lang="en-US" dirty="0">
                  <a:solidFill>
                    <a:schemeClr val="tx1"/>
                  </a:solidFill>
                </a:endParaRPr>
              </a:p>
            </p:txBody>
          </p:sp>
        </mc:Choice>
        <mc:Fallback xmlns="">
          <p:sp>
            <p:nvSpPr>
              <p:cNvPr id="17" name="Rectangle 16">
                <a:extLst>
                  <a:ext uri="{FF2B5EF4-FFF2-40B4-BE49-F238E27FC236}">
                    <a16:creationId xmlns:a16="http://schemas.microsoft.com/office/drawing/2014/main" id="{EFE4164B-232C-4B6F-A24D-7F47CF6A505B}"/>
                  </a:ext>
                </a:extLst>
              </p:cNvPr>
              <p:cNvSpPr>
                <a:spLocks noRot="1" noChangeAspect="1" noMove="1" noResize="1" noEditPoints="1" noAdjustHandles="1" noChangeArrowheads="1" noChangeShapeType="1" noTextEdit="1"/>
              </p:cNvSpPr>
              <p:nvPr/>
            </p:nvSpPr>
            <p:spPr>
              <a:xfrm>
                <a:off x="3111316" y="2410400"/>
                <a:ext cx="431528" cy="400110"/>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Rectangle 19">
                <a:extLst>
                  <a:ext uri="{FF2B5EF4-FFF2-40B4-BE49-F238E27FC236}">
                    <a16:creationId xmlns:a16="http://schemas.microsoft.com/office/drawing/2014/main" id="{21DA1A76-C9D7-4D3C-8686-2A55FD5DEB05}"/>
                  </a:ext>
                </a:extLst>
              </p:cNvPr>
              <p:cNvSpPr/>
              <p:nvPr/>
            </p:nvSpPr>
            <p:spPr>
              <a:xfrm>
                <a:off x="1216681" y="3043745"/>
                <a:ext cx="541367"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i="1" smtClean="0">
                          <a:solidFill>
                            <a:srgbClr val="C00000"/>
                          </a:solidFill>
                          <a:latin typeface="Cambria Math" panose="02040503050406030204" pitchFamily="18" charset="0"/>
                        </a:rPr>
                        <m:t>𝐴</m:t>
                      </m:r>
                    </m:oMath>
                  </m:oMathPara>
                </a14:m>
                <a:endParaRPr lang="en-US" dirty="0">
                  <a:solidFill>
                    <a:srgbClr val="C00000"/>
                  </a:solidFill>
                </a:endParaRPr>
              </a:p>
            </p:txBody>
          </p:sp>
        </mc:Choice>
        <mc:Fallback xmlns="">
          <p:sp>
            <p:nvSpPr>
              <p:cNvPr id="20" name="Rectangle 19">
                <a:extLst>
                  <a:ext uri="{FF2B5EF4-FFF2-40B4-BE49-F238E27FC236}">
                    <a16:creationId xmlns:a16="http://schemas.microsoft.com/office/drawing/2014/main" id="{21DA1A76-C9D7-4D3C-8686-2A55FD5DEB05}"/>
                  </a:ext>
                </a:extLst>
              </p:cNvPr>
              <p:cNvSpPr>
                <a:spLocks noRot="1" noChangeAspect="1" noMove="1" noResize="1" noEditPoints="1" noAdjustHandles="1" noChangeArrowheads="1" noChangeShapeType="1" noTextEdit="1"/>
              </p:cNvSpPr>
              <p:nvPr/>
            </p:nvSpPr>
            <p:spPr>
              <a:xfrm>
                <a:off x="1216681" y="3043745"/>
                <a:ext cx="541367" cy="584775"/>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Rectangle 20">
                <a:extLst>
                  <a:ext uri="{FF2B5EF4-FFF2-40B4-BE49-F238E27FC236}">
                    <a16:creationId xmlns:a16="http://schemas.microsoft.com/office/drawing/2014/main" id="{96647609-DF3F-4297-B40D-B194368B791A}"/>
                  </a:ext>
                </a:extLst>
              </p:cNvPr>
              <p:cNvSpPr/>
              <p:nvPr/>
            </p:nvSpPr>
            <p:spPr>
              <a:xfrm>
                <a:off x="3738643" y="3050858"/>
                <a:ext cx="507896"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b="0" i="1" smtClean="0">
                          <a:solidFill>
                            <a:srgbClr val="C00000"/>
                          </a:solidFill>
                          <a:latin typeface="Cambria Math" panose="02040503050406030204" pitchFamily="18" charset="0"/>
                        </a:rPr>
                        <m:t>𝑏</m:t>
                      </m:r>
                    </m:oMath>
                  </m:oMathPara>
                </a14:m>
                <a:endParaRPr lang="en-US" dirty="0">
                  <a:solidFill>
                    <a:srgbClr val="C00000"/>
                  </a:solidFill>
                </a:endParaRPr>
              </a:p>
            </p:txBody>
          </p:sp>
        </mc:Choice>
        <mc:Fallback xmlns="">
          <p:sp>
            <p:nvSpPr>
              <p:cNvPr id="21" name="Rectangle 20">
                <a:extLst>
                  <a:ext uri="{FF2B5EF4-FFF2-40B4-BE49-F238E27FC236}">
                    <a16:creationId xmlns:a16="http://schemas.microsoft.com/office/drawing/2014/main" id="{96647609-DF3F-4297-B40D-B194368B791A}"/>
                  </a:ext>
                </a:extLst>
              </p:cNvPr>
              <p:cNvSpPr>
                <a:spLocks noRot="1" noChangeAspect="1" noMove="1" noResize="1" noEditPoints="1" noAdjustHandles="1" noChangeArrowheads="1" noChangeShapeType="1" noTextEdit="1"/>
              </p:cNvSpPr>
              <p:nvPr/>
            </p:nvSpPr>
            <p:spPr>
              <a:xfrm>
                <a:off x="3738643" y="3050858"/>
                <a:ext cx="507896" cy="584775"/>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F803A7F9-D485-42F0-8136-98003ED28E53}"/>
                  </a:ext>
                </a:extLst>
              </p:cNvPr>
              <p:cNvSpPr/>
              <p:nvPr/>
            </p:nvSpPr>
            <p:spPr>
              <a:xfrm>
                <a:off x="2579439" y="2427111"/>
                <a:ext cx="46807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a:solidFill>
                            <a:srgbClr val="C00000"/>
                          </a:solidFill>
                          <a:latin typeface="Cambria Math" panose="02040503050406030204" pitchFamily="18" charset="0"/>
                        </a:rPr>
                        <m:t>𝑥</m:t>
                      </m:r>
                    </m:oMath>
                  </m:oMathPara>
                </a14:m>
                <a:endParaRPr lang="en-US" sz="2800" dirty="0"/>
              </a:p>
            </p:txBody>
          </p:sp>
        </mc:Choice>
        <mc:Fallback xmlns="">
          <p:sp>
            <p:nvSpPr>
              <p:cNvPr id="3" name="Rectangle 2">
                <a:extLst>
                  <a:ext uri="{FF2B5EF4-FFF2-40B4-BE49-F238E27FC236}">
                    <a16:creationId xmlns:a16="http://schemas.microsoft.com/office/drawing/2014/main" id="{F803A7F9-D485-42F0-8136-98003ED28E53}"/>
                  </a:ext>
                </a:extLst>
              </p:cNvPr>
              <p:cNvSpPr>
                <a:spLocks noRot="1" noChangeAspect="1" noMove="1" noResize="1" noEditPoints="1" noAdjustHandles="1" noChangeArrowheads="1" noChangeShapeType="1" noTextEdit="1"/>
              </p:cNvSpPr>
              <p:nvPr/>
            </p:nvSpPr>
            <p:spPr>
              <a:xfrm>
                <a:off x="2579439" y="2427111"/>
                <a:ext cx="468077" cy="523220"/>
              </a:xfrm>
              <a:prstGeom prst="rect">
                <a:avLst/>
              </a:prstGeom>
              <a:blipFill>
                <a:blip r:embed="rId1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47725992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rgbClr val="C00000"/>
                </a:solidFill>
              </a:rPr>
              <a:t>Linear Algebra Review</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a:xfrm>
                <a:off x="838200" y="1690688"/>
                <a:ext cx="10515600" cy="4351338"/>
              </a:xfrm>
            </p:spPr>
            <p:txBody>
              <a:bodyPr>
                <a:normAutofit/>
              </a:bodyPr>
              <a:lstStyle/>
              <a:p>
                <a:pPr>
                  <a:buClr>
                    <a:schemeClr val="tx1"/>
                  </a:buClr>
                </a:pPr>
                <a:r>
                  <a:rPr lang="en-US" sz="3200" b="0" dirty="0"/>
                  <a:t>For a square matrix </a:t>
                </a:r>
                <a14:m>
                  <m:oMath xmlns:m="http://schemas.openxmlformats.org/officeDocument/2006/math">
                    <m:r>
                      <a:rPr lang="en-US" sz="3200" b="0" i="1" smtClean="0">
                        <a:solidFill>
                          <a:srgbClr val="C00000"/>
                        </a:solidFill>
                        <a:latin typeface="Cambria Math" panose="02040503050406030204" pitchFamily="18" charset="0"/>
                      </a:rPr>
                      <m:t>𝐴</m:t>
                    </m:r>
                    <m:r>
                      <a:rPr lang="en-US" sz="3200" b="0" i="1" smtClean="0">
                        <a:solidFill>
                          <a:srgbClr val="C00000"/>
                        </a:solidFill>
                        <a:latin typeface="Cambria Math" panose="02040503050406030204" pitchFamily="18" charset="0"/>
                      </a:rPr>
                      <m:t>∈</m:t>
                    </m:r>
                    <m:sSup>
                      <m:sSupPr>
                        <m:ctrlPr>
                          <a:rPr lang="en-US" sz="3200" b="0" i="1" smtClean="0">
                            <a:solidFill>
                              <a:srgbClr val="C00000"/>
                            </a:solidFill>
                            <a:latin typeface="Cambria Math" panose="02040503050406030204" pitchFamily="18" charset="0"/>
                          </a:rPr>
                        </m:ctrlPr>
                      </m:sSupPr>
                      <m:e>
                        <m:r>
                          <a:rPr lang="en-US" sz="3200" b="0" i="1" smtClean="0">
                            <a:solidFill>
                              <a:srgbClr val="C00000"/>
                            </a:solidFill>
                            <a:latin typeface="Cambria Math" panose="02040503050406030204" pitchFamily="18" charset="0"/>
                          </a:rPr>
                          <m:t>ℝ</m:t>
                        </m:r>
                      </m:e>
                      <m:sup>
                        <m:r>
                          <a:rPr lang="en-US" sz="3200" b="0" i="1" smtClean="0">
                            <a:solidFill>
                              <a:srgbClr val="C00000"/>
                            </a:solidFill>
                            <a:latin typeface="Cambria Math" panose="02040503050406030204" pitchFamily="18" charset="0"/>
                          </a:rPr>
                          <m:t>𝑛</m:t>
                        </m:r>
                        <m:r>
                          <a:rPr lang="en-US" sz="3200" b="0" i="1" smtClean="0">
                            <a:solidFill>
                              <a:srgbClr val="C00000"/>
                            </a:solidFill>
                            <a:latin typeface="Cambria Math" panose="02040503050406030204" pitchFamily="18" charset="0"/>
                          </a:rPr>
                          <m:t>×</m:t>
                        </m:r>
                        <m:r>
                          <a:rPr lang="en-US" sz="3200" b="0" i="1" smtClean="0">
                            <a:solidFill>
                              <a:srgbClr val="C00000"/>
                            </a:solidFill>
                            <a:latin typeface="Cambria Math" panose="02040503050406030204" pitchFamily="18" charset="0"/>
                          </a:rPr>
                          <m:t>𝑛</m:t>
                        </m:r>
                      </m:sup>
                    </m:sSup>
                  </m:oMath>
                </a14:m>
                <a:r>
                  <a:rPr lang="en-US" sz="3200" dirty="0"/>
                  <a:t>, if </a:t>
                </a:r>
                <a14:m>
                  <m:oMath xmlns:m="http://schemas.openxmlformats.org/officeDocument/2006/math">
                    <m:r>
                      <a:rPr lang="en-US" sz="3200" i="1">
                        <a:solidFill>
                          <a:srgbClr val="C00000"/>
                        </a:solidFill>
                        <a:latin typeface="Cambria Math" panose="02040503050406030204" pitchFamily="18" charset="0"/>
                      </a:rPr>
                      <m:t>𝐴</m:t>
                    </m:r>
                  </m:oMath>
                </a14:m>
                <a:r>
                  <a:rPr lang="en-US" sz="3200" dirty="0"/>
                  <a:t> is full rank, i.e., </a:t>
                </a:r>
                <a14:m>
                  <m:oMath xmlns:m="http://schemas.openxmlformats.org/officeDocument/2006/math">
                    <m:r>
                      <m:rPr>
                        <m:sty m:val="p"/>
                      </m:rPr>
                      <a:rPr lang="en-US" sz="3200" b="0" i="0" smtClean="0">
                        <a:solidFill>
                          <a:srgbClr val="C00000"/>
                        </a:solidFill>
                        <a:latin typeface="Cambria Math" panose="02040503050406030204" pitchFamily="18" charset="0"/>
                      </a:rPr>
                      <m:t>rank</m:t>
                    </m:r>
                    <m:d>
                      <m:dPr>
                        <m:ctrlPr>
                          <a:rPr lang="en-US" sz="3200" b="0" i="1" smtClean="0">
                            <a:solidFill>
                              <a:srgbClr val="C00000"/>
                            </a:solidFill>
                            <a:latin typeface="Cambria Math" panose="02040503050406030204" pitchFamily="18" charset="0"/>
                          </a:rPr>
                        </m:ctrlPr>
                      </m:dPr>
                      <m:e>
                        <m:r>
                          <a:rPr lang="en-US" sz="3200" i="1">
                            <a:solidFill>
                              <a:srgbClr val="C00000"/>
                            </a:solidFill>
                            <a:latin typeface="Cambria Math" panose="02040503050406030204" pitchFamily="18" charset="0"/>
                          </a:rPr>
                          <m:t>𝐴</m:t>
                        </m:r>
                      </m:e>
                    </m:d>
                    <m:r>
                      <a:rPr lang="en-US" sz="3200" b="0" i="1" smtClean="0">
                        <a:solidFill>
                          <a:srgbClr val="C00000"/>
                        </a:solidFill>
                        <a:latin typeface="Cambria Math" panose="02040503050406030204" pitchFamily="18" charset="0"/>
                      </a:rPr>
                      <m:t>=</m:t>
                    </m:r>
                    <m:r>
                      <a:rPr lang="en-US" sz="3200" b="0" i="1" smtClean="0">
                        <a:solidFill>
                          <a:srgbClr val="C00000"/>
                        </a:solidFill>
                        <a:latin typeface="Cambria Math" panose="02040503050406030204" pitchFamily="18" charset="0"/>
                      </a:rPr>
                      <m:t>𝑛</m:t>
                    </m:r>
                  </m:oMath>
                </a14:m>
                <a:r>
                  <a:rPr lang="en-US" sz="3200" dirty="0"/>
                  <a:t>, then </a:t>
                </a:r>
                <a14:m>
                  <m:oMath xmlns:m="http://schemas.openxmlformats.org/officeDocument/2006/math">
                    <m:r>
                      <a:rPr lang="en-US" sz="3200" i="1">
                        <a:solidFill>
                          <a:srgbClr val="C00000"/>
                        </a:solidFill>
                        <a:latin typeface="Cambria Math" panose="02040503050406030204" pitchFamily="18" charset="0"/>
                      </a:rPr>
                      <m:t>𝐴</m:t>
                    </m:r>
                  </m:oMath>
                </a14:m>
                <a:r>
                  <a:rPr lang="en-US" sz="3200" dirty="0"/>
                  <a:t> has an inverse </a:t>
                </a:r>
                <a14:m>
                  <m:oMath xmlns:m="http://schemas.openxmlformats.org/officeDocument/2006/math">
                    <m:sSup>
                      <m:sSupPr>
                        <m:ctrlPr>
                          <a:rPr lang="en-US" sz="3200" b="0" i="1" smtClean="0">
                            <a:solidFill>
                              <a:srgbClr val="C00000"/>
                            </a:solidFill>
                            <a:latin typeface="Cambria Math" panose="02040503050406030204" pitchFamily="18" charset="0"/>
                          </a:rPr>
                        </m:ctrlPr>
                      </m:sSupPr>
                      <m:e>
                        <m:r>
                          <a:rPr lang="en-US" sz="3200" i="1">
                            <a:solidFill>
                              <a:srgbClr val="C00000"/>
                            </a:solidFill>
                            <a:latin typeface="Cambria Math" panose="02040503050406030204" pitchFamily="18" charset="0"/>
                          </a:rPr>
                          <m:t>𝐴</m:t>
                        </m:r>
                      </m:e>
                      <m:sup>
                        <m:r>
                          <a:rPr lang="en-US" sz="3200" b="0" i="1" smtClean="0">
                            <a:solidFill>
                              <a:srgbClr val="C00000"/>
                            </a:solidFill>
                            <a:latin typeface="Cambria Math" panose="02040503050406030204" pitchFamily="18" charset="0"/>
                          </a:rPr>
                          <m:t>−1</m:t>
                        </m:r>
                      </m:sup>
                    </m:sSup>
                  </m:oMath>
                </a14:m>
                <a:r>
                  <a:rPr lang="en-US" sz="3200" dirty="0">
                    <a:solidFill>
                      <a:srgbClr val="C00000"/>
                    </a:solidFill>
                  </a:rPr>
                  <a:t> </a:t>
                </a:r>
                <a14:m>
                  <m:oMath xmlns:m="http://schemas.openxmlformats.org/officeDocument/2006/math">
                    <m:r>
                      <a:rPr lang="en-US" sz="3200" i="1">
                        <a:solidFill>
                          <a:srgbClr val="C00000"/>
                        </a:solidFill>
                        <a:latin typeface="Cambria Math" panose="02040503050406030204" pitchFamily="18" charset="0"/>
                      </a:rPr>
                      <m:t>∈</m:t>
                    </m:r>
                    <m:sSup>
                      <m:sSupPr>
                        <m:ctrlPr>
                          <a:rPr lang="en-US" sz="3200" i="1">
                            <a:solidFill>
                              <a:srgbClr val="C00000"/>
                            </a:solidFill>
                            <a:latin typeface="Cambria Math" panose="02040503050406030204" pitchFamily="18" charset="0"/>
                          </a:rPr>
                        </m:ctrlPr>
                      </m:sSupPr>
                      <m:e>
                        <m:r>
                          <a:rPr lang="en-US" sz="3200" i="1">
                            <a:solidFill>
                              <a:srgbClr val="C00000"/>
                            </a:solidFill>
                            <a:latin typeface="Cambria Math" panose="02040503050406030204" pitchFamily="18" charset="0"/>
                          </a:rPr>
                          <m:t>ℝ</m:t>
                        </m:r>
                      </m:e>
                      <m:sup>
                        <m:r>
                          <a:rPr lang="en-US" sz="3200" i="1">
                            <a:solidFill>
                              <a:srgbClr val="C00000"/>
                            </a:solidFill>
                            <a:latin typeface="Cambria Math" panose="02040503050406030204" pitchFamily="18" charset="0"/>
                          </a:rPr>
                          <m:t>𝑛</m:t>
                        </m:r>
                        <m:r>
                          <a:rPr lang="en-US" sz="3200" i="1">
                            <a:solidFill>
                              <a:srgbClr val="C00000"/>
                            </a:solidFill>
                            <a:latin typeface="Cambria Math" panose="02040503050406030204" pitchFamily="18" charset="0"/>
                          </a:rPr>
                          <m:t>×</m:t>
                        </m:r>
                        <m:r>
                          <a:rPr lang="en-US" sz="3200" i="1">
                            <a:solidFill>
                              <a:srgbClr val="C00000"/>
                            </a:solidFill>
                            <a:latin typeface="Cambria Math" panose="02040503050406030204" pitchFamily="18" charset="0"/>
                          </a:rPr>
                          <m:t>𝑛</m:t>
                        </m:r>
                      </m:sup>
                    </m:sSup>
                  </m:oMath>
                </a14:m>
                <a:r>
                  <a:rPr lang="en-US" sz="3200" dirty="0"/>
                  <a:t> such that </a:t>
                </a:r>
                <a14:m>
                  <m:oMath xmlns:m="http://schemas.openxmlformats.org/officeDocument/2006/math">
                    <m:r>
                      <a:rPr lang="en-US" sz="3200" b="0" i="1" smtClean="0">
                        <a:solidFill>
                          <a:srgbClr val="C00000"/>
                        </a:solidFill>
                        <a:latin typeface="Cambria Math" panose="02040503050406030204" pitchFamily="18" charset="0"/>
                      </a:rPr>
                      <m:t>𝐴</m:t>
                    </m:r>
                    <m:sSup>
                      <m:sSupPr>
                        <m:ctrlPr>
                          <a:rPr lang="en-US" sz="3200" b="0" i="1" smtClean="0">
                            <a:solidFill>
                              <a:srgbClr val="C00000"/>
                            </a:solidFill>
                            <a:latin typeface="Cambria Math" panose="02040503050406030204" pitchFamily="18" charset="0"/>
                          </a:rPr>
                        </m:ctrlPr>
                      </m:sSupPr>
                      <m:e>
                        <m:r>
                          <a:rPr lang="en-US" sz="3200" b="0" i="1" smtClean="0">
                            <a:solidFill>
                              <a:srgbClr val="C00000"/>
                            </a:solidFill>
                            <a:latin typeface="Cambria Math" panose="02040503050406030204" pitchFamily="18" charset="0"/>
                          </a:rPr>
                          <m:t>𝐴</m:t>
                        </m:r>
                      </m:e>
                      <m:sup>
                        <m:r>
                          <a:rPr lang="en-US" sz="3200" b="0" i="1" smtClean="0">
                            <a:solidFill>
                              <a:srgbClr val="C00000"/>
                            </a:solidFill>
                            <a:latin typeface="Cambria Math" panose="02040503050406030204" pitchFamily="18" charset="0"/>
                          </a:rPr>
                          <m:t>−1</m:t>
                        </m:r>
                      </m:sup>
                    </m:sSup>
                    <m:r>
                      <a:rPr lang="en-US" sz="3200" b="0" i="1" smtClean="0">
                        <a:solidFill>
                          <a:srgbClr val="C00000"/>
                        </a:solidFill>
                        <a:latin typeface="Cambria Math" panose="02040503050406030204" pitchFamily="18" charset="0"/>
                      </a:rPr>
                      <m:t>=</m:t>
                    </m:r>
                    <m:sSup>
                      <m:sSupPr>
                        <m:ctrlPr>
                          <a:rPr lang="en-US" sz="3200" i="1">
                            <a:solidFill>
                              <a:srgbClr val="C00000"/>
                            </a:solidFill>
                            <a:latin typeface="Cambria Math" panose="02040503050406030204" pitchFamily="18" charset="0"/>
                          </a:rPr>
                        </m:ctrlPr>
                      </m:sSupPr>
                      <m:e>
                        <m:r>
                          <a:rPr lang="en-US" sz="3200" i="1">
                            <a:solidFill>
                              <a:srgbClr val="C00000"/>
                            </a:solidFill>
                            <a:latin typeface="Cambria Math" panose="02040503050406030204" pitchFamily="18" charset="0"/>
                          </a:rPr>
                          <m:t>𝐴</m:t>
                        </m:r>
                      </m:e>
                      <m:sup>
                        <m:r>
                          <a:rPr lang="en-US" sz="3200" i="1">
                            <a:solidFill>
                              <a:srgbClr val="C00000"/>
                            </a:solidFill>
                            <a:latin typeface="Cambria Math" panose="02040503050406030204" pitchFamily="18" charset="0"/>
                          </a:rPr>
                          <m:t>−1</m:t>
                        </m:r>
                      </m:sup>
                    </m:sSup>
                    <m:r>
                      <a:rPr lang="en-US" sz="3200" b="0" i="1" smtClean="0">
                        <a:solidFill>
                          <a:srgbClr val="C00000"/>
                        </a:solidFill>
                        <a:latin typeface="Cambria Math" panose="02040503050406030204" pitchFamily="18" charset="0"/>
                      </a:rPr>
                      <m:t>𝐴</m:t>
                    </m:r>
                    <m:r>
                      <a:rPr lang="en-US" sz="3200" b="0" i="1" smtClean="0">
                        <a:solidFill>
                          <a:srgbClr val="C00000"/>
                        </a:solidFill>
                        <a:latin typeface="Cambria Math" panose="02040503050406030204" pitchFamily="18" charset="0"/>
                      </a:rPr>
                      <m:t>=</m:t>
                    </m:r>
                    <m:sSub>
                      <m:sSubPr>
                        <m:ctrlPr>
                          <a:rPr lang="en-US" sz="3200" b="0" i="1" smtClean="0">
                            <a:solidFill>
                              <a:srgbClr val="C00000"/>
                            </a:solidFill>
                            <a:latin typeface="Cambria Math" panose="02040503050406030204" pitchFamily="18" charset="0"/>
                          </a:rPr>
                        </m:ctrlPr>
                      </m:sSubPr>
                      <m:e>
                        <m:r>
                          <a:rPr lang="en-US" sz="3200" b="0" i="1" smtClean="0">
                            <a:solidFill>
                              <a:srgbClr val="C00000"/>
                            </a:solidFill>
                            <a:latin typeface="Cambria Math" panose="02040503050406030204" pitchFamily="18" charset="0"/>
                          </a:rPr>
                          <m:t>𝕀</m:t>
                        </m:r>
                      </m:e>
                      <m:sub>
                        <m:r>
                          <a:rPr lang="en-US" sz="3200" b="0" i="1" smtClean="0">
                            <a:solidFill>
                              <a:srgbClr val="C00000"/>
                            </a:solidFill>
                            <a:latin typeface="Cambria Math" panose="02040503050406030204" pitchFamily="18" charset="0"/>
                          </a:rPr>
                          <m:t>𝑛</m:t>
                        </m:r>
                      </m:sub>
                    </m:sSub>
                  </m:oMath>
                </a14:m>
                <a:endParaRPr lang="en-US" sz="3200" dirty="0"/>
              </a:p>
              <a:p>
                <a:pPr>
                  <a:buClr>
                    <a:schemeClr val="tx1"/>
                  </a:buClr>
                </a:pPr>
                <a:endParaRPr lang="en-US" sz="3200" dirty="0"/>
              </a:p>
              <a:p>
                <a:pPr>
                  <a:buClr>
                    <a:schemeClr val="tx1"/>
                  </a:buClr>
                </a:pPr>
                <a:endParaRPr lang="en-US" sz="3200" dirty="0"/>
              </a:p>
              <a:p>
                <a:pPr>
                  <a:buClr>
                    <a:schemeClr val="tx1"/>
                  </a:buClr>
                </a:pPr>
                <a:r>
                  <a:rPr lang="en-US" sz="3200" b="0" dirty="0"/>
                  <a:t>For a general matrix </a:t>
                </a:r>
                <a14:m>
                  <m:oMath xmlns:m="http://schemas.openxmlformats.org/officeDocument/2006/math">
                    <m:r>
                      <a:rPr lang="en-US" sz="3200" b="0" i="1" smtClean="0">
                        <a:solidFill>
                          <a:srgbClr val="C00000"/>
                        </a:solidFill>
                        <a:latin typeface="Cambria Math" panose="02040503050406030204" pitchFamily="18" charset="0"/>
                      </a:rPr>
                      <m:t>𝐴</m:t>
                    </m:r>
                    <m:r>
                      <a:rPr lang="en-US" sz="3200" b="0" i="1" smtClean="0">
                        <a:solidFill>
                          <a:srgbClr val="C00000"/>
                        </a:solidFill>
                        <a:latin typeface="Cambria Math" panose="02040503050406030204" pitchFamily="18" charset="0"/>
                      </a:rPr>
                      <m:t>∈</m:t>
                    </m:r>
                    <m:sSup>
                      <m:sSupPr>
                        <m:ctrlPr>
                          <a:rPr lang="en-US" sz="3200" b="0" i="1" smtClean="0">
                            <a:solidFill>
                              <a:srgbClr val="C00000"/>
                            </a:solidFill>
                            <a:latin typeface="Cambria Math" panose="02040503050406030204" pitchFamily="18" charset="0"/>
                          </a:rPr>
                        </m:ctrlPr>
                      </m:sSupPr>
                      <m:e>
                        <m:r>
                          <a:rPr lang="en-US" sz="3200" b="0" i="1" smtClean="0">
                            <a:solidFill>
                              <a:srgbClr val="C00000"/>
                            </a:solidFill>
                            <a:latin typeface="Cambria Math" panose="02040503050406030204" pitchFamily="18" charset="0"/>
                          </a:rPr>
                          <m:t>ℝ</m:t>
                        </m:r>
                      </m:e>
                      <m:sup>
                        <m:r>
                          <a:rPr lang="en-US" sz="3200" b="0" i="1" smtClean="0">
                            <a:solidFill>
                              <a:srgbClr val="C00000"/>
                            </a:solidFill>
                            <a:latin typeface="Cambria Math" panose="02040503050406030204" pitchFamily="18" charset="0"/>
                          </a:rPr>
                          <m:t>𝑛</m:t>
                        </m:r>
                        <m:r>
                          <a:rPr lang="en-US" sz="3200" b="0" i="1" smtClean="0">
                            <a:solidFill>
                              <a:srgbClr val="C00000"/>
                            </a:solidFill>
                            <a:latin typeface="Cambria Math" panose="02040503050406030204" pitchFamily="18" charset="0"/>
                          </a:rPr>
                          <m:t>×</m:t>
                        </m:r>
                        <m:r>
                          <a:rPr lang="en-US" sz="3200" b="0" i="1" smtClean="0">
                            <a:solidFill>
                              <a:srgbClr val="C00000"/>
                            </a:solidFill>
                            <a:latin typeface="Cambria Math" panose="02040503050406030204" pitchFamily="18" charset="0"/>
                          </a:rPr>
                          <m:t>𝑑</m:t>
                        </m:r>
                      </m:sup>
                    </m:sSup>
                  </m:oMath>
                </a14:m>
                <a:r>
                  <a:rPr lang="en-US" sz="3200" dirty="0"/>
                  <a:t> with linearly independent columns, the Moore-Penrose inverse/pseudoinverse </a:t>
                </a:r>
                <a14:m>
                  <m:oMath xmlns:m="http://schemas.openxmlformats.org/officeDocument/2006/math">
                    <m:sSup>
                      <m:sSupPr>
                        <m:ctrlPr>
                          <a:rPr lang="en-US" sz="3200" b="0" i="1" smtClean="0">
                            <a:solidFill>
                              <a:srgbClr val="C00000"/>
                            </a:solidFill>
                            <a:latin typeface="Cambria Math" panose="02040503050406030204" pitchFamily="18" charset="0"/>
                          </a:rPr>
                        </m:ctrlPr>
                      </m:sSupPr>
                      <m:e>
                        <m:r>
                          <a:rPr lang="en-US" sz="3200" i="1">
                            <a:solidFill>
                              <a:srgbClr val="C00000"/>
                            </a:solidFill>
                            <a:latin typeface="Cambria Math" panose="02040503050406030204" pitchFamily="18" charset="0"/>
                          </a:rPr>
                          <m:t>𝐴</m:t>
                        </m:r>
                      </m:e>
                      <m:sup>
                        <m:r>
                          <m:rPr>
                            <m:nor/>
                          </m:rPr>
                          <a:rPr lang="en-US" smtClean="0">
                            <a:solidFill>
                              <a:srgbClr val="C00000"/>
                            </a:solidFill>
                          </a:rPr>
                          <m:t>†</m:t>
                        </m:r>
                      </m:sup>
                    </m:sSup>
                  </m:oMath>
                </a14:m>
                <a:r>
                  <a:rPr lang="en-US" sz="3200" dirty="0"/>
                  <a:t> of </a:t>
                </a:r>
                <a14:m>
                  <m:oMath xmlns:m="http://schemas.openxmlformats.org/officeDocument/2006/math">
                    <m:r>
                      <a:rPr lang="en-US" sz="3200" i="1">
                        <a:solidFill>
                          <a:srgbClr val="C00000"/>
                        </a:solidFill>
                        <a:latin typeface="Cambria Math" panose="02040503050406030204" pitchFamily="18" charset="0"/>
                      </a:rPr>
                      <m:t>𝐴</m:t>
                    </m:r>
                  </m:oMath>
                </a14:m>
                <a:r>
                  <a:rPr lang="en-US" sz="3200" dirty="0"/>
                  <a:t> satisfies </a:t>
                </a:r>
                <a14:m>
                  <m:oMath xmlns:m="http://schemas.openxmlformats.org/officeDocument/2006/math">
                    <m:sSup>
                      <m:sSupPr>
                        <m:ctrlPr>
                          <a:rPr lang="en-US" sz="3200" i="1">
                            <a:solidFill>
                              <a:srgbClr val="C00000"/>
                            </a:solidFill>
                            <a:latin typeface="Cambria Math" panose="02040503050406030204" pitchFamily="18" charset="0"/>
                          </a:rPr>
                        </m:ctrlPr>
                      </m:sSupPr>
                      <m:e>
                        <m:r>
                          <a:rPr lang="en-US" sz="3200" i="1">
                            <a:solidFill>
                              <a:srgbClr val="C00000"/>
                            </a:solidFill>
                            <a:latin typeface="Cambria Math" panose="02040503050406030204" pitchFamily="18" charset="0"/>
                          </a:rPr>
                          <m:t>𝐴</m:t>
                        </m:r>
                      </m:e>
                      <m:sup>
                        <m:r>
                          <m:rPr>
                            <m:nor/>
                          </m:rPr>
                          <a:rPr lang="en-US" sz="3200">
                            <a:solidFill>
                              <a:srgbClr val="C00000"/>
                            </a:solidFill>
                          </a:rPr>
                          <m:t>†</m:t>
                        </m:r>
                      </m:sup>
                    </m:sSup>
                    <m:r>
                      <a:rPr lang="en-US" sz="3200" b="0" i="1" smtClean="0">
                        <a:solidFill>
                          <a:srgbClr val="C00000"/>
                        </a:solidFill>
                        <a:latin typeface="Cambria Math" panose="02040503050406030204" pitchFamily="18" charset="0"/>
                      </a:rPr>
                      <m:t>=</m:t>
                    </m:r>
                    <m:sSup>
                      <m:sSupPr>
                        <m:ctrlPr>
                          <a:rPr lang="en-US" sz="3200" b="0" i="1" smtClean="0">
                            <a:solidFill>
                              <a:srgbClr val="C00000"/>
                            </a:solidFill>
                            <a:latin typeface="Cambria Math" panose="02040503050406030204" pitchFamily="18" charset="0"/>
                          </a:rPr>
                        </m:ctrlPr>
                      </m:sSupPr>
                      <m:e>
                        <m:d>
                          <m:dPr>
                            <m:ctrlPr>
                              <a:rPr lang="en-US" sz="3200" b="0" i="1" smtClean="0">
                                <a:solidFill>
                                  <a:srgbClr val="C00000"/>
                                </a:solidFill>
                                <a:latin typeface="Cambria Math" panose="02040503050406030204" pitchFamily="18" charset="0"/>
                              </a:rPr>
                            </m:ctrlPr>
                          </m:dPr>
                          <m:e>
                            <m:sSup>
                              <m:sSupPr>
                                <m:ctrlPr>
                                  <a:rPr lang="en-US" sz="3200" b="0" i="1" smtClean="0">
                                    <a:solidFill>
                                      <a:srgbClr val="C00000"/>
                                    </a:solidFill>
                                    <a:latin typeface="Cambria Math" panose="02040503050406030204" pitchFamily="18" charset="0"/>
                                  </a:rPr>
                                </m:ctrlPr>
                              </m:sSupPr>
                              <m:e>
                                <m:r>
                                  <a:rPr lang="en-US" sz="3200" b="0" i="1" smtClean="0">
                                    <a:solidFill>
                                      <a:srgbClr val="C00000"/>
                                    </a:solidFill>
                                    <a:latin typeface="Cambria Math" panose="02040503050406030204" pitchFamily="18" charset="0"/>
                                  </a:rPr>
                                  <m:t>𝐴</m:t>
                                </m:r>
                              </m:e>
                              <m:sup>
                                <m:r>
                                  <a:rPr lang="en-US" sz="3200" b="0" i="1" smtClean="0">
                                    <a:solidFill>
                                      <a:srgbClr val="C00000"/>
                                    </a:solidFill>
                                    <a:latin typeface="Cambria Math" panose="02040503050406030204" pitchFamily="18" charset="0"/>
                                  </a:rPr>
                                  <m:t>⊤</m:t>
                                </m:r>
                              </m:sup>
                            </m:sSup>
                            <m:r>
                              <a:rPr lang="en-US" sz="3200" b="0" i="1" smtClean="0">
                                <a:solidFill>
                                  <a:srgbClr val="C00000"/>
                                </a:solidFill>
                                <a:latin typeface="Cambria Math" panose="02040503050406030204" pitchFamily="18" charset="0"/>
                              </a:rPr>
                              <m:t>𝐴</m:t>
                            </m:r>
                          </m:e>
                        </m:d>
                      </m:e>
                      <m:sup>
                        <m:r>
                          <a:rPr lang="en-US" sz="3200" b="0" i="1" smtClean="0">
                            <a:solidFill>
                              <a:srgbClr val="C00000"/>
                            </a:solidFill>
                            <a:latin typeface="Cambria Math" panose="02040503050406030204" pitchFamily="18" charset="0"/>
                          </a:rPr>
                          <m:t>−1</m:t>
                        </m:r>
                      </m:sup>
                    </m:sSup>
                    <m:sSup>
                      <m:sSupPr>
                        <m:ctrlPr>
                          <a:rPr lang="en-US" sz="3200" b="0" i="1" smtClean="0">
                            <a:solidFill>
                              <a:srgbClr val="C00000"/>
                            </a:solidFill>
                            <a:latin typeface="Cambria Math" panose="02040503050406030204" pitchFamily="18" charset="0"/>
                          </a:rPr>
                        </m:ctrlPr>
                      </m:sSupPr>
                      <m:e>
                        <m:r>
                          <a:rPr lang="en-US" sz="3200" b="0" i="1" smtClean="0">
                            <a:solidFill>
                              <a:srgbClr val="C00000"/>
                            </a:solidFill>
                            <a:latin typeface="Cambria Math" panose="02040503050406030204" pitchFamily="18" charset="0"/>
                          </a:rPr>
                          <m:t>𝐴</m:t>
                        </m:r>
                      </m:e>
                      <m:sup>
                        <m:r>
                          <a:rPr lang="en-US" sz="3200" b="0" i="1" smtClean="0">
                            <a:solidFill>
                              <a:srgbClr val="C00000"/>
                            </a:solidFill>
                            <a:latin typeface="Cambria Math" panose="02040503050406030204" pitchFamily="18" charset="0"/>
                          </a:rPr>
                          <m:t>⊤</m:t>
                        </m:r>
                      </m:sup>
                    </m:sSup>
                  </m:oMath>
                </a14:m>
                <a:r>
                  <a:rPr lang="en-US" sz="3200" dirty="0"/>
                  <a:t> so that </a:t>
                </a:r>
                <a14:m>
                  <m:oMath xmlns:m="http://schemas.openxmlformats.org/officeDocument/2006/math">
                    <m:sSup>
                      <m:sSupPr>
                        <m:ctrlPr>
                          <a:rPr lang="en-US" sz="3200" i="1">
                            <a:solidFill>
                              <a:srgbClr val="C00000"/>
                            </a:solidFill>
                            <a:latin typeface="Cambria Math" panose="02040503050406030204" pitchFamily="18" charset="0"/>
                          </a:rPr>
                        </m:ctrlPr>
                      </m:sSupPr>
                      <m:e>
                        <m:r>
                          <a:rPr lang="en-US" sz="3200" i="1">
                            <a:solidFill>
                              <a:srgbClr val="C00000"/>
                            </a:solidFill>
                            <a:latin typeface="Cambria Math" panose="02040503050406030204" pitchFamily="18" charset="0"/>
                          </a:rPr>
                          <m:t>𝐴</m:t>
                        </m:r>
                      </m:e>
                      <m:sup>
                        <m:r>
                          <m:rPr>
                            <m:nor/>
                          </m:rPr>
                          <a:rPr lang="en-US" sz="3200">
                            <a:solidFill>
                              <a:srgbClr val="C00000"/>
                            </a:solidFill>
                          </a:rPr>
                          <m:t>†</m:t>
                        </m:r>
                      </m:sup>
                    </m:sSup>
                    <m:r>
                      <a:rPr lang="en-US" sz="3200" b="0" i="1" smtClean="0">
                        <a:solidFill>
                          <a:srgbClr val="C00000"/>
                        </a:solidFill>
                        <a:latin typeface="Cambria Math" panose="02040503050406030204" pitchFamily="18" charset="0"/>
                      </a:rPr>
                      <m:t>𝐴</m:t>
                    </m:r>
                    <m:r>
                      <a:rPr lang="en-US" sz="3200" b="0" i="1" smtClean="0">
                        <a:solidFill>
                          <a:srgbClr val="C00000"/>
                        </a:solidFill>
                        <a:latin typeface="Cambria Math" panose="02040503050406030204" pitchFamily="18" charset="0"/>
                      </a:rPr>
                      <m:t>=</m:t>
                    </m:r>
                    <m:sSub>
                      <m:sSubPr>
                        <m:ctrlPr>
                          <a:rPr lang="en-US" sz="3200" b="0" i="1" smtClean="0">
                            <a:solidFill>
                              <a:srgbClr val="C00000"/>
                            </a:solidFill>
                            <a:latin typeface="Cambria Math" panose="02040503050406030204" pitchFamily="18" charset="0"/>
                          </a:rPr>
                        </m:ctrlPr>
                      </m:sSubPr>
                      <m:e>
                        <m:r>
                          <a:rPr lang="en-US" sz="3200" b="0" i="1" smtClean="0">
                            <a:solidFill>
                              <a:srgbClr val="C00000"/>
                            </a:solidFill>
                            <a:latin typeface="Cambria Math" panose="02040503050406030204" pitchFamily="18" charset="0"/>
                          </a:rPr>
                          <m:t>𝕀</m:t>
                        </m:r>
                      </m:e>
                      <m:sub>
                        <m:r>
                          <a:rPr lang="en-US" sz="3200" b="0" i="1" smtClean="0">
                            <a:solidFill>
                              <a:srgbClr val="C00000"/>
                            </a:solidFill>
                            <a:latin typeface="Cambria Math" panose="02040503050406030204" pitchFamily="18" charset="0"/>
                          </a:rPr>
                          <m:t>𝑑</m:t>
                        </m:r>
                      </m:sub>
                    </m:sSub>
                  </m:oMath>
                </a14:m>
                <a:r>
                  <a:rPr lang="en-US" sz="3200" dirty="0"/>
                  <a:t> </a:t>
                </a:r>
              </a:p>
            </p:txBody>
          </p:sp>
        </mc:Choice>
        <mc:Fallback xmlns="">
          <p:sp>
            <p:nvSpPr>
              <p:cNvPr id="3" name="Content Placeholder 2">
                <a:extLst>
                  <a:ext uri="{FF2B5EF4-FFF2-40B4-BE49-F238E27FC236}">
                    <a16:creationId xmlns:a16="http://schemas.microsoft.com/office/drawing/2014/main" id="{15255D49-9D60-44DD-910D-2EBD0529DEC9}"/>
                  </a:ext>
                </a:extLst>
              </p:cNvPr>
              <p:cNvSpPr>
                <a:spLocks noGrp="1" noRot="1" noChangeAspect="1" noMove="1" noResize="1" noEditPoints="1" noAdjustHandles="1" noChangeArrowheads="1" noChangeShapeType="1" noTextEdit="1"/>
              </p:cNvSpPr>
              <p:nvPr>
                <p:ph idx="1"/>
              </p:nvPr>
            </p:nvSpPr>
            <p:spPr>
              <a:xfrm>
                <a:off x="838200" y="1690688"/>
                <a:ext cx="10515600" cy="4351338"/>
              </a:xfrm>
              <a:blipFill>
                <a:blip r:embed="rId3"/>
                <a:stretch>
                  <a:fillRect l="-1333" t="-2801"/>
                </a:stretch>
              </a:blipFill>
            </p:spPr>
            <p:txBody>
              <a:bodyPr/>
              <a:lstStyle/>
              <a:p>
                <a:r>
                  <a:rPr lang="en-US">
                    <a:noFill/>
                  </a:rPr>
                  <a:t> </a:t>
                </a:r>
              </a:p>
            </p:txBody>
          </p:sp>
        </mc:Fallback>
      </mc:AlternateContent>
    </p:spTree>
    <p:extLst>
      <p:ext uri="{BB962C8B-B14F-4D97-AF65-F5344CB8AC3E}">
        <p14:creationId xmlns:p14="http://schemas.microsoft.com/office/powerpoint/2010/main" val="312875759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rgbClr val="C00000"/>
                </a:solidFill>
              </a:rPr>
              <a:t>Linear Algebra Review</a:t>
            </a:r>
            <a:endParaRPr lang="en-US" dirty="0"/>
          </a:p>
        </p:txBody>
      </p:sp>
      <p:sp>
        <p:nvSpPr>
          <p:cNvPr id="4" name="Rectangle 3">
            <a:extLst>
              <a:ext uri="{FF2B5EF4-FFF2-40B4-BE49-F238E27FC236}">
                <a16:creationId xmlns:a16="http://schemas.microsoft.com/office/drawing/2014/main" id="{9AE4632A-DB15-4E1E-AF6A-9808F8A025F0}"/>
              </a:ext>
            </a:extLst>
          </p:cNvPr>
          <p:cNvSpPr/>
          <p:nvPr/>
        </p:nvSpPr>
        <p:spPr>
          <a:xfrm>
            <a:off x="838200" y="1825625"/>
            <a:ext cx="1298331" cy="3031638"/>
          </a:xfrm>
          <a:prstGeom prst="rect">
            <a:avLst/>
          </a:prstGeom>
          <a:noFill/>
          <a:ln w="571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ADE29DC0-5F55-4C0F-9250-42464CEC0C31}"/>
                  </a:ext>
                </a:extLst>
              </p:cNvPr>
              <p:cNvSpPr/>
              <p:nvPr/>
            </p:nvSpPr>
            <p:spPr>
              <a:xfrm>
                <a:off x="5573737" y="1785332"/>
                <a:ext cx="5700815" cy="4031873"/>
              </a:xfrm>
              <a:prstGeom prst="rect">
                <a:avLst/>
              </a:prstGeom>
            </p:spPr>
            <p:txBody>
              <a:bodyPr wrap="square">
                <a:spAutoFit/>
              </a:bodyPr>
              <a:lstStyle/>
              <a:p>
                <a:pPr marL="457200" indent="-457200">
                  <a:buClr>
                    <a:schemeClr val="tx1"/>
                  </a:buClr>
                  <a:buFont typeface="Arial" panose="020B0604020202020204" pitchFamily="34" charset="0"/>
                  <a:buChar char="•"/>
                </a:pPr>
                <a:r>
                  <a:rPr lang="en-US" sz="3200" dirty="0"/>
                  <a:t>What are conditions for finding </a:t>
                </a:r>
                <a14:m>
                  <m:oMath xmlns:m="http://schemas.openxmlformats.org/officeDocument/2006/math">
                    <m:r>
                      <a:rPr lang="en-US" sz="3200" i="1" smtClean="0">
                        <a:solidFill>
                          <a:srgbClr val="C00000"/>
                        </a:solidFill>
                        <a:latin typeface="Cambria Math" panose="02040503050406030204" pitchFamily="18" charset="0"/>
                      </a:rPr>
                      <m:t>𝑥</m:t>
                    </m:r>
                  </m:oMath>
                </a14:m>
                <a:r>
                  <a:rPr lang="en-US" sz="3200" dirty="0">
                    <a:latin typeface="Cambria Math" panose="02040503050406030204" pitchFamily="18" charset="0"/>
                  </a:rPr>
                  <a:t> </a:t>
                </a:r>
                <a:r>
                  <a:rPr lang="en-US" sz="3200" dirty="0"/>
                  <a:t>such that </a:t>
                </a:r>
                <a14:m>
                  <m:oMath xmlns:m="http://schemas.openxmlformats.org/officeDocument/2006/math">
                    <m:r>
                      <a:rPr lang="en-US" sz="3200" b="0" i="1" smtClean="0">
                        <a:solidFill>
                          <a:srgbClr val="C00000"/>
                        </a:solidFill>
                        <a:latin typeface="Cambria Math" panose="02040503050406030204" pitchFamily="18" charset="0"/>
                      </a:rPr>
                      <m:t>𝐴𝑥</m:t>
                    </m:r>
                    <m:r>
                      <a:rPr lang="en-US" sz="3200" b="0" i="1" smtClean="0">
                        <a:solidFill>
                          <a:srgbClr val="C00000"/>
                        </a:solidFill>
                        <a:latin typeface="Cambria Math" panose="02040503050406030204" pitchFamily="18" charset="0"/>
                      </a:rPr>
                      <m:t>=</m:t>
                    </m:r>
                    <m:r>
                      <a:rPr lang="en-US" sz="3200" b="0" i="1" smtClean="0">
                        <a:solidFill>
                          <a:srgbClr val="C00000"/>
                        </a:solidFill>
                        <a:latin typeface="Cambria Math" panose="02040503050406030204" pitchFamily="18" charset="0"/>
                      </a:rPr>
                      <m:t>𝑏</m:t>
                    </m:r>
                  </m:oMath>
                </a14:m>
                <a:r>
                  <a:rPr lang="en-US" sz="3200" dirty="0"/>
                  <a:t>?</a:t>
                </a:r>
              </a:p>
              <a:p>
                <a:pPr marL="457200" indent="-457200">
                  <a:buClr>
                    <a:schemeClr val="tx1"/>
                  </a:buClr>
                  <a:buFont typeface="Arial" panose="020B0604020202020204" pitchFamily="34" charset="0"/>
                  <a:buChar char="•"/>
                </a:pPr>
                <a:endParaRPr lang="en-US" sz="3200" dirty="0"/>
              </a:p>
              <a:p>
                <a:pPr marL="457200" indent="-457200">
                  <a:buClr>
                    <a:schemeClr val="tx1"/>
                  </a:buClr>
                  <a:buFont typeface="Arial" panose="020B0604020202020204" pitchFamily="34" charset="0"/>
                  <a:buChar char="•"/>
                </a:pPr>
                <a:r>
                  <a:rPr lang="en-US" sz="3200" dirty="0"/>
                  <a:t>If the system is inconsistent, there are no solutions</a:t>
                </a:r>
              </a:p>
              <a:p>
                <a:pPr marL="457200" indent="-457200">
                  <a:buClr>
                    <a:schemeClr val="tx1"/>
                  </a:buClr>
                  <a:buFont typeface="Arial" panose="020B0604020202020204" pitchFamily="34" charset="0"/>
                  <a:buChar char="•"/>
                </a:pPr>
                <a:r>
                  <a:rPr lang="en-US" sz="3200" dirty="0"/>
                  <a:t>If the system is consistent and </a:t>
                </a:r>
                <a14:m>
                  <m:oMath xmlns:m="http://schemas.openxmlformats.org/officeDocument/2006/math">
                    <m:r>
                      <a:rPr lang="en-US" sz="3200" b="0" i="1" smtClean="0">
                        <a:solidFill>
                          <a:srgbClr val="C00000"/>
                        </a:solidFill>
                        <a:latin typeface="Cambria Math" panose="02040503050406030204" pitchFamily="18" charset="0"/>
                      </a:rPr>
                      <m:t>𝑛</m:t>
                    </m:r>
                    <m:r>
                      <a:rPr lang="en-US" sz="3200" b="0" i="1" smtClean="0">
                        <a:solidFill>
                          <a:srgbClr val="C00000"/>
                        </a:solidFill>
                        <a:latin typeface="Cambria Math" panose="02040503050406030204" pitchFamily="18" charset="0"/>
                      </a:rPr>
                      <m:t>=</m:t>
                    </m:r>
                    <m:r>
                      <a:rPr lang="en-US" sz="3200" b="0" i="1" smtClean="0">
                        <a:solidFill>
                          <a:srgbClr val="C00000"/>
                        </a:solidFill>
                        <a:latin typeface="Cambria Math" panose="02040503050406030204" pitchFamily="18" charset="0"/>
                      </a:rPr>
                      <m:t>𝑑</m:t>
                    </m:r>
                  </m:oMath>
                </a14:m>
                <a:r>
                  <a:rPr lang="en-US" sz="3200" dirty="0"/>
                  <a:t>, then there is a single solution, </a:t>
                </a:r>
                <a14:m>
                  <m:oMath xmlns:m="http://schemas.openxmlformats.org/officeDocument/2006/math">
                    <m:r>
                      <a:rPr lang="en-US" sz="3200" i="1">
                        <a:solidFill>
                          <a:srgbClr val="C00000"/>
                        </a:solidFill>
                        <a:latin typeface="Cambria Math" panose="02040503050406030204" pitchFamily="18" charset="0"/>
                      </a:rPr>
                      <m:t>𝑥</m:t>
                    </m:r>
                    <m:r>
                      <a:rPr lang="en-US" sz="3200" i="1">
                        <a:solidFill>
                          <a:srgbClr val="C00000"/>
                        </a:solidFill>
                        <a:latin typeface="Cambria Math" panose="02040503050406030204" pitchFamily="18" charset="0"/>
                      </a:rPr>
                      <m:t>=</m:t>
                    </m:r>
                    <m:sSup>
                      <m:sSupPr>
                        <m:ctrlPr>
                          <a:rPr lang="en-US" sz="3200" b="0" i="1" smtClean="0">
                            <a:solidFill>
                              <a:srgbClr val="C00000"/>
                            </a:solidFill>
                            <a:latin typeface="Cambria Math" panose="02040503050406030204" pitchFamily="18" charset="0"/>
                          </a:rPr>
                        </m:ctrlPr>
                      </m:sSupPr>
                      <m:e>
                        <m:r>
                          <a:rPr lang="en-US" sz="3200" b="0" i="1" smtClean="0">
                            <a:solidFill>
                              <a:srgbClr val="C00000"/>
                            </a:solidFill>
                            <a:latin typeface="Cambria Math" panose="02040503050406030204" pitchFamily="18" charset="0"/>
                          </a:rPr>
                          <m:t>𝐴</m:t>
                        </m:r>
                      </m:e>
                      <m:sup>
                        <m:r>
                          <a:rPr lang="en-US" sz="3200" b="0" i="1" smtClean="0">
                            <a:solidFill>
                              <a:srgbClr val="C00000"/>
                            </a:solidFill>
                            <a:latin typeface="Cambria Math" panose="02040503050406030204" pitchFamily="18" charset="0"/>
                          </a:rPr>
                          <m:t>−1</m:t>
                        </m:r>
                      </m:sup>
                    </m:sSup>
                    <m:r>
                      <a:rPr lang="en-US" sz="3200" i="1">
                        <a:solidFill>
                          <a:srgbClr val="C00000"/>
                        </a:solidFill>
                        <a:latin typeface="Cambria Math" panose="02040503050406030204" pitchFamily="18" charset="0"/>
                      </a:rPr>
                      <m:t>𝑏</m:t>
                    </m:r>
                  </m:oMath>
                </a14:m>
                <a:endParaRPr lang="en-US" sz="3200" dirty="0"/>
              </a:p>
            </p:txBody>
          </p:sp>
        </mc:Choice>
        <mc:Fallback xmlns="">
          <p:sp>
            <p:nvSpPr>
              <p:cNvPr id="6" name="Rectangle 5">
                <a:extLst>
                  <a:ext uri="{FF2B5EF4-FFF2-40B4-BE49-F238E27FC236}">
                    <a16:creationId xmlns:a16="http://schemas.microsoft.com/office/drawing/2014/main" id="{ADE29DC0-5F55-4C0F-9250-42464CEC0C31}"/>
                  </a:ext>
                </a:extLst>
              </p:cNvPr>
              <p:cNvSpPr>
                <a:spLocks noRot="1" noChangeAspect="1" noMove="1" noResize="1" noEditPoints="1" noAdjustHandles="1" noChangeArrowheads="1" noChangeShapeType="1" noTextEdit="1"/>
              </p:cNvSpPr>
              <p:nvPr/>
            </p:nvSpPr>
            <p:spPr>
              <a:xfrm>
                <a:off x="5573737" y="1785332"/>
                <a:ext cx="5700815" cy="4031873"/>
              </a:xfrm>
              <a:prstGeom prst="rect">
                <a:avLst/>
              </a:prstGeom>
              <a:blipFill>
                <a:blip r:embed="rId2"/>
                <a:stretch>
                  <a:fillRect l="-2457" t="-1967" r="-2244" b="-42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E34C0BD3-17FA-4C89-B440-C5B1EB2729FE}"/>
                  </a:ext>
                </a:extLst>
              </p:cNvPr>
              <p:cNvSpPr/>
              <p:nvPr/>
            </p:nvSpPr>
            <p:spPr>
              <a:xfrm>
                <a:off x="305260" y="3156778"/>
                <a:ext cx="37459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solidFill>
                            <a:srgbClr val="C00000"/>
                          </a:solidFill>
                          <a:latin typeface="Cambria Math" panose="02040503050406030204" pitchFamily="18" charset="0"/>
                        </a:rPr>
                        <m:t>𝑛</m:t>
                      </m:r>
                    </m:oMath>
                  </m:oMathPara>
                </a14:m>
                <a:endParaRPr lang="en-US" dirty="0">
                  <a:solidFill>
                    <a:srgbClr val="C00000"/>
                  </a:solidFill>
                </a:endParaRPr>
              </a:p>
            </p:txBody>
          </p:sp>
        </mc:Choice>
        <mc:Fallback xmlns="">
          <p:sp>
            <p:nvSpPr>
              <p:cNvPr id="7" name="Rectangle 6">
                <a:extLst>
                  <a:ext uri="{FF2B5EF4-FFF2-40B4-BE49-F238E27FC236}">
                    <a16:creationId xmlns:a16="http://schemas.microsoft.com/office/drawing/2014/main" id="{E34C0BD3-17FA-4C89-B440-C5B1EB2729FE}"/>
                  </a:ext>
                </a:extLst>
              </p:cNvPr>
              <p:cNvSpPr>
                <a:spLocks noRot="1" noChangeAspect="1" noMove="1" noResize="1" noEditPoints="1" noAdjustHandles="1" noChangeArrowheads="1" noChangeShapeType="1" noTextEdit="1"/>
              </p:cNvSpPr>
              <p:nvPr/>
            </p:nvSpPr>
            <p:spPr>
              <a:xfrm>
                <a:off x="305260" y="3156778"/>
                <a:ext cx="374590"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1BE03EE9-5338-44CC-A0E3-C885075F2E77}"/>
                  </a:ext>
                </a:extLst>
              </p:cNvPr>
              <p:cNvSpPr/>
              <p:nvPr/>
            </p:nvSpPr>
            <p:spPr>
              <a:xfrm>
                <a:off x="1290260" y="4981577"/>
                <a:ext cx="399597"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b="0" i="1" smtClean="0">
                          <a:solidFill>
                            <a:srgbClr val="C00000"/>
                          </a:solidFill>
                          <a:latin typeface="Cambria Math" panose="02040503050406030204" pitchFamily="18" charset="0"/>
                        </a:rPr>
                        <m:t>𝑑</m:t>
                      </m:r>
                    </m:oMath>
                  </m:oMathPara>
                </a14:m>
                <a:endParaRPr lang="en-US" dirty="0">
                  <a:solidFill>
                    <a:srgbClr val="C00000"/>
                  </a:solidFill>
                </a:endParaRPr>
              </a:p>
            </p:txBody>
          </p:sp>
        </mc:Choice>
        <mc:Fallback xmlns="">
          <p:sp>
            <p:nvSpPr>
              <p:cNvPr id="8" name="Rectangle 7">
                <a:extLst>
                  <a:ext uri="{FF2B5EF4-FFF2-40B4-BE49-F238E27FC236}">
                    <a16:creationId xmlns:a16="http://schemas.microsoft.com/office/drawing/2014/main" id="{1BE03EE9-5338-44CC-A0E3-C885075F2E77}"/>
                  </a:ext>
                </a:extLst>
              </p:cNvPr>
              <p:cNvSpPr>
                <a:spLocks noRot="1" noChangeAspect="1" noMove="1" noResize="1" noEditPoints="1" noAdjustHandles="1" noChangeArrowheads="1" noChangeShapeType="1" noTextEdit="1"/>
              </p:cNvSpPr>
              <p:nvPr/>
            </p:nvSpPr>
            <p:spPr>
              <a:xfrm>
                <a:off x="1290260" y="4981577"/>
                <a:ext cx="399597" cy="400110"/>
              </a:xfrm>
              <a:prstGeom prst="rect">
                <a:avLst/>
              </a:prstGeom>
              <a:blipFill>
                <a:blip r:embed="rId4"/>
                <a:stretch>
                  <a:fillRect/>
                </a:stretch>
              </a:blipFill>
            </p:spPr>
            <p:txBody>
              <a:bodyPr/>
              <a:lstStyle/>
              <a:p>
                <a:r>
                  <a:rPr lang="en-US">
                    <a:noFill/>
                  </a:rPr>
                  <a:t> </a:t>
                </a:r>
              </a:p>
            </p:txBody>
          </p:sp>
        </mc:Fallback>
      </mc:AlternateContent>
      <p:sp>
        <p:nvSpPr>
          <p:cNvPr id="10" name="Rectangle 9">
            <a:extLst>
              <a:ext uri="{FF2B5EF4-FFF2-40B4-BE49-F238E27FC236}">
                <a16:creationId xmlns:a16="http://schemas.microsoft.com/office/drawing/2014/main" id="{369E2A8B-A49E-4FA9-B2FB-F51DC002BD82}"/>
              </a:ext>
            </a:extLst>
          </p:cNvPr>
          <p:cNvSpPr/>
          <p:nvPr/>
        </p:nvSpPr>
        <p:spPr>
          <a:xfrm>
            <a:off x="2601116" y="1825625"/>
            <a:ext cx="398585" cy="1489075"/>
          </a:xfrm>
          <a:prstGeom prst="rect">
            <a:avLst/>
          </a:prstGeom>
          <a:noFill/>
          <a:ln w="57150">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9853D185-B675-497D-BE00-CB16F72C7CBD}"/>
                  </a:ext>
                </a:extLst>
              </p:cNvPr>
              <p:cNvSpPr/>
              <p:nvPr/>
            </p:nvSpPr>
            <p:spPr>
              <a:xfrm>
                <a:off x="2171718" y="2410400"/>
                <a:ext cx="399597"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b="0" i="1" smtClean="0">
                          <a:solidFill>
                            <a:srgbClr val="C00000"/>
                          </a:solidFill>
                          <a:latin typeface="Cambria Math" panose="02040503050406030204" pitchFamily="18" charset="0"/>
                        </a:rPr>
                        <m:t>𝑑</m:t>
                      </m:r>
                    </m:oMath>
                  </m:oMathPara>
                </a14:m>
                <a:endParaRPr lang="en-US" dirty="0">
                  <a:solidFill>
                    <a:srgbClr val="C00000"/>
                  </a:solidFill>
                </a:endParaRPr>
              </a:p>
            </p:txBody>
          </p:sp>
        </mc:Choice>
        <mc:Fallback xmlns="">
          <p:sp>
            <p:nvSpPr>
              <p:cNvPr id="12" name="Rectangle 11">
                <a:extLst>
                  <a:ext uri="{FF2B5EF4-FFF2-40B4-BE49-F238E27FC236}">
                    <a16:creationId xmlns:a16="http://schemas.microsoft.com/office/drawing/2014/main" id="{9853D185-B675-497D-BE00-CB16F72C7CBD}"/>
                  </a:ext>
                </a:extLst>
              </p:cNvPr>
              <p:cNvSpPr>
                <a:spLocks noRot="1" noChangeAspect="1" noMove="1" noResize="1" noEditPoints="1" noAdjustHandles="1" noChangeArrowheads="1" noChangeShapeType="1" noTextEdit="1"/>
              </p:cNvSpPr>
              <p:nvPr/>
            </p:nvSpPr>
            <p:spPr>
              <a:xfrm>
                <a:off x="2171718" y="2410400"/>
                <a:ext cx="399597" cy="400110"/>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796109F9-E905-4D8E-A88E-B5A61C5E3DEB}"/>
                  </a:ext>
                </a:extLst>
              </p:cNvPr>
              <p:cNvSpPr/>
              <p:nvPr/>
            </p:nvSpPr>
            <p:spPr>
              <a:xfrm>
                <a:off x="2601116" y="3343246"/>
                <a:ext cx="385041"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b="0" i="1" smtClean="0">
                          <a:solidFill>
                            <a:srgbClr val="C00000"/>
                          </a:solidFill>
                          <a:latin typeface="Cambria Math" panose="02040503050406030204" pitchFamily="18" charset="0"/>
                        </a:rPr>
                        <m:t>1</m:t>
                      </m:r>
                    </m:oMath>
                  </m:oMathPara>
                </a14:m>
                <a:endParaRPr lang="en-US" dirty="0">
                  <a:solidFill>
                    <a:srgbClr val="C00000"/>
                  </a:solidFill>
                </a:endParaRPr>
              </a:p>
            </p:txBody>
          </p:sp>
        </mc:Choice>
        <mc:Fallback xmlns="">
          <p:sp>
            <p:nvSpPr>
              <p:cNvPr id="13" name="Rectangle 12">
                <a:extLst>
                  <a:ext uri="{FF2B5EF4-FFF2-40B4-BE49-F238E27FC236}">
                    <a16:creationId xmlns:a16="http://schemas.microsoft.com/office/drawing/2014/main" id="{796109F9-E905-4D8E-A88E-B5A61C5E3DEB}"/>
                  </a:ext>
                </a:extLst>
              </p:cNvPr>
              <p:cNvSpPr>
                <a:spLocks noRot="1" noChangeAspect="1" noMove="1" noResize="1" noEditPoints="1" noAdjustHandles="1" noChangeArrowheads="1" noChangeShapeType="1" noTextEdit="1"/>
              </p:cNvSpPr>
              <p:nvPr/>
            </p:nvSpPr>
            <p:spPr>
              <a:xfrm>
                <a:off x="2601116" y="3343246"/>
                <a:ext cx="385041" cy="400110"/>
              </a:xfrm>
              <a:prstGeom prst="rect">
                <a:avLst/>
              </a:prstGeom>
              <a:blipFill>
                <a:blip r:embed="rId6"/>
                <a:stretch>
                  <a:fillRect/>
                </a:stretch>
              </a:blipFill>
            </p:spPr>
            <p:txBody>
              <a:bodyPr/>
              <a:lstStyle/>
              <a:p>
                <a:r>
                  <a:rPr lang="en-US">
                    <a:noFill/>
                  </a:rPr>
                  <a:t> </a:t>
                </a:r>
              </a:p>
            </p:txBody>
          </p:sp>
        </mc:Fallback>
      </mc:AlternateContent>
      <p:sp>
        <p:nvSpPr>
          <p:cNvPr id="14" name="Rectangle 13">
            <a:extLst>
              <a:ext uri="{FF2B5EF4-FFF2-40B4-BE49-F238E27FC236}">
                <a16:creationId xmlns:a16="http://schemas.microsoft.com/office/drawing/2014/main" id="{CC35C082-1390-4713-91EF-C3B370952147}"/>
              </a:ext>
            </a:extLst>
          </p:cNvPr>
          <p:cNvSpPr/>
          <p:nvPr/>
        </p:nvSpPr>
        <p:spPr>
          <a:xfrm>
            <a:off x="3793298" y="1825624"/>
            <a:ext cx="398585" cy="3031638"/>
          </a:xfrm>
          <a:prstGeom prst="rect">
            <a:avLst/>
          </a:prstGeom>
          <a:noFill/>
          <a:ln w="571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881FFB1F-EF69-4C18-9B81-00543A9C6C1D}"/>
                  </a:ext>
                </a:extLst>
              </p:cNvPr>
              <p:cNvSpPr/>
              <p:nvPr/>
            </p:nvSpPr>
            <p:spPr>
              <a:xfrm>
                <a:off x="3327080" y="3156777"/>
                <a:ext cx="37459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solidFill>
                            <a:srgbClr val="C00000"/>
                          </a:solidFill>
                          <a:latin typeface="Cambria Math" panose="02040503050406030204" pitchFamily="18" charset="0"/>
                        </a:rPr>
                        <m:t>𝑛</m:t>
                      </m:r>
                    </m:oMath>
                  </m:oMathPara>
                </a14:m>
                <a:endParaRPr lang="en-US" dirty="0">
                  <a:solidFill>
                    <a:srgbClr val="C00000"/>
                  </a:solidFill>
                </a:endParaRPr>
              </a:p>
            </p:txBody>
          </p:sp>
        </mc:Choice>
        <mc:Fallback xmlns="">
          <p:sp>
            <p:nvSpPr>
              <p:cNvPr id="15" name="Rectangle 14">
                <a:extLst>
                  <a:ext uri="{FF2B5EF4-FFF2-40B4-BE49-F238E27FC236}">
                    <a16:creationId xmlns:a16="http://schemas.microsoft.com/office/drawing/2014/main" id="{881FFB1F-EF69-4C18-9B81-00543A9C6C1D}"/>
                  </a:ext>
                </a:extLst>
              </p:cNvPr>
              <p:cNvSpPr>
                <a:spLocks noRot="1" noChangeAspect="1" noMove="1" noResize="1" noEditPoints="1" noAdjustHandles="1" noChangeArrowheads="1" noChangeShapeType="1" noTextEdit="1"/>
              </p:cNvSpPr>
              <p:nvPr/>
            </p:nvSpPr>
            <p:spPr>
              <a:xfrm>
                <a:off x="3327080" y="3156777"/>
                <a:ext cx="374590"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A6FBD636-81EC-499D-B6CF-392BC7E22A2E}"/>
                  </a:ext>
                </a:extLst>
              </p:cNvPr>
              <p:cNvSpPr/>
              <p:nvPr/>
            </p:nvSpPr>
            <p:spPr>
              <a:xfrm>
                <a:off x="3806842" y="4981577"/>
                <a:ext cx="385041"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b="0" i="1" smtClean="0">
                          <a:solidFill>
                            <a:srgbClr val="C00000"/>
                          </a:solidFill>
                          <a:latin typeface="Cambria Math" panose="02040503050406030204" pitchFamily="18" charset="0"/>
                        </a:rPr>
                        <m:t>1</m:t>
                      </m:r>
                    </m:oMath>
                  </m:oMathPara>
                </a14:m>
                <a:endParaRPr lang="en-US" dirty="0">
                  <a:solidFill>
                    <a:srgbClr val="C00000"/>
                  </a:solidFill>
                </a:endParaRPr>
              </a:p>
            </p:txBody>
          </p:sp>
        </mc:Choice>
        <mc:Fallback xmlns="">
          <p:sp>
            <p:nvSpPr>
              <p:cNvPr id="16" name="Rectangle 15">
                <a:extLst>
                  <a:ext uri="{FF2B5EF4-FFF2-40B4-BE49-F238E27FC236}">
                    <a16:creationId xmlns:a16="http://schemas.microsoft.com/office/drawing/2014/main" id="{A6FBD636-81EC-499D-B6CF-392BC7E22A2E}"/>
                  </a:ext>
                </a:extLst>
              </p:cNvPr>
              <p:cNvSpPr>
                <a:spLocks noRot="1" noChangeAspect="1" noMove="1" noResize="1" noEditPoints="1" noAdjustHandles="1" noChangeArrowheads="1" noChangeShapeType="1" noTextEdit="1"/>
              </p:cNvSpPr>
              <p:nvPr/>
            </p:nvSpPr>
            <p:spPr>
              <a:xfrm>
                <a:off x="3806842" y="4981577"/>
                <a:ext cx="385041" cy="400110"/>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EFE4164B-232C-4B6F-A24D-7F47CF6A505B}"/>
                  </a:ext>
                </a:extLst>
              </p:cNvPr>
              <p:cNvSpPr/>
              <p:nvPr/>
            </p:nvSpPr>
            <p:spPr>
              <a:xfrm>
                <a:off x="3111316" y="2410400"/>
                <a:ext cx="43152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b="0" i="1" smtClean="0">
                          <a:solidFill>
                            <a:schemeClr val="tx1"/>
                          </a:solidFill>
                          <a:latin typeface="Cambria Math" panose="02040503050406030204" pitchFamily="18" charset="0"/>
                        </a:rPr>
                        <m:t>=</m:t>
                      </m:r>
                    </m:oMath>
                  </m:oMathPara>
                </a14:m>
                <a:endParaRPr lang="en-US" dirty="0">
                  <a:solidFill>
                    <a:schemeClr val="tx1"/>
                  </a:solidFill>
                </a:endParaRPr>
              </a:p>
            </p:txBody>
          </p:sp>
        </mc:Choice>
        <mc:Fallback xmlns="">
          <p:sp>
            <p:nvSpPr>
              <p:cNvPr id="17" name="Rectangle 16">
                <a:extLst>
                  <a:ext uri="{FF2B5EF4-FFF2-40B4-BE49-F238E27FC236}">
                    <a16:creationId xmlns:a16="http://schemas.microsoft.com/office/drawing/2014/main" id="{EFE4164B-232C-4B6F-A24D-7F47CF6A505B}"/>
                  </a:ext>
                </a:extLst>
              </p:cNvPr>
              <p:cNvSpPr>
                <a:spLocks noRot="1" noChangeAspect="1" noMove="1" noResize="1" noEditPoints="1" noAdjustHandles="1" noChangeArrowheads="1" noChangeShapeType="1" noTextEdit="1"/>
              </p:cNvSpPr>
              <p:nvPr/>
            </p:nvSpPr>
            <p:spPr>
              <a:xfrm>
                <a:off x="3111316" y="2410400"/>
                <a:ext cx="431528" cy="400110"/>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Rectangle 19">
                <a:extLst>
                  <a:ext uri="{FF2B5EF4-FFF2-40B4-BE49-F238E27FC236}">
                    <a16:creationId xmlns:a16="http://schemas.microsoft.com/office/drawing/2014/main" id="{21DA1A76-C9D7-4D3C-8686-2A55FD5DEB05}"/>
                  </a:ext>
                </a:extLst>
              </p:cNvPr>
              <p:cNvSpPr/>
              <p:nvPr/>
            </p:nvSpPr>
            <p:spPr>
              <a:xfrm>
                <a:off x="1216681" y="3043745"/>
                <a:ext cx="541367"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i="1" smtClean="0">
                          <a:solidFill>
                            <a:srgbClr val="C00000"/>
                          </a:solidFill>
                          <a:latin typeface="Cambria Math" panose="02040503050406030204" pitchFamily="18" charset="0"/>
                        </a:rPr>
                        <m:t>𝐴</m:t>
                      </m:r>
                    </m:oMath>
                  </m:oMathPara>
                </a14:m>
                <a:endParaRPr lang="en-US" dirty="0">
                  <a:solidFill>
                    <a:srgbClr val="C00000"/>
                  </a:solidFill>
                </a:endParaRPr>
              </a:p>
            </p:txBody>
          </p:sp>
        </mc:Choice>
        <mc:Fallback xmlns="">
          <p:sp>
            <p:nvSpPr>
              <p:cNvPr id="20" name="Rectangle 19">
                <a:extLst>
                  <a:ext uri="{FF2B5EF4-FFF2-40B4-BE49-F238E27FC236}">
                    <a16:creationId xmlns:a16="http://schemas.microsoft.com/office/drawing/2014/main" id="{21DA1A76-C9D7-4D3C-8686-2A55FD5DEB05}"/>
                  </a:ext>
                </a:extLst>
              </p:cNvPr>
              <p:cNvSpPr>
                <a:spLocks noRot="1" noChangeAspect="1" noMove="1" noResize="1" noEditPoints="1" noAdjustHandles="1" noChangeArrowheads="1" noChangeShapeType="1" noTextEdit="1"/>
              </p:cNvSpPr>
              <p:nvPr/>
            </p:nvSpPr>
            <p:spPr>
              <a:xfrm>
                <a:off x="1216681" y="3043745"/>
                <a:ext cx="541367" cy="584775"/>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Rectangle 20">
                <a:extLst>
                  <a:ext uri="{FF2B5EF4-FFF2-40B4-BE49-F238E27FC236}">
                    <a16:creationId xmlns:a16="http://schemas.microsoft.com/office/drawing/2014/main" id="{96647609-DF3F-4297-B40D-B194368B791A}"/>
                  </a:ext>
                </a:extLst>
              </p:cNvPr>
              <p:cNvSpPr/>
              <p:nvPr/>
            </p:nvSpPr>
            <p:spPr>
              <a:xfrm>
                <a:off x="3738643" y="3050858"/>
                <a:ext cx="507896"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b="0" i="1" smtClean="0">
                          <a:solidFill>
                            <a:srgbClr val="C00000"/>
                          </a:solidFill>
                          <a:latin typeface="Cambria Math" panose="02040503050406030204" pitchFamily="18" charset="0"/>
                        </a:rPr>
                        <m:t>𝑏</m:t>
                      </m:r>
                    </m:oMath>
                  </m:oMathPara>
                </a14:m>
                <a:endParaRPr lang="en-US" dirty="0">
                  <a:solidFill>
                    <a:srgbClr val="C00000"/>
                  </a:solidFill>
                </a:endParaRPr>
              </a:p>
            </p:txBody>
          </p:sp>
        </mc:Choice>
        <mc:Fallback xmlns="">
          <p:sp>
            <p:nvSpPr>
              <p:cNvPr id="21" name="Rectangle 20">
                <a:extLst>
                  <a:ext uri="{FF2B5EF4-FFF2-40B4-BE49-F238E27FC236}">
                    <a16:creationId xmlns:a16="http://schemas.microsoft.com/office/drawing/2014/main" id="{96647609-DF3F-4297-B40D-B194368B791A}"/>
                  </a:ext>
                </a:extLst>
              </p:cNvPr>
              <p:cNvSpPr>
                <a:spLocks noRot="1" noChangeAspect="1" noMove="1" noResize="1" noEditPoints="1" noAdjustHandles="1" noChangeArrowheads="1" noChangeShapeType="1" noTextEdit="1"/>
              </p:cNvSpPr>
              <p:nvPr/>
            </p:nvSpPr>
            <p:spPr>
              <a:xfrm>
                <a:off x="3738643" y="3050858"/>
                <a:ext cx="507896" cy="584775"/>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F803A7F9-D485-42F0-8136-98003ED28E53}"/>
                  </a:ext>
                </a:extLst>
              </p:cNvPr>
              <p:cNvSpPr/>
              <p:nvPr/>
            </p:nvSpPr>
            <p:spPr>
              <a:xfrm>
                <a:off x="2579439" y="2427111"/>
                <a:ext cx="46807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a:solidFill>
                            <a:srgbClr val="C00000"/>
                          </a:solidFill>
                          <a:latin typeface="Cambria Math" panose="02040503050406030204" pitchFamily="18" charset="0"/>
                        </a:rPr>
                        <m:t>𝑥</m:t>
                      </m:r>
                    </m:oMath>
                  </m:oMathPara>
                </a14:m>
                <a:endParaRPr lang="en-US" sz="2800" dirty="0"/>
              </a:p>
            </p:txBody>
          </p:sp>
        </mc:Choice>
        <mc:Fallback xmlns="">
          <p:sp>
            <p:nvSpPr>
              <p:cNvPr id="3" name="Rectangle 2">
                <a:extLst>
                  <a:ext uri="{FF2B5EF4-FFF2-40B4-BE49-F238E27FC236}">
                    <a16:creationId xmlns:a16="http://schemas.microsoft.com/office/drawing/2014/main" id="{F803A7F9-D485-42F0-8136-98003ED28E53}"/>
                  </a:ext>
                </a:extLst>
              </p:cNvPr>
              <p:cNvSpPr>
                <a:spLocks noRot="1" noChangeAspect="1" noMove="1" noResize="1" noEditPoints="1" noAdjustHandles="1" noChangeArrowheads="1" noChangeShapeType="1" noTextEdit="1"/>
              </p:cNvSpPr>
              <p:nvPr/>
            </p:nvSpPr>
            <p:spPr>
              <a:xfrm>
                <a:off x="2579439" y="2427111"/>
                <a:ext cx="468077" cy="523220"/>
              </a:xfrm>
              <a:prstGeom prst="rect">
                <a:avLst/>
              </a:prstGeom>
              <a:blipFill>
                <a:blip r:embed="rId1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58283886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rgbClr val="C00000"/>
                </a:solidFill>
              </a:rPr>
              <a:t>Linear Algebra Review</a:t>
            </a:r>
            <a:endParaRPr lang="en-US" dirty="0"/>
          </a:p>
        </p:txBody>
      </p:sp>
      <p:sp>
        <p:nvSpPr>
          <p:cNvPr id="4" name="Rectangle 3">
            <a:extLst>
              <a:ext uri="{FF2B5EF4-FFF2-40B4-BE49-F238E27FC236}">
                <a16:creationId xmlns:a16="http://schemas.microsoft.com/office/drawing/2014/main" id="{9AE4632A-DB15-4E1E-AF6A-9808F8A025F0}"/>
              </a:ext>
            </a:extLst>
          </p:cNvPr>
          <p:cNvSpPr/>
          <p:nvPr/>
        </p:nvSpPr>
        <p:spPr>
          <a:xfrm>
            <a:off x="838200" y="1825625"/>
            <a:ext cx="1298331" cy="3031638"/>
          </a:xfrm>
          <a:prstGeom prst="rect">
            <a:avLst/>
          </a:prstGeom>
          <a:noFill/>
          <a:ln w="571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ADE29DC0-5F55-4C0F-9250-42464CEC0C31}"/>
                  </a:ext>
                </a:extLst>
              </p:cNvPr>
              <p:cNvSpPr/>
              <p:nvPr/>
            </p:nvSpPr>
            <p:spPr>
              <a:xfrm>
                <a:off x="5573737" y="1785332"/>
                <a:ext cx="5700815" cy="5106270"/>
              </a:xfrm>
              <a:prstGeom prst="rect">
                <a:avLst/>
              </a:prstGeom>
            </p:spPr>
            <p:txBody>
              <a:bodyPr wrap="square">
                <a:spAutoFit/>
              </a:bodyPr>
              <a:lstStyle/>
              <a:p>
                <a:pPr marL="457200" indent="-457200">
                  <a:buClr>
                    <a:schemeClr val="tx1"/>
                  </a:buClr>
                  <a:buFont typeface="Arial" panose="020B0604020202020204" pitchFamily="34" charset="0"/>
                  <a:buChar char="•"/>
                </a:pPr>
                <a:r>
                  <a:rPr lang="en-US" sz="3200" dirty="0"/>
                  <a:t>What are conditions for finding </a:t>
                </a:r>
                <a14:m>
                  <m:oMath xmlns:m="http://schemas.openxmlformats.org/officeDocument/2006/math">
                    <m:r>
                      <a:rPr lang="en-US" sz="3200" i="1" smtClean="0">
                        <a:solidFill>
                          <a:srgbClr val="C00000"/>
                        </a:solidFill>
                        <a:latin typeface="Cambria Math" panose="02040503050406030204" pitchFamily="18" charset="0"/>
                      </a:rPr>
                      <m:t>𝑥</m:t>
                    </m:r>
                  </m:oMath>
                </a14:m>
                <a:r>
                  <a:rPr lang="en-US" sz="3200" dirty="0">
                    <a:latin typeface="Cambria Math" panose="02040503050406030204" pitchFamily="18" charset="0"/>
                  </a:rPr>
                  <a:t> </a:t>
                </a:r>
                <a:r>
                  <a:rPr lang="en-US" sz="3200" dirty="0"/>
                  <a:t>such that </a:t>
                </a:r>
                <a14:m>
                  <m:oMath xmlns:m="http://schemas.openxmlformats.org/officeDocument/2006/math">
                    <m:r>
                      <a:rPr lang="en-US" sz="3200" b="0" i="1" smtClean="0">
                        <a:solidFill>
                          <a:srgbClr val="C00000"/>
                        </a:solidFill>
                        <a:latin typeface="Cambria Math" panose="02040503050406030204" pitchFamily="18" charset="0"/>
                      </a:rPr>
                      <m:t>𝐴𝑥</m:t>
                    </m:r>
                    <m:r>
                      <a:rPr lang="en-US" sz="3200" b="0" i="1" smtClean="0">
                        <a:solidFill>
                          <a:srgbClr val="C00000"/>
                        </a:solidFill>
                        <a:latin typeface="Cambria Math" panose="02040503050406030204" pitchFamily="18" charset="0"/>
                      </a:rPr>
                      <m:t>=</m:t>
                    </m:r>
                    <m:r>
                      <a:rPr lang="en-US" sz="3200" b="0" i="1" smtClean="0">
                        <a:solidFill>
                          <a:srgbClr val="C00000"/>
                        </a:solidFill>
                        <a:latin typeface="Cambria Math" panose="02040503050406030204" pitchFamily="18" charset="0"/>
                      </a:rPr>
                      <m:t>𝑏</m:t>
                    </m:r>
                  </m:oMath>
                </a14:m>
                <a:r>
                  <a:rPr lang="en-US" sz="3200" dirty="0"/>
                  <a:t>?</a:t>
                </a:r>
              </a:p>
              <a:p>
                <a:pPr marL="457200" indent="-457200">
                  <a:buClr>
                    <a:schemeClr val="tx1"/>
                  </a:buClr>
                  <a:buFont typeface="Arial" panose="020B0604020202020204" pitchFamily="34" charset="0"/>
                  <a:buChar char="•"/>
                </a:pPr>
                <a:endParaRPr lang="en-US" sz="3200" dirty="0"/>
              </a:p>
              <a:p>
                <a:pPr marL="457200" indent="-457200">
                  <a:buClr>
                    <a:schemeClr val="tx1"/>
                  </a:buClr>
                  <a:buFont typeface="Arial" panose="020B0604020202020204" pitchFamily="34" charset="0"/>
                  <a:buChar char="•"/>
                </a:pPr>
                <a:r>
                  <a:rPr lang="en-US" sz="3200" dirty="0"/>
                  <a:t>If the system is inconsistent, there are no solutions</a:t>
                </a:r>
              </a:p>
              <a:p>
                <a:pPr marL="457200" indent="-457200">
                  <a:buClr>
                    <a:schemeClr val="tx1"/>
                  </a:buClr>
                  <a:buFont typeface="Arial" panose="020B0604020202020204" pitchFamily="34" charset="0"/>
                  <a:buChar char="•"/>
                </a:pPr>
                <a:r>
                  <a:rPr lang="en-US" sz="3200" dirty="0"/>
                  <a:t>If the system is consistent and </a:t>
                </a:r>
                <a14:m>
                  <m:oMath xmlns:m="http://schemas.openxmlformats.org/officeDocument/2006/math">
                    <m:r>
                      <a:rPr lang="en-US" sz="3200" b="0" i="1" smtClean="0">
                        <a:solidFill>
                          <a:srgbClr val="C00000"/>
                        </a:solidFill>
                        <a:latin typeface="Cambria Math" panose="02040503050406030204" pitchFamily="18" charset="0"/>
                      </a:rPr>
                      <m:t>𝑛</m:t>
                    </m:r>
                    <m:r>
                      <a:rPr lang="en-US" sz="3200" b="0" i="1" smtClean="0">
                        <a:solidFill>
                          <a:srgbClr val="C00000"/>
                        </a:solidFill>
                        <a:latin typeface="Cambria Math" panose="02040503050406030204" pitchFamily="18" charset="0"/>
                      </a:rPr>
                      <m:t>&lt;</m:t>
                    </m:r>
                    <m:r>
                      <a:rPr lang="en-US" sz="3200" b="0" i="1" smtClean="0">
                        <a:solidFill>
                          <a:srgbClr val="C00000"/>
                        </a:solidFill>
                        <a:latin typeface="Cambria Math" panose="02040503050406030204" pitchFamily="18" charset="0"/>
                      </a:rPr>
                      <m:t>𝑑</m:t>
                    </m:r>
                  </m:oMath>
                </a14:m>
                <a:r>
                  <a:rPr lang="en-US" sz="3200" dirty="0"/>
                  <a:t>, then are infinite solutions and can find a solution by looking at </a:t>
                </a:r>
                <a14:m>
                  <m:oMath xmlns:m="http://schemas.openxmlformats.org/officeDocument/2006/math">
                    <m:r>
                      <a:rPr lang="en-US" sz="3200" i="1">
                        <a:solidFill>
                          <a:srgbClr val="C00000"/>
                        </a:solidFill>
                        <a:latin typeface="Cambria Math" panose="02040503050406030204" pitchFamily="18" charset="0"/>
                      </a:rPr>
                      <m:t>𝑛</m:t>
                    </m:r>
                  </m:oMath>
                </a14:m>
                <a:r>
                  <a:rPr lang="en-US" sz="3200" dirty="0"/>
                  <a:t> columns of </a:t>
                </a:r>
                <a14:m>
                  <m:oMath xmlns:m="http://schemas.openxmlformats.org/officeDocument/2006/math">
                    <m:r>
                      <a:rPr lang="en-US" sz="3200" i="1">
                        <a:solidFill>
                          <a:srgbClr val="C00000"/>
                        </a:solidFill>
                        <a:latin typeface="Cambria Math" panose="02040503050406030204" pitchFamily="18" charset="0"/>
                      </a:rPr>
                      <m:t>𝐴</m:t>
                    </m:r>
                  </m:oMath>
                </a14:m>
                <a:endParaRPr lang="en-US" sz="3200" dirty="0"/>
              </a:p>
            </p:txBody>
          </p:sp>
        </mc:Choice>
        <mc:Fallback xmlns="">
          <p:sp>
            <p:nvSpPr>
              <p:cNvPr id="6" name="Rectangle 5">
                <a:extLst>
                  <a:ext uri="{FF2B5EF4-FFF2-40B4-BE49-F238E27FC236}">
                    <a16:creationId xmlns:a16="http://schemas.microsoft.com/office/drawing/2014/main" id="{ADE29DC0-5F55-4C0F-9250-42464CEC0C31}"/>
                  </a:ext>
                </a:extLst>
              </p:cNvPr>
              <p:cNvSpPr>
                <a:spLocks noRot="1" noChangeAspect="1" noMove="1" noResize="1" noEditPoints="1" noAdjustHandles="1" noChangeArrowheads="1" noChangeShapeType="1" noTextEdit="1"/>
              </p:cNvSpPr>
              <p:nvPr/>
            </p:nvSpPr>
            <p:spPr>
              <a:xfrm>
                <a:off x="5573737" y="1785332"/>
                <a:ext cx="5700815" cy="5106270"/>
              </a:xfrm>
              <a:prstGeom prst="rect">
                <a:avLst/>
              </a:prstGeom>
              <a:blipFill>
                <a:blip r:embed="rId2"/>
                <a:stretch>
                  <a:fillRect l="-2457" t="-1551" r="-2244" b="-13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E34C0BD3-17FA-4C89-B440-C5B1EB2729FE}"/>
                  </a:ext>
                </a:extLst>
              </p:cNvPr>
              <p:cNvSpPr/>
              <p:nvPr/>
            </p:nvSpPr>
            <p:spPr>
              <a:xfrm>
                <a:off x="305260" y="3156778"/>
                <a:ext cx="37459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solidFill>
                            <a:srgbClr val="C00000"/>
                          </a:solidFill>
                          <a:latin typeface="Cambria Math" panose="02040503050406030204" pitchFamily="18" charset="0"/>
                        </a:rPr>
                        <m:t>𝑛</m:t>
                      </m:r>
                    </m:oMath>
                  </m:oMathPara>
                </a14:m>
                <a:endParaRPr lang="en-US" dirty="0">
                  <a:solidFill>
                    <a:srgbClr val="C00000"/>
                  </a:solidFill>
                </a:endParaRPr>
              </a:p>
            </p:txBody>
          </p:sp>
        </mc:Choice>
        <mc:Fallback xmlns="">
          <p:sp>
            <p:nvSpPr>
              <p:cNvPr id="7" name="Rectangle 6">
                <a:extLst>
                  <a:ext uri="{FF2B5EF4-FFF2-40B4-BE49-F238E27FC236}">
                    <a16:creationId xmlns:a16="http://schemas.microsoft.com/office/drawing/2014/main" id="{E34C0BD3-17FA-4C89-B440-C5B1EB2729FE}"/>
                  </a:ext>
                </a:extLst>
              </p:cNvPr>
              <p:cNvSpPr>
                <a:spLocks noRot="1" noChangeAspect="1" noMove="1" noResize="1" noEditPoints="1" noAdjustHandles="1" noChangeArrowheads="1" noChangeShapeType="1" noTextEdit="1"/>
              </p:cNvSpPr>
              <p:nvPr/>
            </p:nvSpPr>
            <p:spPr>
              <a:xfrm>
                <a:off x="305260" y="3156778"/>
                <a:ext cx="374590"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1BE03EE9-5338-44CC-A0E3-C885075F2E77}"/>
                  </a:ext>
                </a:extLst>
              </p:cNvPr>
              <p:cNvSpPr/>
              <p:nvPr/>
            </p:nvSpPr>
            <p:spPr>
              <a:xfrm>
                <a:off x="1290260" y="4981577"/>
                <a:ext cx="399597"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b="0" i="1" smtClean="0">
                          <a:solidFill>
                            <a:srgbClr val="C00000"/>
                          </a:solidFill>
                          <a:latin typeface="Cambria Math" panose="02040503050406030204" pitchFamily="18" charset="0"/>
                        </a:rPr>
                        <m:t>𝑑</m:t>
                      </m:r>
                    </m:oMath>
                  </m:oMathPara>
                </a14:m>
                <a:endParaRPr lang="en-US" dirty="0">
                  <a:solidFill>
                    <a:srgbClr val="C00000"/>
                  </a:solidFill>
                </a:endParaRPr>
              </a:p>
            </p:txBody>
          </p:sp>
        </mc:Choice>
        <mc:Fallback xmlns="">
          <p:sp>
            <p:nvSpPr>
              <p:cNvPr id="8" name="Rectangle 7">
                <a:extLst>
                  <a:ext uri="{FF2B5EF4-FFF2-40B4-BE49-F238E27FC236}">
                    <a16:creationId xmlns:a16="http://schemas.microsoft.com/office/drawing/2014/main" id="{1BE03EE9-5338-44CC-A0E3-C885075F2E77}"/>
                  </a:ext>
                </a:extLst>
              </p:cNvPr>
              <p:cNvSpPr>
                <a:spLocks noRot="1" noChangeAspect="1" noMove="1" noResize="1" noEditPoints="1" noAdjustHandles="1" noChangeArrowheads="1" noChangeShapeType="1" noTextEdit="1"/>
              </p:cNvSpPr>
              <p:nvPr/>
            </p:nvSpPr>
            <p:spPr>
              <a:xfrm>
                <a:off x="1290260" y="4981577"/>
                <a:ext cx="399597" cy="400110"/>
              </a:xfrm>
              <a:prstGeom prst="rect">
                <a:avLst/>
              </a:prstGeom>
              <a:blipFill>
                <a:blip r:embed="rId4"/>
                <a:stretch>
                  <a:fillRect/>
                </a:stretch>
              </a:blipFill>
            </p:spPr>
            <p:txBody>
              <a:bodyPr/>
              <a:lstStyle/>
              <a:p>
                <a:r>
                  <a:rPr lang="en-US">
                    <a:noFill/>
                  </a:rPr>
                  <a:t> </a:t>
                </a:r>
              </a:p>
            </p:txBody>
          </p:sp>
        </mc:Fallback>
      </mc:AlternateContent>
      <p:sp>
        <p:nvSpPr>
          <p:cNvPr id="10" name="Rectangle 9">
            <a:extLst>
              <a:ext uri="{FF2B5EF4-FFF2-40B4-BE49-F238E27FC236}">
                <a16:creationId xmlns:a16="http://schemas.microsoft.com/office/drawing/2014/main" id="{369E2A8B-A49E-4FA9-B2FB-F51DC002BD82}"/>
              </a:ext>
            </a:extLst>
          </p:cNvPr>
          <p:cNvSpPr/>
          <p:nvPr/>
        </p:nvSpPr>
        <p:spPr>
          <a:xfrm>
            <a:off x="2601116" y="1825625"/>
            <a:ext cx="398585" cy="1489075"/>
          </a:xfrm>
          <a:prstGeom prst="rect">
            <a:avLst/>
          </a:prstGeom>
          <a:noFill/>
          <a:ln w="57150">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9853D185-B675-497D-BE00-CB16F72C7CBD}"/>
                  </a:ext>
                </a:extLst>
              </p:cNvPr>
              <p:cNvSpPr/>
              <p:nvPr/>
            </p:nvSpPr>
            <p:spPr>
              <a:xfrm>
                <a:off x="2171718" y="2410400"/>
                <a:ext cx="399597"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b="0" i="1" smtClean="0">
                          <a:solidFill>
                            <a:srgbClr val="C00000"/>
                          </a:solidFill>
                          <a:latin typeface="Cambria Math" panose="02040503050406030204" pitchFamily="18" charset="0"/>
                        </a:rPr>
                        <m:t>𝑑</m:t>
                      </m:r>
                    </m:oMath>
                  </m:oMathPara>
                </a14:m>
                <a:endParaRPr lang="en-US" dirty="0">
                  <a:solidFill>
                    <a:srgbClr val="C00000"/>
                  </a:solidFill>
                </a:endParaRPr>
              </a:p>
            </p:txBody>
          </p:sp>
        </mc:Choice>
        <mc:Fallback xmlns="">
          <p:sp>
            <p:nvSpPr>
              <p:cNvPr id="12" name="Rectangle 11">
                <a:extLst>
                  <a:ext uri="{FF2B5EF4-FFF2-40B4-BE49-F238E27FC236}">
                    <a16:creationId xmlns:a16="http://schemas.microsoft.com/office/drawing/2014/main" id="{9853D185-B675-497D-BE00-CB16F72C7CBD}"/>
                  </a:ext>
                </a:extLst>
              </p:cNvPr>
              <p:cNvSpPr>
                <a:spLocks noRot="1" noChangeAspect="1" noMove="1" noResize="1" noEditPoints="1" noAdjustHandles="1" noChangeArrowheads="1" noChangeShapeType="1" noTextEdit="1"/>
              </p:cNvSpPr>
              <p:nvPr/>
            </p:nvSpPr>
            <p:spPr>
              <a:xfrm>
                <a:off x="2171718" y="2410400"/>
                <a:ext cx="399597" cy="400110"/>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796109F9-E905-4D8E-A88E-B5A61C5E3DEB}"/>
                  </a:ext>
                </a:extLst>
              </p:cNvPr>
              <p:cNvSpPr/>
              <p:nvPr/>
            </p:nvSpPr>
            <p:spPr>
              <a:xfrm>
                <a:off x="2601116" y="3343246"/>
                <a:ext cx="385041"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b="0" i="1" smtClean="0">
                          <a:solidFill>
                            <a:srgbClr val="C00000"/>
                          </a:solidFill>
                          <a:latin typeface="Cambria Math" panose="02040503050406030204" pitchFamily="18" charset="0"/>
                        </a:rPr>
                        <m:t>1</m:t>
                      </m:r>
                    </m:oMath>
                  </m:oMathPara>
                </a14:m>
                <a:endParaRPr lang="en-US" dirty="0">
                  <a:solidFill>
                    <a:srgbClr val="C00000"/>
                  </a:solidFill>
                </a:endParaRPr>
              </a:p>
            </p:txBody>
          </p:sp>
        </mc:Choice>
        <mc:Fallback xmlns="">
          <p:sp>
            <p:nvSpPr>
              <p:cNvPr id="13" name="Rectangle 12">
                <a:extLst>
                  <a:ext uri="{FF2B5EF4-FFF2-40B4-BE49-F238E27FC236}">
                    <a16:creationId xmlns:a16="http://schemas.microsoft.com/office/drawing/2014/main" id="{796109F9-E905-4D8E-A88E-B5A61C5E3DEB}"/>
                  </a:ext>
                </a:extLst>
              </p:cNvPr>
              <p:cNvSpPr>
                <a:spLocks noRot="1" noChangeAspect="1" noMove="1" noResize="1" noEditPoints="1" noAdjustHandles="1" noChangeArrowheads="1" noChangeShapeType="1" noTextEdit="1"/>
              </p:cNvSpPr>
              <p:nvPr/>
            </p:nvSpPr>
            <p:spPr>
              <a:xfrm>
                <a:off x="2601116" y="3343246"/>
                <a:ext cx="385041" cy="400110"/>
              </a:xfrm>
              <a:prstGeom prst="rect">
                <a:avLst/>
              </a:prstGeom>
              <a:blipFill>
                <a:blip r:embed="rId6"/>
                <a:stretch>
                  <a:fillRect/>
                </a:stretch>
              </a:blipFill>
            </p:spPr>
            <p:txBody>
              <a:bodyPr/>
              <a:lstStyle/>
              <a:p>
                <a:r>
                  <a:rPr lang="en-US">
                    <a:noFill/>
                  </a:rPr>
                  <a:t> </a:t>
                </a:r>
              </a:p>
            </p:txBody>
          </p:sp>
        </mc:Fallback>
      </mc:AlternateContent>
      <p:sp>
        <p:nvSpPr>
          <p:cNvPr id="14" name="Rectangle 13">
            <a:extLst>
              <a:ext uri="{FF2B5EF4-FFF2-40B4-BE49-F238E27FC236}">
                <a16:creationId xmlns:a16="http://schemas.microsoft.com/office/drawing/2014/main" id="{CC35C082-1390-4713-91EF-C3B370952147}"/>
              </a:ext>
            </a:extLst>
          </p:cNvPr>
          <p:cNvSpPr/>
          <p:nvPr/>
        </p:nvSpPr>
        <p:spPr>
          <a:xfrm>
            <a:off x="3793298" y="1825624"/>
            <a:ext cx="398585" cy="3031638"/>
          </a:xfrm>
          <a:prstGeom prst="rect">
            <a:avLst/>
          </a:prstGeom>
          <a:noFill/>
          <a:ln w="571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881FFB1F-EF69-4C18-9B81-00543A9C6C1D}"/>
                  </a:ext>
                </a:extLst>
              </p:cNvPr>
              <p:cNvSpPr/>
              <p:nvPr/>
            </p:nvSpPr>
            <p:spPr>
              <a:xfrm>
                <a:off x="3327080" y="3156777"/>
                <a:ext cx="37459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solidFill>
                            <a:srgbClr val="C00000"/>
                          </a:solidFill>
                          <a:latin typeface="Cambria Math" panose="02040503050406030204" pitchFamily="18" charset="0"/>
                        </a:rPr>
                        <m:t>𝑛</m:t>
                      </m:r>
                    </m:oMath>
                  </m:oMathPara>
                </a14:m>
                <a:endParaRPr lang="en-US" dirty="0">
                  <a:solidFill>
                    <a:srgbClr val="C00000"/>
                  </a:solidFill>
                </a:endParaRPr>
              </a:p>
            </p:txBody>
          </p:sp>
        </mc:Choice>
        <mc:Fallback xmlns="">
          <p:sp>
            <p:nvSpPr>
              <p:cNvPr id="15" name="Rectangle 14">
                <a:extLst>
                  <a:ext uri="{FF2B5EF4-FFF2-40B4-BE49-F238E27FC236}">
                    <a16:creationId xmlns:a16="http://schemas.microsoft.com/office/drawing/2014/main" id="{881FFB1F-EF69-4C18-9B81-00543A9C6C1D}"/>
                  </a:ext>
                </a:extLst>
              </p:cNvPr>
              <p:cNvSpPr>
                <a:spLocks noRot="1" noChangeAspect="1" noMove="1" noResize="1" noEditPoints="1" noAdjustHandles="1" noChangeArrowheads="1" noChangeShapeType="1" noTextEdit="1"/>
              </p:cNvSpPr>
              <p:nvPr/>
            </p:nvSpPr>
            <p:spPr>
              <a:xfrm>
                <a:off x="3327080" y="3156777"/>
                <a:ext cx="374590"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A6FBD636-81EC-499D-B6CF-392BC7E22A2E}"/>
                  </a:ext>
                </a:extLst>
              </p:cNvPr>
              <p:cNvSpPr/>
              <p:nvPr/>
            </p:nvSpPr>
            <p:spPr>
              <a:xfrm>
                <a:off x="3806842" y="4981577"/>
                <a:ext cx="385041"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b="0" i="1" smtClean="0">
                          <a:solidFill>
                            <a:srgbClr val="C00000"/>
                          </a:solidFill>
                          <a:latin typeface="Cambria Math" panose="02040503050406030204" pitchFamily="18" charset="0"/>
                        </a:rPr>
                        <m:t>1</m:t>
                      </m:r>
                    </m:oMath>
                  </m:oMathPara>
                </a14:m>
                <a:endParaRPr lang="en-US" dirty="0">
                  <a:solidFill>
                    <a:srgbClr val="C00000"/>
                  </a:solidFill>
                </a:endParaRPr>
              </a:p>
            </p:txBody>
          </p:sp>
        </mc:Choice>
        <mc:Fallback xmlns="">
          <p:sp>
            <p:nvSpPr>
              <p:cNvPr id="16" name="Rectangle 15">
                <a:extLst>
                  <a:ext uri="{FF2B5EF4-FFF2-40B4-BE49-F238E27FC236}">
                    <a16:creationId xmlns:a16="http://schemas.microsoft.com/office/drawing/2014/main" id="{A6FBD636-81EC-499D-B6CF-392BC7E22A2E}"/>
                  </a:ext>
                </a:extLst>
              </p:cNvPr>
              <p:cNvSpPr>
                <a:spLocks noRot="1" noChangeAspect="1" noMove="1" noResize="1" noEditPoints="1" noAdjustHandles="1" noChangeArrowheads="1" noChangeShapeType="1" noTextEdit="1"/>
              </p:cNvSpPr>
              <p:nvPr/>
            </p:nvSpPr>
            <p:spPr>
              <a:xfrm>
                <a:off x="3806842" y="4981577"/>
                <a:ext cx="385041" cy="400110"/>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EFE4164B-232C-4B6F-A24D-7F47CF6A505B}"/>
                  </a:ext>
                </a:extLst>
              </p:cNvPr>
              <p:cNvSpPr/>
              <p:nvPr/>
            </p:nvSpPr>
            <p:spPr>
              <a:xfrm>
                <a:off x="3111316" y="2410400"/>
                <a:ext cx="43152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b="0" i="1" smtClean="0">
                          <a:solidFill>
                            <a:schemeClr val="tx1"/>
                          </a:solidFill>
                          <a:latin typeface="Cambria Math" panose="02040503050406030204" pitchFamily="18" charset="0"/>
                        </a:rPr>
                        <m:t>=</m:t>
                      </m:r>
                    </m:oMath>
                  </m:oMathPara>
                </a14:m>
                <a:endParaRPr lang="en-US" dirty="0">
                  <a:solidFill>
                    <a:schemeClr val="tx1"/>
                  </a:solidFill>
                </a:endParaRPr>
              </a:p>
            </p:txBody>
          </p:sp>
        </mc:Choice>
        <mc:Fallback xmlns="">
          <p:sp>
            <p:nvSpPr>
              <p:cNvPr id="17" name="Rectangle 16">
                <a:extLst>
                  <a:ext uri="{FF2B5EF4-FFF2-40B4-BE49-F238E27FC236}">
                    <a16:creationId xmlns:a16="http://schemas.microsoft.com/office/drawing/2014/main" id="{EFE4164B-232C-4B6F-A24D-7F47CF6A505B}"/>
                  </a:ext>
                </a:extLst>
              </p:cNvPr>
              <p:cNvSpPr>
                <a:spLocks noRot="1" noChangeAspect="1" noMove="1" noResize="1" noEditPoints="1" noAdjustHandles="1" noChangeArrowheads="1" noChangeShapeType="1" noTextEdit="1"/>
              </p:cNvSpPr>
              <p:nvPr/>
            </p:nvSpPr>
            <p:spPr>
              <a:xfrm>
                <a:off x="3111316" y="2410400"/>
                <a:ext cx="431528" cy="400110"/>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Rectangle 19">
                <a:extLst>
                  <a:ext uri="{FF2B5EF4-FFF2-40B4-BE49-F238E27FC236}">
                    <a16:creationId xmlns:a16="http://schemas.microsoft.com/office/drawing/2014/main" id="{21DA1A76-C9D7-4D3C-8686-2A55FD5DEB05}"/>
                  </a:ext>
                </a:extLst>
              </p:cNvPr>
              <p:cNvSpPr/>
              <p:nvPr/>
            </p:nvSpPr>
            <p:spPr>
              <a:xfrm>
                <a:off x="1216681" y="3043745"/>
                <a:ext cx="541367"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i="1" smtClean="0">
                          <a:solidFill>
                            <a:srgbClr val="C00000"/>
                          </a:solidFill>
                          <a:latin typeface="Cambria Math" panose="02040503050406030204" pitchFamily="18" charset="0"/>
                        </a:rPr>
                        <m:t>𝐴</m:t>
                      </m:r>
                    </m:oMath>
                  </m:oMathPara>
                </a14:m>
                <a:endParaRPr lang="en-US" dirty="0">
                  <a:solidFill>
                    <a:srgbClr val="C00000"/>
                  </a:solidFill>
                </a:endParaRPr>
              </a:p>
            </p:txBody>
          </p:sp>
        </mc:Choice>
        <mc:Fallback xmlns="">
          <p:sp>
            <p:nvSpPr>
              <p:cNvPr id="20" name="Rectangle 19">
                <a:extLst>
                  <a:ext uri="{FF2B5EF4-FFF2-40B4-BE49-F238E27FC236}">
                    <a16:creationId xmlns:a16="http://schemas.microsoft.com/office/drawing/2014/main" id="{21DA1A76-C9D7-4D3C-8686-2A55FD5DEB05}"/>
                  </a:ext>
                </a:extLst>
              </p:cNvPr>
              <p:cNvSpPr>
                <a:spLocks noRot="1" noChangeAspect="1" noMove="1" noResize="1" noEditPoints="1" noAdjustHandles="1" noChangeArrowheads="1" noChangeShapeType="1" noTextEdit="1"/>
              </p:cNvSpPr>
              <p:nvPr/>
            </p:nvSpPr>
            <p:spPr>
              <a:xfrm>
                <a:off x="1216681" y="3043745"/>
                <a:ext cx="541367" cy="584775"/>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Rectangle 20">
                <a:extLst>
                  <a:ext uri="{FF2B5EF4-FFF2-40B4-BE49-F238E27FC236}">
                    <a16:creationId xmlns:a16="http://schemas.microsoft.com/office/drawing/2014/main" id="{96647609-DF3F-4297-B40D-B194368B791A}"/>
                  </a:ext>
                </a:extLst>
              </p:cNvPr>
              <p:cNvSpPr/>
              <p:nvPr/>
            </p:nvSpPr>
            <p:spPr>
              <a:xfrm>
                <a:off x="3738643" y="3050858"/>
                <a:ext cx="507896"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b="0" i="1" smtClean="0">
                          <a:solidFill>
                            <a:srgbClr val="C00000"/>
                          </a:solidFill>
                          <a:latin typeface="Cambria Math" panose="02040503050406030204" pitchFamily="18" charset="0"/>
                        </a:rPr>
                        <m:t>𝑏</m:t>
                      </m:r>
                    </m:oMath>
                  </m:oMathPara>
                </a14:m>
                <a:endParaRPr lang="en-US" dirty="0">
                  <a:solidFill>
                    <a:srgbClr val="C00000"/>
                  </a:solidFill>
                </a:endParaRPr>
              </a:p>
            </p:txBody>
          </p:sp>
        </mc:Choice>
        <mc:Fallback xmlns="">
          <p:sp>
            <p:nvSpPr>
              <p:cNvPr id="21" name="Rectangle 20">
                <a:extLst>
                  <a:ext uri="{FF2B5EF4-FFF2-40B4-BE49-F238E27FC236}">
                    <a16:creationId xmlns:a16="http://schemas.microsoft.com/office/drawing/2014/main" id="{96647609-DF3F-4297-B40D-B194368B791A}"/>
                  </a:ext>
                </a:extLst>
              </p:cNvPr>
              <p:cNvSpPr>
                <a:spLocks noRot="1" noChangeAspect="1" noMove="1" noResize="1" noEditPoints="1" noAdjustHandles="1" noChangeArrowheads="1" noChangeShapeType="1" noTextEdit="1"/>
              </p:cNvSpPr>
              <p:nvPr/>
            </p:nvSpPr>
            <p:spPr>
              <a:xfrm>
                <a:off x="3738643" y="3050858"/>
                <a:ext cx="507896" cy="584775"/>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F803A7F9-D485-42F0-8136-98003ED28E53}"/>
                  </a:ext>
                </a:extLst>
              </p:cNvPr>
              <p:cNvSpPr/>
              <p:nvPr/>
            </p:nvSpPr>
            <p:spPr>
              <a:xfrm>
                <a:off x="2579439" y="2427111"/>
                <a:ext cx="46807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a:solidFill>
                            <a:srgbClr val="C00000"/>
                          </a:solidFill>
                          <a:latin typeface="Cambria Math" panose="02040503050406030204" pitchFamily="18" charset="0"/>
                        </a:rPr>
                        <m:t>𝑥</m:t>
                      </m:r>
                    </m:oMath>
                  </m:oMathPara>
                </a14:m>
                <a:endParaRPr lang="en-US" sz="2800" dirty="0"/>
              </a:p>
            </p:txBody>
          </p:sp>
        </mc:Choice>
        <mc:Fallback xmlns="">
          <p:sp>
            <p:nvSpPr>
              <p:cNvPr id="3" name="Rectangle 2">
                <a:extLst>
                  <a:ext uri="{FF2B5EF4-FFF2-40B4-BE49-F238E27FC236}">
                    <a16:creationId xmlns:a16="http://schemas.microsoft.com/office/drawing/2014/main" id="{F803A7F9-D485-42F0-8136-98003ED28E53}"/>
                  </a:ext>
                </a:extLst>
              </p:cNvPr>
              <p:cNvSpPr>
                <a:spLocks noRot="1" noChangeAspect="1" noMove="1" noResize="1" noEditPoints="1" noAdjustHandles="1" noChangeArrowheads="1" noChangeShapeType="1" noTextEdit="1"/>
              </p:cNvSpPr>
              <p:nvPr/>
            </p:nvSpPr>
            <p:spPr>
              <a:xfrm>
                <a:off x="2579439" y="2427111"/>
                <a:ext cx="468077" cy="523220"/>
              </a:xfrm>
              <a:prstGeom prst="rect">
                <a:avLst/>
              </a:prstGeom>
              <a:blipFill>
                <a:blip r:embed="rId1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17581674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rgbClr val="C00000"/>
                </a:solidFill>
              </a:rPr>
              <a:t>Linear Algebra Review</a:t>
            </a:r>
            <a:endParaRPr lang="en-US" dirty="0"/>
          </a:p>
        </p:txBody>
      </p:sp>
      <p:sp>
        <p:nvSpPr>
          <p:cNvPr id="4" name="Rectangle 3">
            <a:extLst>
              <a:ext uri="{FF2B5EF4-FFF2-40B4-BE49-F238E27FC236}">
                <a16:creationId xmlns:a16="http://schemas.microsoft.com/office/drawing/2014/main" id="{9AE4632A-DB15-4E1E-AF6A-9808F8A025F0}"/>
              </a:ext>
            </a:extLst>
          </p:cNvPr>
          <p:cNvSpPr/>
          <p:nvPr/>
        </p:nvSpPr>
        <p:spPr>
          <a:xfrm>
            <a:off x="838200" y="1825625"/>
            <a:ext cx="1298331" cy="3031638"/>
          </a:xfrm>
          <a:prstGeom prst="rect">
            <a:avLst/>
          </a:prstGeom>
          <a:noFill/>
          <a:ln w="571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ADE29DC0-5F55-4C0F-9250-42464CEC0C31}"/>
                  </a:ext>
                </a:extLst>
              </p:cNvPr>
              <p:cNvSpPr/>
              <p:nvPr/>
            </p:nvSpPr>
            <p:spPr>
              <a:xfrm>
                <a:off x="5573737" y="1785332"/>
                <a:ext cx="5700815" cy="4613827"/>
              </a:xfrm>
              <a:prstGeom prst="rect">
                <a:avLst/>
              </a:prstGeom>
            </p:spPr>
            <p:txBody>
              <a:bodyPr wrap="square">
                <a:spAutoFit/>
              </a:bodyPr>
              <a:lstStyle/>
              <a:p>
                <a:pPr marL="457200" indent="-457200">
                  <a:buClr>
                    <a:schemeClr val="tx1"/>
                  </a:buClr>
                  <a:buFont typeface="Arial" panose="020B0604020202020204" pitchFamily="34" charset="0"/>
                  <a:buChar char="•"/>
                </a:pPr>
                <a:r>
                  <a:rPr lang="en-US" sz="3200" dirty="0"/>
                  <a:t>What are conditions for finding </a:t>
                </a:r>
                <a14:m>
                  <m:oMath xmlns:m="http://schemas.openxmlformats.org/officeDocument/2006/math">
                    <m:r>
                      <a:rPr lang="en-US" sz="3200" i="1">
                        <a:solidFill>
                          <a:srgbClr val="C00000"/>
                        </a:solidFill>
                        <a:latin typeface="Cambria Math" panose="02040503050406030204" pitchFamily="18" charset="0"/>
                      </a:rPr>
                      <m:t>𝑥</m:t>
                    </m:r>
                  </m:oMath>
                </a14:m>
                <a:r>
                  <a:rPr lang="en-US" sz="3200" dirty="0">
                    <a:latin typeface="Cambria Math" panose="02040503050406030204" pitchFamily="18" charset="0"/>
                  </a:rPr>
                  <a:t> </a:t>
                </a:r>
                <a:r>
                  <a:rPr lang="en-US" sz="3200" dirty="0"/>
                  <a:t>such that </a:t>
                </a:r>
                <a14:m>
                  <m:oMath xmlns:m="http://schemas.openxmlformats.org/officeDocument/2006/math">
                    <m:r>
                      <a:rPr lang="en-US" sz="3200" i="1">
                        <a:solidFill>
                          <a:srgbClr val="C00000"/>
                        </a:solidFill>
                        <a:latin typeface="Cambria Math" panose="02040503050406030204" pitchFamily="18" charset="0"/>
                      </a:rPr>
                      <m:t>𝐴𝑥</m:t>
                    </m:r>
                    <m:r>
                      <a:rPr lang="en-US" sz="3200" i="1">
                        <a:solidFill>
                          <a:srgbClr val="C00000"/>
                        </a:solidFill>
                        <a:latin typeface="Cambria Math" panose="02040503050406030204" pitchFamily="18" charset="0"/>
                      </a:rPr>
                      <m:t>=</m:t>
                    </m:r>
                    <m:r>
                      <a:rPr lang="en-US" sz="3200" i="1">
                        <a:solidFill>
                          <a:srgbClr val="C00000"/>
                        </a:solidFill>
                        <a:latin typeface="Cambria Math" panose="02040503050406030204" pitchFamily="18" charset="0"/>
                      </a:rPr>
                      <m:t>𝑏</m:t>
                    </m:r>
                  </m:oMath>
                </a14:m>
                <a:r>
                  <a:rPr lang="en-US" sz="3200" dirty="0"/>
                  <a:t>?</a:t>
                </a:r>
              </a:p>
              <a:p>
                <a:pPr marL="457200" indent="-457200">
                  <a:buClr>
                    <a:schemeClr val="tx1"/>
                  </a:buClr>
                  <a:buFont typeface="Arial" panose="020B0604020202020204" pitchFamily="34" charset="0"/>
                  <a:buChar char="•"/>
                </a:pPr>
                <a:endParaRPr lang="en-US" sz="3200" dirty="0"/>
              </a:p>
              <a:p>
                <a:pPr marL="457200" indent="-457200">
                  <a:buClr>
                    <a:schemeClr val="tx1"/>
                  </a:buClr>
                  <a:buFont typeface="Arial" panose="020B0604020202020204" pitchFamily="34" charset="0"/>
                  <a:buChar char="•"/>
                </a:pPr>
                <a:r>
                  <a:rPr lang="en-US" sz="3200" dirty="0"/>
                  <a:t>If the system is inconsistent, there are no solutions</a:t>
                </a:r>
              </a:p>
              <a:p>
                <a:pPr marL="457200" indent="-457200">
                  <a:buClr>
                    <a:schemeClr val="tx1"/>
                  </a:buClr>
                  <a:buFont typeface="Arial" panose="020B0604020202020204" pitchFamily="34" charset="0"/>
                  <a:buChar char="•"/>
                </a:pPr>
                <a:r>
                  <a:rPr lang="en-US" sz="3200" dirty="0"/>
                  <a:t>If the system is consistent and </a:t>
                </a:r>
                <a14:m>
                  <m:oMath xmlns:m="http://schemas.openxmlformats.org/officeDocument/2006/math">
                    <m:r>
                      <a:rPr lang="en-US" sz="3200" i="1">
                        <a:solidFill>
                          <a:srgbClr val="C00000"/>
                        </a:solidFill>
                        <a:latin typeface="Cambria Math" panose="02040503050406030204" pitchFamily="18" charset="0"/>
                      </a:rPr>
                      <m:t>𝑛</m:t>
                    </m:r>
                    <m:r>
                      <a:rPr lang="en-US" sz="3200" b="0" i="1" smtClean="0">
                        <a:solidFill>
                          <a:srgbClr val="C00000"/>
                        </a:solidFill>
                        <a:latin typeface="Cambria Math" panose="02040503050406030204" pitchFamily="18" charset="0"/>
                      </a:rPr>
                      <m:t>&gt;</m:t>
                    </m:r>
                    <m:r>
                      <a:rPr lang="en-US" sz="3200" i="1">
                        <a:solidFill>
                          <a:srgbClr val="C00000"/>
                        </a:solidFill>
                        <a:latin typeface="Cambria Math" panose="02040503050406030204" pitchFamily="18" charset="0"/>
                      </a:rPr>
                      <m:t>𝑑</m:t>
                    </m:r>
                  </m:oMath>
                </a14:m>
                <a:r>
                  <a:rPr lang="en-US" sz="3200" dirty="0"/>
                  <a:t>, then at most one solution (</a:t>
                </a:r>
                <a14:m>
                  <m:oMath xmlns:m="http://schemas.openxmlformats.org/officeDocument/2006/math">
                    <m:r>
                      <a:rPr lang="en-US" sz="3200" i="1">
                        <a:solidFill>
                          <a:srgbClr val="C00000"/>
                        </a:solidFill>
                        <a:latin typeface="Cambria Math" panose="02040503050406030204" pitchFamily="18" charset="0"/>
                      </a:rPr>
                      <m:t>𝑥</m:t>
                    </m:r>
                    <m:r>
                      <a:rPr lang="en-US" sz="3200">
                        <a:solidFill>
                          <a:srgbClr val="C00000"/>
                        </a:solidFill>
                        <a:latin typeface="Cambria Math" panose="02040503050406030204" pitchFamily="18" charset="0"/>
                      </a:rPr>
                      <m:t>=</m:t>
                    </m:r>
                    <m:sSup>
                      <m:sSupPr>
                        <m:ctrlPr>
                          <a:rPr lang="en-US" sz="3200" i="1">
                            <a:solidFill>
                              <a:srgbClr val="C00000"/>
                            </a:solidFill>
                            <a:latin typeface="Cambria Math" panose="02040503050406030204" pitchFamily="18" charset="0"/>
                          </a:rPr>
                        </m:ctrlPr>
                      </m:sSupPr>
                      <m:e>
                        <m:r>
                          <a:rPr lang="en-US" sz="3200" i="1">
                            <a:solidFill>
                              <a:srgbClr val="C00000"/>
                            </a:solidFill>
                            <a:latin typeface="Cambria Math" panose="02040503050406030204" pitchFamily="18" charset="0"/>
                          </a:rPr>
                          <m:t>𝐴</m:t>
                        </m:r>
                      </m:e>
                      <m:sup>
                        <m:r>
                          <m:rPr>
                            <m:nor/>
                          </m:rPr>
                          <a:rPr lang="en-US" sz="3200">
                            <a:solidFill>
                              <a:srgbClr val="C00000"/>
                            </a:solidFill>
                          </a:rPr>
                          <m:t>†</m:t>
                        </m:r>
                      </m:sup>
                    </m:sSup>
                    <m:r>
                      <a:rPr lang="en-US" sz="3200" i="1">
                        <a:solidFill>
                          <a:srgbClr val="C00000"/>
                        </a:solidFill>
                        <a:latin typeface="Cambria Math" panose="02040503050406030204" pitchFamily="18" charset="0"/>
                      </a:rPr>
                      <m:t>𝑏</m:t>
                    </m:r>
                  </m:oMath>
                </a14:m>
                <a:r>
                  <a:rPr lang="en-US" sz="3200" dirty="0"/>
                  <a:t>) and can find by looking at </a:t>
                </a:r>
                <a14:m>
                  <m:oMath xmlns:m="http://schemas.openxmlformats.org/officeDocument/2006/math">
                    <m:r>
                      <a:rPr lang="en-US" sz="3200" b="0" i="1" smtClean="0">
                        <a:solidFill>
                          <a:srgbClr val="C00000"/>
                        </a:solidFill>
                        <a:latin typeface="Cambria Math" panose="02040503050406030204" pitchFamily="18" charset="0"/>
                      </a:rPr>
                      <m:t>𝑑</m:t>
                    </m:r>
                  </m:oMath>
                </a14:m>
                <a:r>
                  <a:rPr lang="en-US" sz="3200" dirty="0"/>
                  <a:t> rows of </a:t>
                </a:r>
                <a14:m>
                  <m:oMath xmlns:m="http://schemas.openxmlformats.org/officeDocument/2006/math">
                    <m:r>
                      <a:rPr lang="en-US" sz="3200" i="1">
                        <a:solidFill>
                          <a:srgbClr val="C00000"/>
                        </a:solidFill>
                        <a:latin typeface="Cambria Math" panose="02040503050406030204" pitchFamily="18" charset="0"/>
                      </a:rPr>
                      <m:t>𝐴</m:t>
                    </m:r>
                  </m:oMath>
                </a14:m>
                <a:endParaRPr lang="en-US" sz="3200" dirty="0"/>
              </a:p>
            </p:txBody>
          </p:sp>
        </mc:Choice>
        <mc:Fallback xmlns="">
          <p:sp>
            <p:nvSpPr>
              <p:cNvPr id="6" name="Rectangle 5">
                <a:extLst>
                  <a:ext uri="{FF2B5EF4-FFF2-40B4-BE49-F238E27FC236}">
                    <a16:creationId xmlns:a16="http://schemas.microsoft.com/office/drawing/2014/main" id="{ADE29DC0-5F55-4C0F-9250-42464CEC0C31}"/>
                  </a:ext>
                </a:extLst>
              </p:cNvPr>
              <p:cNvSpPr>
                <a:spLocks noRot="1" noChangeAspect="1" noMove="1" noResize="1" noEditPoints="1" noAdjustHandles="1" noChangeArrowheads="1" noChangeShapeType="1" noTextEdit="1"/>
              </p:cNvSpPr>
              <p:nvPr/>
            </p:nvSpPr>
            <p:spPr>
              <a:xfrm>
                <a:off x="5573737" y="1785332"/>
                <a:ext cx="5700815" cy="4613827"/>
              </a:xfrm>
              <a:prstGeom prst="rect">
                <a:avLst/>
              </a:prstGeom>
              <a:blipFill>
                <a:blip r:embed="rId2"/>
                <a:stretch>
                  <a:fillRect l="-2457" t="-1717" r="-2244" b="-343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E34C0BD3-17FA-4C89-B440-C5B1EB2729FE}"/>
                  </a:ext>
                </a:extLst>
              </p:cNvPr>
              <p:cNvSpPr/>
              <p:nvPr/>
            </p:nvSpPr>
            <p:spPr>
              <a:xfrm>
                <a:off x="305260" y="3156778"/>
                <a:ext cx="37459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solidFill>
                            <a:srgbClr val="C00000"/>
                          </a:solidFill>
                          <a:latin typeface="Cambria Math" panose="02040503050406030204" pitchFamily="18" charset="0"/>
                        </a:rPr>
                        <m:t>𝑛</m:t>
                      </m:r>
                    </m:oMath>
                  </m:oMathPara>
                </a14:m>
                <a:endParaRPr lang="en-US" dirty="0">
                  <a:solidFill>
                    <a:srgbClr val="C00000"/>
                  </a:solidFill>
                </a:endParaRPr>
              </a:p>
            </p:txBody>
          </p:sp>
        </mc:Choice>
        <mc:Fallback xmlns="">
          <p:sp>
            <p:nvSpPr>
              <p:cNvPr id="7" name="Rectangle 6">
                <a:extLst>
                  <a:ext uri="{FF2B5EF4-FFF2-40B4-BE49-F238E27FC236}">
                    <a16:creationId xmlns:a16="http://schemas.microsoft.com/office/drawing/2014/main" id="{E34C0BD3-17FA-4C89-B440-C5B1EB2729FE}"/>
                  </a:ext>
                </a:extLst>
              </p:cNvPr>
              <p:cNvSpPr>
                <a:spLocks noRot="1" noChangeAspect="1" noMove="1" noResize="1" noEditPoints="1" noAdjustHandles="1" noChangeArrowheads="1" noChangeShapeType="1" noTextEdit="1"/>
              </p:cNvSpPr>
              <p:nvPr/>
            </p:nvSpPr>
            <p:spPr>
              <a:xfrm>
                <a:off x="305260" y="3156778"/>
                <a:ext cx="374590"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1BE03EE9-5338-44CC-A0E3-C885075F2E77}"/>
                  </a:ext>
                </a:extLst>
              </p:cNvPr>
              <p:cNvSpPr/>
              <p:nvPr/>
            </p:nvSpPr>
            <p:spPr>
              <a:xfrm>
                <a:off x="1290260" y="4981577"/>
                <a:ext cx="399597"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b="0" i="1" smtClean="0">
                          <a:solidFill>
                            <a:srgbClr val="C00000"/>
                          </a:solidFill>
                          <a:latin typeface="Cambria Math" panose="02040503050406030204" pitchFamily="18" charset="0"/>
                        </a:rPr>
                        <m:t>𝑑</m:t>
                      </m:r>
                    </m:oMath>
                  </m:oMathPara>
                </a14:m>
                <a:endParaRPr lang="en-US" dirty="0">
                  <a:solidFill>
                    <a:srgbClr val="C00000"/>
                  </a:solidFill>
                </a:endParaRPr>
              </a:p>
            </p:txBody>
          </p:sp>
        </mc:Choice>
        <mc:Fallback xmlns="">
          <p:sp>
            <p:nvSpPr>
              <p:cNvPr id="8" name="Rectangle 7">
                <a:extLst>
                  <a:ext uri="{FF2B5EF4-FFF2-40B4-BE49-F238E27FC236}">
                    <a16:creationId xmlns:a16="http://schemas.microsoft.com/office/drawing/2014/main" id="{1BE03EE9-5338-44CC-A0E3-C885075F2E77}"/>
                  </a:ext>
                </a:extLst>
              </p:cNvPr>
              <p:cNvSpPr>
                <a:spLocks noRot="1" noChangeAspect="1" noMove="1" noResize="1" noEditPoints="1" noAdjustHandles="1" noChangeArrowheads="1" noChangeShapeType="1" noTextEdit="1"/>
              </p:cNvSpPr>
              <p:nvPr/>
            </p:nvSpPr>
            <p:spPr>
              <a:xfrm>
                <a:off x="1290260" y="4981577"/>
                <a:ext cx="399597" cy="400110"/>
              </a:xfrm>
              <a:prstGeom prst="rect">
                <a:avLst/>
              </a:prstGeom>
              <a:blipFill>
                <a:blip r:embed="rId4"/>
                <a:stretch>
                  <a:fillRect/>
                </a:stretch>
              </a:blipFill>
            </p:spPr>
            <p:txBody>
              <a:bodyPr/>
              <a:lstStyle/>
              <a:p>
                <a:r>
                  <a:rPr lang="en-US">
                    <a:noFill/>
                  </a:rPr>
                  <a:t> </a:t>
                </a:r>
              </a:p>
            </p:txBody>
          </p:sp>
        </mc:Fallback>
      </mc:AlternateContent>
      <p:sp>
        <p:nvSpPr>
          <p:cNvPr id="10" name="Rectangle 9">
            <a:extLst>
              <a:ext uri="{FF2B5EF4-FFF2-40B4-BE49-F238E27FC236}">
                <a16:creationId xmlns:a16="http://schemas.microsoft.com/office/drawing/2014/main" id="{369E2A8B-A49E-4FA9-B2FB-F51DC002BD82}"/>
              </a:ext>
            </a:extLst>
          </p:cNvPr>
          <p:cNvSpPr/>
          <p:nvPr/>
        </p:nvSpPr>
        <p:spPr>
          <a:xfrm>
            <a:off x="2601116" y="1825625"/>
            <a:ext cx="398585" cy="1489075"/>
          </a:xfrm>
          <a:prstGeom prst="rect">
            <a:avLst/>
          </a:prstGeom>
          <a:noFill/>
          <a:ln w="57150">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9853D185-B675-497D-BE00-CB16F72C7CBD}"/>
                  </a:ext>
                </a:extLst>
              </p:cNvPr>
              <p:cNvSpPr/>
              <p:nvPr/>
            </p:nvSpPr>
            <p:spPr>
              <a:xfrm>
                <a:off x="2171718" y="2410400"/>
                <a:ext cx="399597"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b="0" i="1" smtClean="0">
                          <a:solidFill>
                            <a:srgbClr val="C00000"/>
                          </a:solidFill>
                          <a:latin typeface="Cambria Math" panose="02040503050406030204" pitchFamily="18" charset="0"/>
                        </a:rPr>
                        <m:t>𝑑</m:t>
                      </m:r>
                    </m:oMath>
                  </m:oMathPara>
                </a14:m>
                <a:endParaRPr lang="en-US" dirty="0">
                  <a:solidFill>
                    <a:srgbClr val="C00000"/>
                  </a:solidFill>
                </a:endParaRPr>
              </a:p>
            </p:txBody>
          </p:sp>
        </mc:Choice>
        <mc:Fallback xmlns="">
          <p:sp>
            <p:nvSpPr>
              <p:cNvPr id="12" name="Rectangle 11">
                <a:extLst>
                  <a:ext uri="{FF2B5EF4-FFF2-40B4-BE49-F238E27FC236}">
                    <a16:creationId xmlns:a16="http://schemas.microsoft.com/office/drawing/2014/main" id="{9853D185-B675-497D-BE00-CB16F72C7CBD}"/>
                  </a:ext>
                </a:extLst>
              </p:cNvPr>
              <p:cNvSpPr>
                <a:spLocks noRot="1" noChangeAspect="1" noMove="1" noResize="1" noEditPoints="1" noAdjustHandles="1" noChangeArrowheads="1" noChangeShapeType="1" noTextEdit="1"/>
              </p:cNvSpPr>
              <p:nvPr/>
            </p:nvSpPr>
            <p:spPr>
              <a:xfrm>
                <a:off x="2171718" y="2410400"/>
                <a:ext cx="399597" cy="400110"/>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796109F9-E905-4D8E-A88E-B5A61C5E3DEB}"/>
                  </a:ext>
                </a:extLst>
              </p:cNvPr>
              <p:cNvSpPr/>
              <p:nvPr/>
            </p:nvSpPr>
            <p:spPr>
              <a:xfrm>
                <a:off x="2601116" y="3343246"/>
                <a:ext cx="385041"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b="0" i="1" smtClean="0">
                          <a:solidFill>
                            <a:srgbClr val="C00000"/>
                          </a:solidFill>
                          <a:latin typeface="Cambria Math" panose="02040503050406030204" pitchFamily="18" charset="0"/>
                        </a:rPr>
                        <m:t>1</m:t>
                      </m:r>
                    </m:oMath>
                  </m:oMathPara>
                </a14:m>
                <a:endParaRPr lang="en-US" dirty="0">
                  <a:solidFill>
                    <a:srgbClr val="C00000"/>
                  </a:solidFill>
                </a:endParaRPr>
              </a:p>
            </p:txBody>
          </p:sp>
        </mc:Choice>
        <mc:Fallback xmlns="">
          <p:sp>
            <p:nvSpPr>
              <p:cNvPr id="13" name="Rectangle 12">
                <a:extLst>
                  <a:ext uri="{FF2B5EF4-FFF2-40B4-BE49-F238E27FC236}">
                    <a16:creationId xmlns:a16="http://schemas.microsoft.com/office/drawing/2014/main" id="{796109F9-E905-4D8E-A88E-B5A61C5E3DEB}"/>
                  </a:ext>
                </a:extLst>
              </p:cNvPr>
              <p:cNvSpPr>
                <a:spLocks noRot="1" noChangeAspect="1" noMove="1" noResize="1" noEditPoints="1" noAdjustHandles="1" noChangeArrowheads="1" noChangeShapeType="1" noTextEdit="1"/>
              </p:cNvSpPr>
              <p:nvPr/>
            </p:nvSpPr>
            <p:spPr>
              <a:xfrm>
                <a:off x="2601116" y="3343246"/>
                <a:ext cx="385041" cy="400110"/>
              </a:xfrm>
              <a:prstGeom prst="rect">
                <a:avLst/>
              </a:prstGeom>
              <a:blipFill>
                <a:blip r:embed="rId6"/>
                <a:stretch>
                  <a:fillRect/>
                </a:stretch>
              </a:blipFill>
            </p:spPr>
            <p:txBody>
              <a:bodyPr/>
              <a:lstStyle/>
              <a:p>
                <a:r>
                  <a:rPr lang="en-US">
                    <a:noFill/>
                  </a:rPr>
                  <a:t> </a:t>
                </a:r>
              </a:p>
            </p:txBody>
          </p:sp>
        </mc:Fallback>
      </mc:AlternateContent>
      <p:sp>
        <p:nvSpPr>
          <p:cNvPr id="14" name="Rectangle 13">
            <a:extLst>
              <a:ext uri="{FF2B5EF4-FFF2-40B4-BE49-F238E27FC236}">
                <a16:creationId xmlns:a16="http://schemas.microsoft.com/office/drawing/2014/main" id="{CC35C082-1390-4713-91EF-C3B370952147}"/>
              </a:ext>
            </a:extLst>
          </p:cNvPr>
          <p:cNvSpPr/>
          <p:nvPr/>
        </p:nvSpPr>
        <p:spPr>
          <a:xfrm>
            <a:off x="3793298" y="1825624"/>
            <a:ext cx="398585" cy="3031638"/>
          </a:xfrm>
          <a:prstGeom prst="rect">
            <a:avLst/>
          </a:prstGeom>
          <a:noFill/>
          <a:ln w="571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881FFB1F-EF69-4C18-9B81-00543A9C6C1D}"/>
                  </a:ext>
                </a:extLst>
              </p:cNvPr>
              <p:cNvSpPr/>
              <p:nvPr/>
            </p:nvSpPr>
            <p:spPr>
              <a:xfrm>
                <a:off x="3327080" y="3156777"/>
                <a:ext cx="37459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solidFill>
                            <a:srgbClr val="C00000"/>
                          </a:solidFill>
                          <a:latin typeface="Cambria Math" panose="02040503050406030204" pitchFamily="18" charset="0"/>
                        </a:rPr>
                        <m:t>𝑛</m:t>
                      </m:r>
                    </m:oMath>
                  </m:oMathPara>
                </a14:m>
                <a:endParaRPr lang="en-US" dirty="0">
                  <a:solidFill>
                    <a:srgbClr val="C00000"/>
                  </a:solidFill>
                </a:endParaRPr>
              </a:p>
            </p:txBody>
          </p:sp>
        </mc:Choice>
        <mc:Fallback xmlns="">
          <p:sp>
            <p:nvSpPr>
              <p:cNvPr id="15" name="Rectangle 14">
                <a:extLst>
                  <a:ext uri="{FF2B5EF4-FFF2-40B4-BE49-F238E27FC236}">
                    <a16:creationId xmlns:a16="http://schemas.microsoft.com/office/drawing/2014/main" id="{881FFB1F-EF69-4C18-9B81-00543A9C6C1D}"/>
                  </a:ext>
                </a:extLst>
              </p:cNvPr>
              <p:cNvSpPr>
                <a:spLocks noRot="1" noChangeAspect="1" noMove="1" noResize="1" noEditPoints="1" noAdjustHandles="1" noChangeArrowheads="1" noChangeShapeType="1" noTextEdit="1"/>
              </p:cNvSpPr>
              <p:nvPr/>
            </p:nvSpPr>
            <p:spPr>
              <a:xfrm>
                <a:off x="3327080" y="3156777"/>
                <a:ext cx="374590"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A6FBD636-81EC-499D-B6CF-392BC7E22A2E}"/>
                  </a:ext>
                </a:extLst>
              </p:cNvPr>
              <p:cNvSpPr/>
              <p:nvPr/>
            </p:nvSpPr>
            <p:spPr>
              <a:xfrm>
                <a:off x="3806842" y="4981577"/>
                <a:ext cx="385041"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b="0" i="1" smtClean="0">
                          <a:solidFill>
                            <a:srgbClr val="C00000"/>
                          </a:solidFill>
                          <a:latin typeface="Cambria Math" panose="02040503050406030204" pitchFamily="18" charset="0"/>
                        </a:rPr>
                        <m:t>1</m:t>
                      </m:r>
                    </m:oMath>
                  </m:oMathPara>
                </a14:m>
                <a:endParaRPr lang="en-US" dirty="0">
                  <a:solidFill>
                    <a:srgbClr val="C00000"/>
                  </a:solidFill>
                </a:endParaRPr>
              </a:p>
            </p:txBody>
          </p:sp>
        </mc:Choice>
        <mc:Fallback xmlns="">
          <p:sp>
            <p:nvSpPr>
              <p:cNvPr id="16" name="Rectangle 15">
                <a:extLst>
                  <a:ext uri="{FF2B5EF4-FFF2-40B4-BE49-F238E27FC236}">
                    <a16:creationId xmlns:a16="http://schemas.microsoft.com/office/drawing/2014/main" id="{A6FBD636-81EC-499D-B6CF-392BC7E22A2E}"/>
                  </a:ext>
                </a:extLst>
              </p:cNvPr>
              <p:cNvSpPr>
                <a:spLocks noRot="1" noChangeAspect="1" noMove="1" noResize="1" noEditPoints="1" noAdjustHandles="1" noChangeArrowheads="1" noChangeShapeType="1" noTextEdit="1"/>
              </p:cNvSpPr>
              <p:nvPr/>
            </p:nvSpPr>
            <p:spPr>
              <a:xfrm>
                <a:off x="3806842" y="4981577"/>
                <a:ext cx="385041" cy="400110"/>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EFE4164B-232C-4B6F-A24D-7F47CF6A505B}"/>
                  </a:ext>
                </a:extLst>
              </p:cNvPr>
              <p:cNvSpPr/>
              <p:nvPr/>
            </p:nvSpPr>
            <p:spPr>
              <a:xfrm>
                <a:off x="3111316" y="2410400"/>
                <a:ext cx="43152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b="0" i="1" smtClean="0">
                          <a:solidFill>
                            <a:schemeClr val="tx1"/>
                          </a:solidFill>
                          <a:latin typeface="Cambria Math" panose="02040503050406030204" pitchFamily="18" charset="0"/>
                        </a:rPr>
                        <m:t>=</m:t>
                      </m:r>
                    </m:oMath>
                  </m:oMathPara>
                </a14:m>
                <a:endParaRPr lang="en-US" dirty="0">
                  <a:solidFill>
                    <a:schemeClr val="tx1"/>
                  </a:solidFill>
                </a:endParaRPr>
              </a:p>
            </p:txBody>
          </p:sp>
        </mc:Choice>
        <mc:Fallback xmlns="">
          <p:sp>
            <p:nvSpPr>
              <p:cNvPr id="17" name="Rectangle 16">
                <a:extLst>
                  <a:ext uri="{FF2B5EF4-FFF2-40B4-BE49-F238E27FC236}">
                    <a16:creationId xmlns:a16="http://schemas.microsoft.com/office/drawing/2014/main" id="{EFE4164B-232C-4B6F-A24D-7F47CF6A505B}"/>
                  </a:ext>
                </a:extLst>
              </p:cNvPr>
              <p:cNvSpPr>
                <a:spLocks noRot="1" noChangeAspect="1" noMove="1" noResize="1" noEditPoints="1" noAdjustHandles="1" noChangeArrowheads="1" noChangeShapeType="1" noTextEdit="1"/>
              </p:cNvSpPr>
              <p:nvPr/>
            </p:nvSpPr>
            <p:spPr>
              <a:xfrm>
                <a:off x="3111316" y="2410400"/>
                <a:ext cx="431528" cy="400110"/>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Rectangle 19">
                <a:extLst>
                  <a:ext uri="{FF2B5EF4-FFF2-40B4-BE49-F238E27FC236}">
                    <a16:creationId xmlns:a16="http://schemas.microsoft.com/office/drawing/2014/main" id="{21DA1A76-C9D7-4D3C-8686-2A55FD5DEB05}"/>
                  </a:ext>
                </a:extLst>
              </p:cNvPr>
              <p:cNvSpPr/>
              <p:nvPr/>
            </p:nvSpPr>
            <p:spPr>
              <a:xfrm>
                <a:off x="1216681" y="3043745"/>
                <a:ext cx="541367"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i="1" smtClean="0">
                          <a:solidFill>
                            <a:srgbClr val="C00000"/>
                          </a:solidFill>
                          <a:latin typeface="Cambria Math" panose="02040503050406030204" pitchFamily="18" charset="0"/>
                        </a:rPr>
                        <m:t>𝐴</m:t>
                      </m:r>
                    </m:oMath>
                  </m:oMathPara>
                </a14:m>
                <a:endParaRPr lang="en-US" dirty="0">
                  <a:solidFill>
                    <a:srgbClr val="C00000"/>
                  </a:solidFill>
                </a:endParaRPr>
              </a:p>
            </p:txBody>
          </p:sp>
        </mc:Choice>
        <mc:Fallback xmlns="">
          <p:sp>
            <p:nvSpPr>
              <p:cNvPr id="20" name="Rectangle 19">
                <a:extLst>
                  <a:ext uri="{FF2B5EF4-FFF2-40B4-BE49-F238E27FC236}">
                    <a16:creationId xmlns:a16="http://schemas.microsoft.com/office/drawing/2014/main" id="{21DA1A76-C9D7-4D3C-8686-2A55FD5DEB05}"/>
                  </a:ext>
                </a:extLst>
              </p:cNvPr>
              <p:cNvSpPr>
                <a:spLocks noRot="1" noChangeAspect="1" noMove="1" noResize="1" noEditPoints="1" noAdjustHandles="1" noChangeArrowheads="1" noChangeShapeType="1" noTextEdit="1"/>
              </p:cNvSpPr>
              <p:nvPr/>
            </p:nvSpPr>
            <p:spPr>
              <a:xfrm>
                <a:off x="1216681" y="3043745"/>
                <a:ext cx="541367" cy="584775"/>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Rectangle 20">
                <a:extLst>
                  <a:ext uri="{FF2B5EF4-FFF2-40B4-BE49-F238E27FC236}">
                    <a16:creationId xmlns:a16="http://schemas.microsoft.com/office/drawing/2014/main" id="{96647609-DF3F-4297-B40D-B194368B791A}"/>
                  </a:ext>
                </a:extLst>
              </p:cNvPr>
              <p:cNvSpPr/>
              <p:nvPr/>
            </p:nvSpPr>
            <p:spPr>
              <a:xfrm>
                <a:off x="3738643" y="3050858"/>
                <a:ext cx="507896"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b="0" i="1" smtClean="0">
                          <a:solidFill>
                            <a:srgbClr val="C00000"/>
                          </a:solidFill>
                          <a:latin typeface="Cambria Math" panose="02040503050406030204" pitchFamily="18" charset="0"/>
                        </a:rPr>
                        <m:t>𝑏</m:t>
                      </m:r>
                    </m:oMath>
                  </m:oMathPara>
                </a14:m>
                <a:endParaRPr lang="en-US" dirty="0">
                  <a:solidFill>
                    <a:srgbClr val="C00000"/>
                  </a:solidFill>
                </a:endParaRPr>
              </a:p>
            </p:txBody>
          </p:sp>
        </mc:Choice>
        <mc:Fallback xmlns="">
          <p:sp>
            <p:nvSpPr>
              <p:cNvPr id="21" name="Rectangle 20">
                <a:extLst>
                  <a:ext uri="{FF2B5EF4-FFF2-40B4-BE49-F238E27FC236}">
                    <a16:creationId xmlns:a16="http://schemas.microsoft.com/office/drawing/2014/main" id="{96647609-DF3F-4297-B40D-B194368B791A}"/>
                  </a:ext>
                </a:extLst>
              </p:cNvPr>
              <p:cNvSpPr>
                <a:spLocks noRot="1" noChangeAspect="1" noMove="1" noResize="1" noEditPoints="1" noAdjustHandles="1" noChangeArrowheads="1" noChangeShapeType="1" noTextEdit="1"/>
              </p:cNvSpPr>
              <p:nvPr/>
            </p:nvSpPr>
            <p:spPr>
              <a:xfrm>
                <a:off x="3738643" y="3050858"/>
                <a:ext cx="507896" cy="584775"/>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F803A7F9-D485-42F0-8136-98003ED28E53}"/>
                  </a:ext>
                </a:extLst>
              </p:cNvPr>
              <p:cNvSpPr/>
              <p:nvPr/>
            </p:nvSpPr>
            <p:spPr>
              <a:xfrm>
                <a:off x="2579439" y="2427111"/>
                <a:ext cx="46807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a:solidFill>
                            <a:srgbClr val="C00000"/>
                          </a:solidFill>
                          <a:latin typeface="Cambria Math" panose="02040503050406030204" pitchFamily="18" charset="0"/>
                        </a:rPr>
                        <m:t>𝑥</m:t>
                      </m:r>
                    </m:oMath>
                  </m:oMathPara>
                </a14:m>
                <a:endParaRPr lang="en-US" sz="2800" dirty="0"/>
              </a:p>
            </p:txBody>
          </p:sp>
        </mc:Choice>
        <mc:Fallback xmlns="">
          <p:sp>
            <p:nvSpPr>
              <p:cNvPr id="3" name="Rectangle 2">
                <a:extLst>
                  <a:ext uri="{FF2B5EF4-FFF2-40B4-BE49-F238E27FC236}">
                    <a16:creationId xmlns:a16="http://schemas.microsoft.com/office/drawing/2014/main" id="{F803A7F9-D485-42F0-8136-98003ED28E53}"/>
                  </a:ext>
                </a:extLst>
              </p:cNvPr>
              <p:cNvSpPr>
                <a:spLocks noRot="1" noChangeAspect="1" noMove="1" noResize="1" noEditPoints="1" noAdjustHandles="1" noChangeArrowheads="1" noChangeShapeType="1" noTextEdit="1"/>
              </p:cNvSpPr>
              <p:nvPr/>
            </p:nvSpPr>
            <p:spPr>
              <a:xfrm>
                <a:off x="2579439" y="2427111"/>
                <a:ext cx="468077" cy="523220"/>
              </a:xfrm>
              <a:prstGeom prst="rect">
                <a:avLst/>
              </a:prstGeom>
              <a:blipFill>
                <a:blip r:embed="rId1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55356727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rgbClr val="C00000"/>
                </a:solidFill>
              </a:rPr>
              <a:t>Regression</a:t>
            </a:r>
            <a:endParaRPr lang="en-US" dirty="0"/>
          </a:p>
        </p:txBody>
      </p:sp>
      <p:sp>
        <p:nvSpPr>
          <p:cNvPr id="4" name="Rectangle 3">
            <a:extLst>
              <a:ext uri="{FF2B5EF4-FFF2-40B4-BE49-F238E27FC236}">
                <a16:creationId xmlns:a16="http://schemas.microsoft.com/office/drawing/2014/main" id="{9AE4632A-DB15-4E1E-AF6A-9808F8A025F0}"/>
              </a:ext>
            </a:extLst>
          </p:cNvPr>
          <p:cNvSpPr/>
          <p:nvPr/>
        </p:nvSpPr>
        <p:spPr>
          <a:xfrm>
            <a:off x="838200" y="1825625"/>
            <a:ext cx="1298331" cy="3031638"/>
          </a:xfrm>
          <a:prstGeom prst="rect">
            <a:avLst/>
          </a:prstGeom>
          <a:noFill/>
          <a:ln w="571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ADE29DC0-5F55-4C0F-9250-42464CEC0C31}"/>
                  </a:ext>
                </a:extLst>
              </p:cNvPr>
              <p:cNvSpPr/>
              <p:nvPr/>
            </p:nvSpPr>
            <p:spPr>
              <a:xfrm>
                <a:off x="5573737" y="1785332"/>
                <a:ext cx="5700815" cy="2554545"/>
              </a:xfrm>
              <a:prstGeom prst="rect">
                <a:avLst/>
              </a:prstGeom>
            </p:spPr>
            <p:txBody>
              <a:bodyPr wrap="square">
                <a:spAutoFit/>
              </a:bodyPr>
              <a:lstStyle/>
              <a:p>
                <a:pPr marL="457200" indent="-457200">
                  <a:buClr>
                    <a:schemeClr val="tx1"/>
                  </a:buClr>
                  <a:buFont typeface="Arial" panose="020B0604020202020204" pitchFamily="34" charset="0"/>
                  <a:buChar char="•"/>
                </a:pPr>
                <a:r>
                  <a:rPr lang="en-US" sz="3200" dirty="0"/>
                  <a:t>What are conditions for finding </a:t>
                </a:r>
                <a14:m>
                  <m:oMath xmlns:m="http://schemas.openxmlformats.org/officeDocument/2006/math">
                    <m:r>
                      <a:rPr lang="en-US" sz="3200" i="1">
                        <a:solidFill>
                          <a:srgbClr val="C00000"/>
                        </a:solidFill>
                        <a:latin typeface="Cambria Math" panose="02040503050406030204" pitchFamily="18" charset="0"/>
                      </a:rPr>
                      <m:t>𝑥</m:t>
                    </m:r>
                  </m:oMath>
                </a14:m>
                <a:r>
                  <a:rPr lang="en-US" sz="3200" dirty="0">
                    <a:latin typeface="Cambria Math" panose="02040503050406030204" pitchFamily="18" charset="0"/>
                  </a:rPr>
                  <a:t> </a:t>
                </a:r>
                <a:r>
                  <a:rPr lang="en-US" sz="3200" dirty="0"/>
                  <a:t>such that </a:t>
                </a:r>
                <a14:m>
                  <m:oMath xmlns:m="http://schemas.openxmlformats.org/officeDocument/2006/math">
                    <m:r>
                      <a:rPr lang="en-US" sz="3200" i="1">
                        <a:solidFill>
                          <a:srgbClr val="C00000"/>
                        </a:solidFill>
                        <a:latin typeface="Cambria Math" panose="02040503050406030204" pitchFamily="18" charset="0"/>
                      </a:rPr>
                      <m:t>𝐴𝑥</m:t>
                    </m:r>
                    <m:r>
                      <a:rPr lang="en-US" sz="3200" i="1">
                        <a:solidFill>
                          <a:srgbClr val="C00000"/>
                        </a:solidFill>
                        <a:latin typeface="Cambria Math" panose="02040503050406030204" pitchFamily="18" charset="0"/>
                      </a:rPr>
                      <m:t>=</m:t>
                    </m:r>
                    <m:r>
                      <a:rPr lang="en-US" sz="3200" i="1">
                        <a:solidFill>
                          <a:srgbClr val="C00000"/>
                        </a:solidFill>
                        <a:latin typeface="Cambria Math" panose="02040503050406030204" pitchFamily="18" charset="0"/>
                      </a:rPr>
                      <m:t>𝑏</m:t>
                    </m:r>
                  </m:oMath>
                </a14:m>
                <a:r>
                  <a:rPr lang="en-US" sz="3200" dirty="0"/>
                  <a:t>?</a:t>
                </a:r>
              </a:p>
              <a:p>
                <a:pPr marL="457200" indent="-457200">
                  <a:buClr>
                    <a:schemeClr val="tx1"/>
                  </a:buClr>
                  <a:buFont typeface="Arial" panose="020B0604020202020204" pitchFamily="34" charset="0"/>
                  <a:buChar char="•"/>
                </a:pPr>
                <a:endParaRPr lang="en-US" sz="3200" dirty="0"/>
              </a:p>
              <a:p>
                <a:pPr marL="457200" indent="-457200">
                  <a:buClr>
                    <a:schemeClr val="tx1"/>
                  </a:buClr>
                  <a:buFont typeface="Arial" panose="020B0604020202020204" pitchFamily="34" charset="0"/>
                  <a:buChar char="•"/>
                </a:pPr>
                <a:r>
                  <a:rPr lang="en-US" sz="3200" dirty="0"/>
                  <a:t>What to do when there is no </a:t>
                </a:r>
                <a14:m>
                  <m:oMath xmlns:m="http://schemas.openxmlformats.org/officeDocument/2006/math">
                    <m:r>
                      <a:rPr lang="en-US" sz="3200" i="1" smtClean="0">
                        <a:solidFill>
                          <a:srgbClr val="C00000"/>
                        </a:solidFill>
                        <a:latin typeface="Cambria Math" panose="02040503050406030204" pitchFamily="18" charset="0"/>
                      </a:rPr>
                      <m:t>𝑥</m:t>
                    </m:r>
                  </m:oMath>
                </a14:m>
                <a:r>
                  <a:rPr lang="en-US" sz="3200" dirty="0">
                    <a:latin typeface="Cambria Math" panose="02040503050406030204" pitchFamily="18" charset="0"/>
                  </a:rPr>
                  <a:t> </a:t>
                </a:r>
                <a:r>
                  <a:rPr lang="en-US" sz="3200" dirty="0"/>
                  <a:t>such that </a:t>
                </a:r>
                <a14:m>
                  <m:oMath xmlns:m="http://schemas.openxmlformats.org/officeDocument/2006/math">
                    <m:r>
                      <a:rPr lang="en-US" sz="3200" i="1">
                        <a:solidFill>
                          <a:srgbClr val="C00000"/>
                        </a:solidFill>
                        <a:latin typeface="Cambria Math" panose="02040503050406030204" pitchFamily="18" charset="0"/>
                      </a:rPr>
                      <m:t>𝐴𝑥</m:t>
                    </m:r>
                    <m:r>
                      <a:rPr lang="en-US" sz="3200" i="1">
                        <a:solidFill>
                          <a:srgbClr val="C00000"/>
                        </a:solidFill>
                        <a:latin typeface="Cambria Math" panose="02040503050406030204" pitchFamily="18" charset="0"/>
                      </a:rPr>
                      <m:t>=</m:t>
                    </m:r>
                    <m:r>
                      <a:rPr lang="en-US" sz="3200" i="1">
                        <a:solidFill>
                          <a:srgbClr val="C00000"/>
                        </a:solidFill>
                        <a:latin typeface="Cambria Math" panose="02040503050406030204" pitchFamily="18" charset="0"/>
                      </a:rPr>
                      <m:t>𝑏</m:t>
                    </m:r>
                  </m:oMath>
                </a14:m>
                <a:r>
                  <a:rPr lang="en-US" sz="3200" dirty="0"/>
                  <a:t>? </a:t>
                </a:r>
              </a:p>
            </p:txBody>
          </p:sp>
        </mc:Choice>
        <mc:Fallback xmlns="">
          <p:sp>
            <p:nvSpPr>
              <p:cNvPr id="6" name="Rectangle 5">
                <a:extLst>
                  <a:ext uri="{FF2B5EF4-FFF2-40B4-BE49-F238E27FC236}">
                    <a16:creationId xmlns:a16="http://schemas.microsoft.com/office/drawing/2014/main" id="{ADE29DC0-5F55-4C0F-9250-42464CEC0C31}"/>
                  </a:ext>
                </a:extLst>
              </p:cNvPr>
              <p:cNvSpPr>
                <a:spLocks noRot="1" noChangeAspect="1" noMove="1" noResize="1" noEditPoints="1" noAdjustHandles="1" noChangeArrowheads="1" noChangeShapeType="1" noTextEdit="1"/>
              </p:cNvSpPr>
              <p:nvPr/>
            </p:nvSpPr>
            <p:spPr>
              <a:xfrm>
                <a:off x="5573737" y="1785332"/>
                <a:ext cx="5700815" cy="2554545"/>
              </a:xfrm>
              <a:prstGeom prst="rect">
                <a:avLst/>
              </a:prstGeom>
              <a:blipFill>
                <a:blip r:embed="rId2"/>
                <a:stretch>
                  <a:fillRect l="-2457" t="-3103" b="-716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E34C0BD3-17FA-4C89-B440-C5B1EB2729FE}"/>
                  </a:ext>
                </a:extLst>
              </p:cNvPr>
              <p:cNvSpPr/>
              <p:nvPr/>
            </p:nvSpPr>
            <p:spPr>
              <a:xfrm>
                <a:off x="305260" y="3156778"/>
                <a:ext cx="37459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solidFill>
                            <a:srgbClr val="C00000"/>
                          </a:solidFill>
                          <a:latin typeface="Cambria Math" panose="02040503050406030204" pitchFamily="18" charset="0"/>
                        </a:rPr>
                        <m:t>𝑛</m:t>
                      </m:r>
                    </m:oMath>
                  </m:oMathPara>
                </a14:m>
                <a:endParaRPr lang="en-US" dirty="0">
                  <a:solidFill>
                    <a:srgbClr val="C00000"/>
                  </a:solidFill>
                </a:endParaRPr>
              </a:p>
            </p:txBody>
          </p:sp>
        </mc:Choice>
        <mc:Fallback xmlns="">
          <p:sp>
            <p:nvSpPr>
              <p:cNvPr id="7" name="Rectangle 6">
                <a:extLst>
                  <a:ext uri="{FF2B5EF4-FFF2-40B4-BE49-F238E27FC236}">
                    <a16:creationId xmlns:a16="http://schemas.microsoft.com/office/drawing/2014/main" id="{E34C0BD3-17FA-4C89-B440-C5B1EB2729FE}"/>
                  </a:ext>
                </a:extLst>
              </p:cNvPr>
              <p:cNvSpPr>
                <a:spLocks noRot="1" noChangeAspect="1" noMove="1" noResize="1" noEditPoints="1" noAdjustHandles="1" noChangeArrowheads="1" noChangeShapeType="1" noTextEdit="1"/>
              </p:cNvSpPr>
              <p:nvPr/>
            </p:nvSpPr>
            <p:spPr>
              <a:xfrm>
                <a:off x="305260" y="3156778"/>
                <a:ext cx="374590"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1BE03EE9-5338-44CC-A0E3-C885075F2E77}"/>
                  </a:ext>
                </a:extLst>
              </p:cNvPr>
              <p:cNvSpPr/>
              <p:nvPr/>
            </p:nvSpPr>
            <p:spPr>
              <a:xfrm>
                <a:off x="1290260" y="4981577"/>
                <a:ext cx="399597"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b="0" i="1" smtClean="0">
                          <a:solidFill>
                            <a:srgbClr val="C00000"/>
                          </a:solidFill>
                          <a:latin typeface="Cambria Math" panose="02040503050406030204" pitchFamily="18" charset="0"/>
                        </a:rPr>
                        <m:t>𝑑</m:t>
                      </m:r>
                    </m:oMath>
                  </m:oMathPara>
                </a14:m>
                <a:endParaRPr lang="en-US" dirty="0">
                  <a:solidFill>
                    <a:srgbClr val="C00000"/>
                  </a:solidFill>
                </a:endParaRPr>
              </a:p>
            </p:txBody>
          </p:sp>
        </mc:Choice>
        <mc:Fallback xmlns="">
          <p:sp>
            <p:nvSpPr>
              <p:cNvPr id="8" name="Rectangle 7">
                <a:extLst>
                  <a:ext uri="{FF2B5EF4-FFF2-40B4-BE49-F238E27FC236}">
                    <a16:creationId xmlns:a16="http://schemas.microsoft.com/office/drawing/2014/main" id="{1BE03EE9-5338-44CC-A0E3-C885075F2E77}"/>
                  </a:ext>
                </a:extLst>
              </p:cNvPr>
              <p:cNvSpPr>
                <a:spLocks noRot="1" noChangeAspect="1" noMove="1" noResize="1" noEditPoints="1" noAdjustHandles="1" noChangeArrowheads="1" noChangeShapeType="1" noTextEdit="1"/>
              </p:cNvSpPr>
              <p:nvPr/>
            </p:nvSpPr>
            <p:spPr>
              <a:xfrm>
                <a:off x="1290260" y="4981577"/>
                <a:ext cx="399597" cy="400110"/>
              </a:xfrm>
              <a:prstGeom prst="rect">
                <a:avLst/>
              </a:prstGeom>
              <a:blipFill>
                <a:blip r:embed="rId4"/>
                <a:stretch>
                  <a:fillRect/>
                </a:stretch>
              </a:blipFill>
            </p:spPr>
            <p:txBody>
              <a:bodyPr/>
              <a:lstStyle/>
              <a:p>
                <a:r>
                  <a:rPr lang="en-US">
                    <a:noFill/>
                  </a:rPr>
                  <a:t> </a:t>
                </a:r>
              </a:p>
            </p:txBody>
          </p:sp>
        </mc:Fallback>
      </mc:AlternateContent>
      <p:sp>
        <p:nvSpPr>
          <p:cNvPr id="10" name="Rectangle 9">
            <a:extLst>
              <a:ext uri="{FF2B5EF4-FFF2-40B4-BE49-F238E27FC236}">
                <a16:creationId xmlns:a16="http://schemas.microsoft.com/office/drawing/2014/main" id="{369E2A8B-A49E-4FA9-B2FB-F51DC002BD82}"/>
              </a:ext>
            </a:extLst>
          </p:cNvPr>
          <p:cNvSpPr/>
          <p:nvPr/>
        </p:nvSpPr>
        <p:spPr>
          <a:xfrm>
            <a:off x="2601116" y="1825625"/>
            <a:ext cx="398585" cy="1489075"/>
          </a:xfrm>
          <a:prstGeom prst="rect">
            <a:avLst/>
          </a:prstGeom>
          <a:noFill/>
          <a:ln w="57150">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9853D185-B675-497D-BE00-CB16F72C7CBD}"/>
                  </a:ext>
                </a:extLst>
              </p:cNvPr>
              <p:cNvSpPr/>
              <p:nvPr/>
            </p:nvSpPr>
            <p:spPr>
              <a:xfrm>
                <a:off x="2171718" y="2410400"/>
                <a:ext cx="399597"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b="0" i="1" smtClean="0">
                          <a:solidFill>
                            <a:srgbClr val="C00000"/>
                          </a:solidFill>
                          <a:latin typeface="Cambria Math" panose="02040503050406030204" pitchFamily="18" charset="0"/>
                        </a:rPr>
                        <m:t>𝑑</m:t>
                      </m:r>
                    </m:oMath>
                  </m:oMathPara>
                </a14:m>
                <a:endParaRPr lang="en-US" dirty="0">
                  <a:solidFill>
                    <a:srgbClr val="C00000"/>
                  </a:solidFill>
                </a:endParaRPr>
              </a:p>
            </p:txBody>
          </p:sp>
        </mc:Choice>
        <mc:Fallback xmlns="">
          <p:sp>
            <p:nvSpPr>
              <p:cNvPr id="12" name="Rectangle 11">
                <a:extLst>
                  <a:ext uri="{FF2B5EF4-FFF2-40B4-BE49-F238E27FC236}">
                    <a16:creationId xmlns:a16="http://schemas.microsoft.com/office/drawing/2014/main" id="{9853D185-B675-497D-BE00-CB16F72C7CBD}"/>
                  </a:ext>
                </a:extLst>
              </p:cNvPr>
              <p:cNvSpPr>
                <a:spLocks noRot="1" noChangeAspect="1" noMove="1" noResize="1" noEditPoints="1" noAdjustHandles="1" noChangeArrowheads="1" noChangeShapeType="1" noTextEdit="1"/>
              </p:cNvSpPr>
              <p:nvPr/>
            </p:nvSpPr>
            <p:spPr>
              <a:xfrm>
                <a:off x="2171718" y="2410400"/>
                <a:ext cx="399597" cy="400110"/>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796109F9-E905-4D8E-A88E-B5A61C5E3DEB}"/>
                  </a:ext>
                </a:extLst>
              </p:cNvPr>
              <p:cNvSpPr/>
              <p:nvPr/>
            </p:nvSpPr>
            <p:spPr>
              <a:xfrm>
                <a:off x="2601116" y="3343246"/>
                <a:ext cx="385041"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b="0" i="1" smtClean="0">
                          <a:solidFill>
                            <a:srgbClr val="C00000"/>
                          </a:solidFill>
                          <a:latin typeface="Cambria Math" panose="02040503050406030204" pitchFamily="18" charset="0"/>
                        </a:rPr>
                        <m:t>1</m:t>
                      </m:r>
                    </m:oMath>
                  </m:oMathPara>
                </a14:m>
                <a:endParaRPr lang="en-US" dirty="0">
                  <a:solidFill>
                    <a:srgbClr val="C00000"/>
                  </a:solidFill>
                </a:endParaRPr>
              </a:p>
            </p:txBody>
          </p:sp>
        </mc:Choice>
        <mc:Fallback xmlns="">
          <p:sp>
            <p:nvSpPr>
              <p:cNvPr id="13" name="Rectangle 12">
                <a:extLst>
                  <a:ext uri="{FF2B5EF4-FFF2-40B4-BE49-F238E27FC236}">
                    <a16:creationId xmlns:a16="http://schemas.microsoft.com/office/drawing/2014/main" id="{796109F9-E905-4D8E-A88E-B5A61C5E3DEB}"/>
                  </a:ext>
                </a:extLst>
              </p:cNvPr>
              <p:cNvSpPr>
                <a:spLocks noRot="1" noChangeAspect="1" noMove="1" noResize="1" noEditPoints="1" noAdjustHandles="1" noChangeArrowheads="1" noChangeShapeType="1" noTextEdit="1"/>
              </p:cNvSpPr>
              <p:nvPr/>
            </p:nvSpPr>
            <p:spPr>
              <a:xfrm>
                <a:off x="2601116" y="3343246"/>
                <a:ext cx="385041" cy="400110"/>
              </a:xfrm>
              <a:prstGeom prst="rect">
                <a:avLst/>
              </a:prstGeom>
              <a:blipFill>
                <a:blip r:embed="rId6"/>
                <a:stretch>
                  <a:fillRect/>
                </a:stretch>
              </a:blipFill>
            </p:spPr>
            <p:txBody>
              <a:bodyPr/>
              <a:lstStyle/>
              <a:p>
                <a:r>
                  <a:rPr lang="en-US">
                    <a:noFill/>
                  </a:rPr>
                  <a:t> </a:t>
                </a:r>
              </a:p>
            </p:txBody>
          </p:sp>
        </mc:Fallback>
      </mc:AlternateContent>
      <p:sp>
        <p:nvSpPr>
          <p:cNvPr id="14" name="Rectangle 13">
            <a:extLst>
              <a:ext uri="{FF2B5EF4-FFF2-40B4-BE49-F238E27FC236}">
                <a16:creationId xmlns:a16="http://schemas.microsoft.com/office/drawing/2014/main" id="{CC35C082-1390-4713-91EF-C3B370952147}"/>
              </a:ext>
            </a:extLst>
          </p:cNvPr>
          <p:cNvSpPr/>
          <p:nvPr/>
        </p:nvSpPr>
        <p:spPr>
          <a:xfrm>
            <a:off x="3793298" y="1825624"/>
            <a:ext cx="398585" cy="3031638"/>
          </a:xfrm>
          <a:prstGeom prst="rect">
            <a:avLst/>
          </a:prstGeom>
          <a:noFill/>
          <a:ln w="571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881FFB1F-EF69-4C18-9B81-00543A9C6C1D}"/>
                  </a:ext>
                </a:extLst>
              </p:cNvPr>
              <p:cNvSpPr/>
              <p:nvPr/>
            </p:nvSpPr>
            <p:spPr>
              <a:xfrm>
                <a:off x="3327080" y="3156777"/>
                <a:ext cx="37459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solidFill>
                            <a:srgbClr val="C00000"/>
                          </a:solidFill>
                          <a:latin typeface="Cambria Math" panose="02040503050406030204" pitchFamily="18" charset="0"/>
                        </a:rPr>
                        <m:t>𝑛</m:t>
                      </m:r>
                    </m:oMath>
                  </m:oMathPara>
                </a14:m>
                <a:endParaRPr lang="en-US" dirty="0">
                  <a:solidFill>
                    <a:srgbClr val="C00000"/>
                  </a:solidFill>
                </a:endParaRPr>
              </a:p>
            </p:txBody>
          </p:sp>
        </mc:Choice>
        <mc:Fallback xmlns="">
          <p:sp>
            <p:nvSpPr>
              <p:cNvPr id="15" name="Rectangle 14">
                <a:extLst>
                  <a:ext uri="{FF2B5EF4-FFF2-40B4-BE49-F238E27FC236}">
                    <a16:creationId xmlns:a16="http://schemas.microsoft.com/office/drawing/2014/main" id="{881FFB1F-EF69-4C18-9B81-00543A9C6C1D}"/>
                  </a:ext>
                </a:extLst>
              </p:cNvPr>
              <p:cNvSpPr>
                <a:spLocks noRot="1" noChangeAspect="1" noMove="1" noResize="1" noEditPoints="1" noAdjustHandles="1" noChangeArrowheads="1" noChangeShapeType="1" noTextEdit="1"/>
              </p:cNvSpPr>
              <p:nvPr/>
            </p:nvSpPr>
            <p:spPr>
              <a:xfrm>
                <a:off x="3327080" y="3156777"/>
                <a:ext cx="374590"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A6FBD636-81EC-499D-B6CF-392BC7E22A2E}"/>
                  </a:ext>
                </a:extLst>
              </p:cNvPr>
              <p:cNvSpPr/>
              <p:nvPr/>
            </p:nvSpPr>
            <p:spPr>
              <a:xfrm>
                <a:off x="3806842" y="4981577"/>
                <a:ext cx="385041"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b="0" i="1" smtClean="0">
                          <a:solidFill>
                            <a:srgbClr val="C00000"/>
                          </a:solidFill>
                          <a:latin typeface="Cambria Math" panose="02040503050406030204" pitchFamily="18" charset="0"/>
                        </a:rPr>
                        <m:t>1</m:t>
                      </m:r>
                    </m:oMath>
                  </m:oMathPara>
                </a14:m>
                <a:endParaRPr lang="en-US" dirty="0">
                  <a:solidFill>
                    <a:srgbClr val="C00000"/>
                  </a:solidFill>
                </a:endParaRPr>
              </a:p>
            </p:txBody>
          </p:sp>
        </mc:Choice>
        <mc:Fallback xmlns="">
          <p:sp>
            <p:nvSpPr>
              <p:cNvPr id="16" name="Rectangle 15">
                <a:extLst>
                  <a:ext uri="{FF2B5EF4-FFF2-40B4-BE49-F238E27FC236}">
                    <a16:creationId xmlns:a16="http://schemas.microsoft.com/office/drawing/2014/main" id="{A6FBD636-81EC-499D-B6CF-392BC7E22A2E}"/>
                  </a:ext>
                </a:extLst>
              </p:cNvPr>
              <p:cNvSpPr>
                <a:spLocks noRot="1" noChangeAspect="1" noMove="1" noResize="1" noEditPoints="1" noAdjustHandles="1" noChangeArrowheads="1" noChangeShapeType="1" noTextEdit="1"/>
              </p:cNvSpPr>
              <p:nvPr/>
            </p:nvSpPr>
            <p:spPr>
              <a:xfrm>
                <a:off x="3806842" y="4981577"/>
                <a:ext cx="385041" cy="400110"/>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EFE4164B-232C-4B6F-A24D-7F47CF6A505B}"/>
                  </a:ext>
                </a:extLst>
              </p:cNvPr>
              <p:cNvSpPr/>
              <p:nvPr/>
            </p:nvSpPr>
            <p:spPr>
              <a:xfrm>
                <a:off x="3111316" y="2410400"/>
                <a:ext cx="43152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b="0" i="1" smtClean="0">
                          <a:solidFill>
                            <a:schemeClr val="tx1"/>
                          </a:solidFill>
                          <a:latin typeface="Cambria Math" panose="02040503050406030204" pitchFamily="18" charset="0"/>
                        </a:rPr>
                        <m:t>=</m:t>
                      </m:r>
                    </m:oMath>
                  </m:oMathPara>
                </a14:m>
                <a:endParaRPr lang="en-US" dirty="0">
                  <a:solidFill>
                    <a:schemeClr val="tx1"/>
                  </a:solidFill>
                </a:endParaRPr>
              </a:p>
            </p:txBody>
          </p:sp>
        </mc:Choice>
        <mc:Fallback xmlns="">
          <p:sp>
            <p:nvSpPr>
              <p:cNvPr id="17" name="Rectangle 16">
                <a:extLst>
                  <a:ext uri="{FF2B5EF4-FFF2-40B4-BE49-F238E27FC236}">
                    <a16:creationId xmlns:a16="http://schemas.microsoft.com/office/drawing/2014/main" id="{EFE4164B-232C-4B6F-A24D-7F47CF6A505B}"/>
                  </a:ext>
                </a:extLst>
              </p:cNvPr>
              <p:cNvSpPr>
                <a:spLocks noRot="1" noChangeAspect="1" noMove="1" noResize="1" noEditPoints="1" noAdjustHandles="1" noChangeArrowheads="1" noChangeShapeType="1" noTextEdit="1"/>
              </p:cNvSpPr>
              <p:nvPr/>
            </p:nvSpPr>
            <p:spPr>
              <a:xfrm>
                <a:off x="3111316" y="2410400"/>
                <a:ext cx="431528" cy="400110"/>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Rectangle 19">
                <a:extLst>
                  <a:ext uri="{FF2B5EF4-FFF2-40B4-BE49-F238E27FC236}">
                    <a16:creationId xmlns:a16="http://schemas.microsoft.com/office/drawing/2014/main" id="{21DA1A76-C9D7-4D3C-8686-2A55FD5DEB05}"/>
                  </a:ext>
                </a:extLst>
              </p:cNvPr>
              <p:cNvSpPr/>
              <p:nvPr/>
            </p:nvSpPr>
            <p:spPr>
              <a:xfrm>
                <a:off x="1216681" y="3043745"/>
                <a:ext cx="541367"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i="1" smtClean="0">
                          <a:solidFill>
                            <a:srgbClr val="C00000"/>
                          </a:solidFill>
                          <a:latin typeface="Cambria Math" panose="02040503050406030204" pitchFamily="18" charset="0"/>
                        </a:rPr>
                        <m:t>𝐴</m:t>
                      </m:r>
                    </m:oMath>
                  </m:oMathPara>
                </a14:m>
                <a:endParaRPr lang="en-US" dirty="0">
                  <a:solidFill>
                    <a:srgbClr val="C00000"/>
                  </a:solidFill>
                </a:endParaRPr>
              </a:p>
            </p:txBody>
          </p:sp>
        </mc:Choice>
        <mc:Fallback xmlns="">
          <p:sp>
            <p:nvSpPr>
              <p:cNvPr id="20" name="Rectangle 19">
                <a:extLst>
                  <a:ext uri="{FF2B5EF4-FFF2-40B4-BE49-F238E27FC236}">
                    <a16:creationId xmlns:a16="http://schemas.microsoft.com/office/drawing/2014/main" id="{21DA1A76-C9D7-4D3C-8686-2A55FD5DEB05}"/>
                  </a:ext>
                </a:extLst>
              </p:cNvPr>
              <p:cNvSpPr>
                <a:spLocks noRot="1" noChangeAspect="1" noMove="1" noResize="1" noEditPoints="1" noAdjustHandles="1" noChangeArrowheads="1" noChangeShapeType="1" noTextEdit="1"/>
              </p:cNvSpPr>
              <p:nvPr/>
            </p:nvSpPr>
            <p:spPr>
              <a:xfrm>
                <a:off x="1216681" y="3043745"/>
                <a:ext cx="541367" cy="584775"/>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Rectangle 20">
                <a:extLst>
                  <a:ext uri="{FF2B5EF4-FFF2-40B4-BE49-F238E27FC236}">
                    <a16:creationId xmlns:a16="http://schemas.microsoft.com/office/drawing/2014/main" id="{96647609-DF3F-4297-B40D-B194368B791A}"/>
                  </a:ext>
                </a:extLst>
              </p:cNvPr>
              <p:cNvSpPr/>
              <p:nvPr/>
            </p:nvSpPr>
            <p:spPr>
              <a:xfrm>
                <a:off x="3738643" y="3050858"/>
                <a:ext cx="507896"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b="0" i="1" smtClean="0">
                          <a:solidFill>
                            <a:srgbClr val="C00000"/>
                          </a:solidFill>
                          <a:latin typeface="Cambria Math" panose="02040503050406030204" pitchFamily="18" charset="0"/>
                        </a:rPr>
                        <m:t>𝑏</m:t>
                      </m:r>
                    </m:oMath>
                  </m:oMathPara>
                </a14:m>
                <a:endParaRPr lang="en-US" dirty="0">
                  <a:solidFill>
                    <a:srgbClr val="C00000"/>
                  </a:solidFill>
                </a:endParaRPr>
              </a:p>
            </p:txBody>
          </p:sp>
        </mc:Choice>
        <mc:Fallback xmlns="">
          <p:sp>
            <p:nvSpPr>
              <p:cNvPr id="21" name="Rectangle 20">
                <a:extLst>
                  <a:ext uri="{FF2B5EF4-FFF2-40B4-BE49-F238E27FC236}">
                    <a16:creationId xmlns:a16="http://schemas.microsoft.com/office/drawing/2014/main" id="{96647609-DF3F-4297-B40D-B194368B791A}"/>
                  </a:ext>
                </a:extLst>
              </p:cNvPr>
              <p:cNvSpPr>
                <a:spLocks noRot="1" noChangeAspect="1" noMove="1" noResize="1" noEditPoints="1" noAdjustHandles="1" noChangeArrowheads="1" noChangeShapeType="1" noTextEdit="1"/>
              </p:cNvSpPr>
              <p:nvPr/>
            </p:nvSpPr>
            <p:spPr>
              <a:xfrm>
                <a:off x="3738643" y="3050858"/>
                <a:ext cx="507896" cy="584775"/>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F803A7F9-D485-42F0-8136-98003ED28E53}"/>
                  </a:ext>
                </a:extLst>
              </p:cNvPr>
              <p:cNvSpPr/>
              <p:nvPr/>
            </p:nvSpPr>
            <p:spPr>
              <a:xfrm>
                <a:off x="2579439" y="2427111"/>
                <a:ext cx="46807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a:solidFill>
                            <a:srgbClr val="C00000"/>
                          </a:solidFill>
                          <a:latin typeface="Cambria Math" panose="02040503050406030204" pitchFamily="18" charset="0"/>
                        </a:rPr>
                        <m:t>𝑥</m:t>
                      </m:r>
                    </m:oMath>
                  </m:oMathPara>
                </a14:m>
                <a:endParaRPr lang="en-US" sz="2800" dirty="0"/>
              </a:p>
            </p:txBody>
          </p:sp>
        </mc:Choice>
        <mc:Fallback xmlns="">
          <p:sp>
            <p:nvSpPr>
              <p:cNvPr id="3" name="Rectangle 2">
                <a:extLst>
                  <a:ext uri="{FF2B5EF4-FFF2-40B4-BE49-F238E27FC236}">
                    <a16:creationId xmlns:a16="http://schemas.microsoft.com/office/drawing/2014/main" id="{F803A7F9-D485-42F0-8136-98003ED28E53}"/>
                  </a:ext>
                </a:extLst>
              </p:cNvPr>
              <p:cNvSpPr>
                <a:spLocks noRot="1" noChangeAspect="1" noMove="1" noResize="1" noEditPoints="1" noAdjustHandles="1" noChangeArrowheads="1" noChangeShapeType="1" noTextEdit="1"/>
              </p:cNvSpPr>
              <p:nvPr/>
            </p:nvSpPr>
            <p:spPr>
              <a:xfrm>
                <a:off x="2579439" y="2427111"/>
                <a:ext cx="468077" cy="523220"/>
              </a:xfrm>
              <a:prstGeom prst="rect">
                <a:avLst/>
              </a:prstGeom>
              <a:blipFill>
                <a:blip r:embed="rId1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6081266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rgbClr val="C00000"/>
                </a:solidFill>
              </a:rPr>
              <a:t>Linear Sketch</a:t>
            </a:r>
            <a:endParaRPr lang="en-US" dirty="0"/>
          </a:p>
        </p:txBody>
      </p:sp>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p:txBody>
          <a:bodyPr>
            <a:normAutofit/>
          </a:bodyPr>
          <a:lstStyle/>
          <a:p>
            <a:pPr>
              <a:buClr>
                <a:schemeClr val="tx1"/>
              </a:buClr>
            </a:pPr>
            <a:r>
              <a:rPr lang="en-US" sz="3000" dirty="0"/>
              <a:t>What algorithms have we discussed that fit this framework?</a:t>
            </a:r>
          </a:p>
          <a:p>
            <a:pPr lvl="1">
              <a:buClr>
                <a:schemeClr val="tx1"/>
              </a:buClr>
            </a:pPr>
            <a:r>
              <a:rPr lang="en-US" sz="3000" dirty="0">
                <a:solidFill>
                  <a:srgbClr val="00B050"/>
                </a:solidFill>
              </a:rPr>
              <a:t>YES</a:t>
            </a:r>
            <a:r>
              <a:rPr lang="en-US" sz="3000" dirty="0"/>
              <a:t>: AMS, </a:t>
            </a:r>
            <a:r>
              <a:rPr lang="en-US" sz="3000" dirty="0" err="1"/>
              <a:t>CountSketch</a:t>
            </a:r>
            <a:r>
              <a:rPr lang="en-US" sz="3000" dirty="0"/>
              <a:t>, </a:t>
            </a:r>
            <a:r>
              <a:rPr lang="en-US" sz="3000" dirty="0" err="1"/>
              <a:t>CountMin</a:t>
            </a:r>
            <a:r>
              <a:rPr lang="en-US" sz="3000" dirty="0"/>
              <a:t>, sparse recovery, distinct elements, coreset construction for clustering</a:t>
            </a:r>
          </a:p>
          <a:p>
            <a:pPr lvl="1">
              <a:buClr>
                <a:schemeClr val="tx1"/>
              </a:buClr>
            </a:pPr>
            <a:r>
              <a:rPr lang="en-US" sz="3000" dirty="0">
                <a:solidFill>
                  <a:srgbClr val="FF0000"/>
                </a:solidFill>
              </a:rPr>
              <a:t>NO</a:t>
            </a:r>
            <a:r>
              <a:rPr lang="en-US" sz="3000" dirty="0"/>
              <a:t>: Greedy algorithm for maximal matching, connectivity, bipartiteness, </a:t>
            </a:r>
            <a:r>
              <a:rPr lang="en-US" sz="3000" dirty="0" err="1"/>
              <a:t>MisraGries</a:t>
            </a:r>
            <a:endParaRPr lang="en-US" sz="3000" dirty="0"/>
          </a:p>
        </p:txBody>
      </p:sp>
    </p:spTree>
    <p:extLst>
      <p:ext uri="{BB962C8B-B14F-4D97-AF65-F5344CB8AC3E}">
        <p14:creationId xmlns:p14="http://schemas.microsoft.com/office/powerpoint/2010/main" val="3429137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rgbClr val="C00000"/>
                </a:solidFill>
              </a:rPr>
              <a:t>Regression</a:t>
            </a:r>
            <a:endParaRPr lang="en-US" dirty="0"/>
          </a:p>
        </p:txBody>
      </p:sp>
      <p:sp>
        <p:nvSpPr>
          <p:cNvPr id="4" name="Rectangle 3">
            <a:extLst>
              <a:ext uri="{FF2B5EF4-FFF2-40B4-BE49-F238E27FC236}">
                <a16:creationId xmlns:a16="http://schemas.microsoft.com/office/drawing/2014/main" id="{9AE4632A-DB15-4E1E-AF6A-9808F8A025F0}"/>
              </a:ext>
            </a:extLst>
          </p:cNvPr>
          <p:cNvSpPr/>
          <p:nvPr/>
        </p:nvSpPr>
        <p:spPr>
          <a:xfrm>
            <a:off x="838200" y="1825625"/>
            <a:ext cx="1298331" cy="3031638"/>
          </a:xfrm>
          <a:prstGeom prst="rect">
            <a:avLst/>
          </a:prstGeom>
          <a:noFill/>
          <a:ln w="571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ADE29DC0-5F55-4C0F-9250-42464CEC0C31}"/>
                  </a:ext>
                </a:extLst>
              </p:cNvPr>
              <p:cNvSpPr/>
              <p:nvPr/>
            </p:nvSpPr>
            <p:spPr>
              <a:xfrm>
                <a:off x="5573737" y="1785332"/>
                <a:ext cx="5700815" cy="3539430"/>
              </a:xfrm>
              <a:prstGeom prst="rect">
                <a:avLst/>
              </a:prstGeom>
            </p:spPr>
            <p:txBody>
              <a:bodyPr wrap="square">
                <a:spAutoFit/>
              </a:bodyPr>
              <a:lstStyle/>
              <a:p>
                <a:pPr marL="457200" indent="-457200">
                  <a:buClr>
                    <a:schemeClr val="tx1"/>
                  </a:buClr>
                  <a:buFont typeface="Arial" panose="020B0604020202020204" pitchFamily="34" charset="0"/>
                  <a:buChar char="•"/>
                </a:pPr>
                <a:r>
                  <a:rPr lang="en-US" sz="3200" dirty="0"/>
                  <a:t>What are conditions for finding </a:t>
                </a:r>
                <a14:m>
                  <m:oMath xmlns:m="http://schemas.openxmlformats.org/officeDocument/2006/math">
                    <m:r>
                      <a:rPr lang="en-US" sz="3200" i="1">
                        <a:solidFill>
                          <a:srgbClr val="C00000"/>
                        </a:solidFill>
                        <a:latin typeface="Cambria Math" panose="02040503050406030204" pitchFamily="18" charset="0"/>
                      </a:rPr>
                      <m:t>𝑥</m:t>
                    </m:r>
                  </m:oMath>
                </a14:m>
                <a:r>
                  <a:rPr lang="en-US" sz="3200" dirty="0">
                    <a:latin typeface="Cambria Math" panose="02040503050406030204" pitchFamily="18" charset="0"/>
                  </a:rPr>
                  <a:t> </a:t>
                </a:r>
                <a:r>
                  <a:rPr lang="en-US" sz="3200" dirty="0"/>
                  <a:t>such that </a:t>
                </a:r>
                <a14:m>
                  <m:oMath xmlns:m="http://schemas.openxmlformats.org/officeDocument/2006/math">
                    <m:r>
                      <a:rPr lang="en-US" sz="3200" i="1">
                        <a:solidFill>
                          <a:srgbClr val="C00000"/>
                        </a:solidFill>
                        <a:latin typeface="Cambria Math" panose="02040503050406030204" pitchFamily="18" charset="0"/>
                      </a:rPr>
                      <m:t>𝐴𝑥</m:t>
                    </m:r>
                    <m:r>
                      <a:rPr lang="en-US" sz="3200" i="1">
                        <a:solidFill>
                          <a:srgbClr val="C00000"/>
                        </a:solidFill>
                        <a:latin typeface="Cambria Math" panose="02040503050406030204" pitchFamily="18" charset="0"/>
                      </a:rPr>
                      <m:t>=</m:t>
                    </m:r>
                    <m:r>
                      <a:rPr lang="en-US" sz="3200" i="1">
                        <a:solidFill>
                          <a:srgbClr val="C00000"/>
                        </a:solidFill>
                        <a:latin typeface="Cambria Math" panose="02040503050406030204" pitchFamily="18" charset="0"/>
                      </a:rPr>
                      <m:t>𝑏</m:t>
                    </m:r>
                  </m:oMath>
                </a14:m>
                <a:r>
                  <a:rPr lang="en-US" sz="3200" dirty="0"/>
                  <a:t>?</a:t>
                </a:r>
              </a:p>
              <a:p>
                <a:pPr marL="457200" indent="-457200">
                  <a:buClr>
                    <a:schemeClr val="tx1"/>
                  </a:buClr>
                  <a:buFont typeface="Arial" panose="020B0604020202020204" pitchFamily="34" charset="0"/>
                  <a:buChar char="•"/>
                </a:pPr>
                <a:endParaRPr lang="en-US" sz="3200" dirty="0"/>
              </a:p>
              <a:p>
                <a:pPr marL="457200" indent="-457200">
                  <a:buClr>
                    <a:schemeClr val="tx1"/>
                  </a:buClr>
                  <a:buFont typeface="Arial" panose="020B0604020202020204" pitchFamily="34" charset="0"/>
                  <a:buChar char="•"/>
                </a:pPr>
                <a:r>
                  <a:rPr lang="en-US" sz="3200" dirty="0"/>
                  <a:t>What to do when there is no </a:t>
                </a:r>
                <a14:m>
                  <m:oMath xmlns:m="http://schemas.openxmlformats.org/officeDocument/2006/math">
                    <m:r>
                      <a:rPr lang="en-US" sz="3200" i="1" smtClean="0">
                        <a:solidFill>
                          <a:srgbClr val="C00000"/>
                        </a:solidFill>
                        <a:latin typeface="Cambria Math" panose="02040503050406030204" pitchFamily="18" charset="0"/>
                      </a:rPr>
                      <m:t>𝑥</m:t>
                    </m:r>
                  </m:oMath>
                </a14:m>
                <a:r>
                  <a:rPr lang="en-US" sz="3200" dirty="0">
                    <a:latin typeface="Cambria Math" panose="02040503050406030204" pitchFamily="18" charset="0"/>
                  </a:rPr>
                  <a:t> </a:t>
                </a:r>
                <a:r>
                  <a:rPr lang="en-US" sz="3200" dirty="0"/>
                  <a:t>such that </a:t>
                </a:r>
                <a14:m>
                  <m:oMath xmlns:m="http://schemas.openxmlformats.org/officeDocument/2006/math">
                    <m:r>
                      <a:rPr lang="en-US" sz="3200" i="1">
                        <a:solidFill>
                          <a:srgbClr val="C00000"/>
                        </a:solidFill>
                        <a:latin typeface="Cambria Math" panose="02040503050406030204" pitchFamily="18" charset="0"/>
                      </a:rPr>
                      <m:t>𝐴𝑥</m:t>
                    </m:r>
                    <m:r>
                      <a:rPr lang="en-US" sz="3200" i="1">
                        <a:solidFill>
                          <a:srgbClr val="C00000"/>
                        </a:solidFill>
                        <a:latin typeface="Cambria Math" panose="02040503050406030204" pitchFamily="18" charset="0"/>
                      </a:rPr>
                      <m:t>=</m:t>
                    </m:r>
                    <m:r>
                      <a:rPr lang="en-US" sz="3200" i="1">
                        <a:solidFill>
                          <a:srgbClr val="C00000"/>
                        </a:solidFill>
                        <a:latin typeface="Cambria Math" panose="02040503050406030204" pitchFamily="18" charset="0"/>
                      </a:rPr>
                      <m:t>𝑏</m:t>
                    </m:r>
                  </m:oMath>
                </a14:m>
                <a:r>
                  <a:rPr lang="en-US" sz="3200" dirty="0"/>
                  <a:t>? </a:t>
                </a:r>
              </a:p>
              <a:p>
                <a:pPr marL="457200" indent="-457200">
                  <a:buClr>
                    <a:schemeClr val="tx1"/>
                  </a:buClr>
                  <a:buFont typeface="Arial" panose="020B0604020202020204" pitchFamily="34" charset="0"/>
                  <a:buChar char="•"/>
                </a:pPr>
                <a:r>
                  <a:rPr lang="en-US" sz="3200" dirty="0"/>
                  <a:t>Minimize </a:t>
                </a:r>
                <a14:m>
                  <m:oMath xmlns:m="http://schemas.openxmlformats.org/officeDocument/2006/math">
                    <m:r>
                      <a:rPr lang="en-US" sz="3200" i="1">
                        <a:solidFill>
                          <a:srgbClr val="C00000"/>
                        </a:solidFill>
                        <a:latin typeface="Cambria Math" panose="02040503050406030204" pitchFamily="18" charset="0"/>
                      </a:rPr>
                      <m:t>ℒ</m:t>
                    </m:r>
                    <m:r>
                      <a:rPr lang="en-US" sz="3200" b="0" i="0" smtClean="0">
                        <a:solidFill>
                          <a:srgbClr val="C00000"/>
                        </a:solidFill>
                        <a:latin typeface="Cambria Math" panose="02040503050406030204" pitchFamily="18" charset="0"/>
                      </a:rPr>
                      <m:t>(</m:t>
                    </m:r>
                    <m:r>
                      <a:rPr lang="en-US" sz="3200" i="1" smtClean="0">
                        <a:solidFill>
                          <a:srgbClr val="C00000"/>
                        </a:solidFill>
                        <a:latin typeface="Cambria Math" panose="02040503050406030204" pitchFamily="18" charset="0"/>
                      </a:rPr>
                      <m:t>𝐴𝑥</m:t>
                    </m:r>
                    <m:r>
                      <a:rPr lang="en-US" sz="3200" b="0" i="1" smtClean="0">
                        <a:solidFill>
                          <a:srgbClr val="C00000"/>
                        </a:solidFill>
                        <a:latin typeface="Cambria Math" panose="02040503050406030204" pitchFamily="18" charset="0"/>
                      </a:rPr>
                      <m:t>−</m:t>
                    </m:r>
                    <m:r>
                      <a:rPr lang="en-US" sz="3200" i="1" smtClean="0">
                        <a:solidFill>
                          <a:srgbClr val="C00000"/>
                        </a:solidFill>
                        <a:latin typeface="Cambria Math" panose="02040503050406030204" pitchFamily="18" charset="0"/>
                      </a:rPr>
                      <m:t>𝑏</m:t>
                    </m:r>
                    <m:r>
                      <a:rPr lang="en-US" sz="3200" b="0" i="1" smtClean="0">
                        <a:solidFill>
                          <a:srgbClr val="C00000"/>
                        </a:solidFill>
                        <a:latin typeface="Cambria Math" panose="02040503050406030204" pitchFamily="18" charset="0"/>
                      </a:rPr>
                      <m:t>)</m:t>
                    </m:r>
                  </m:oMath>
                </a14:m>
                <a:r>
                  <a:rPr lang="en-US" sz="3200" dirty="0"/>
                  <a:t> for some loss function </a:t>
                </a:r>
                <a14:m>
                  <m:oMath xmlns:m="http://schemas.openxmlformats.org/officeDocument/2006/math">
                    <m:r>
                      <a:rPr lang="en-US" sz="3200" i="1">
                        <a:solidFill>
                          <a:srgbClr val="C00000"/>
                        </a:solidFill>
                        <a:latin typeface="Cambria Math" panose="02040503050406030204" pitchFamily="18" charset="0"/>
                      </a:rPr>
                      <m:t>ℒ</m:t>
                    </m:r>
                  </m:oMath>
                </a14:m>
                <a:endParaRPr lang="en-US" sz="3200" b="0" dirty="0">
                  <a:solidFill>
                    <a:srgbClr val="C00000"/>
                  </a:solidFill>
                </a:endParaRPr>
              </a:p>
            </p:txBody>
          </p:sp>
        </mc:Choice>
        <mc:Fallback xmlns="">
          <p:sp>
            <p:nvSpPr>
              <p:cNvPr id="6" name="Rectangle 5">
                <a:extLst>
                  <a:ext uri="{FF2B5EF4-FFF2-40B4-BE49-F238E27FC236}">
                    <a16:creationId xmlns:a16="http://schemas.microsoft.com/office/drawing/2014/main" id="{ADE29DC0-5F55-4C0F-9250-42464CEC0C31}"/>
                  </a:ext>
                </a:extLst>
              </p:cNvPr>
              <p:cNvSpPr>
                <a:spLocks noRot="1" noChangeAspect="1" noMove="1" noResize="1" noEditPoints="1" noAdjustHandles="1" noChangeArrowheads="1" noChangeShapeType="1" noTextEdit="1"/>
              </p:cNvSpPr>
              <p:nvPr/>
            </p:nvSpPr>
            <p:spPr>
              <a:xfrm>
                <a:off x="5573737" y="1785332"/>
                <a:ext cx="5700815" cy="3539430"/>
              </a:xfrm>
              <a:prstGeom prst="rect">
                <a:avLst/>
              </a:prstGeom>
              <a:blipFill>
                <a:blip r:embed="rId2"/>
                <a:stretch>
                  <a:fillRect l="-2457" t="-2241" r="-2457" b="-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E34C0BD3-17FA-4C89-B440-C5B1EB2729FE}"/>
                  </a:ext>
                </a:extLst>
              </p:cNvPr>
              <p:cNvSpPr/>
              <p:nvPr/>
            </p:nvSpPr>
            <p:spPr>
              <a:xfrm>
                <a:off x="305260" y="3156778"/>
                <a:ext cx="37459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solidFill>
                            <a:srgbClr val="C00000"/>
                          </a:solidFill>
                          <a:latin typeface="Cambria Math" panose="02040503050406030204" pitchFamily="18" charset="0"/>
                        </a:rPr>
                        <m:t>𝑛</m:t>
                      </m:r>
                    </m:oMath>
                  </m:oMathPara>
                </a14:m>
                <a:endParaRPr lang="en-US" dirty="0">
                  <a:solidFill>
                    <a:srgbClr val="C00000"/>
                  </a:solidFill>
                </a:endParaRPr>
              </a:p>
            </p:txBody>
          </p:sp>
        </mc:Choice>
        <mc:Fallback xmlns="">
          <p:sp>
            <p:nvSpPr>
              <p:cNvPr id="7" name="Rectangle 6">
                <a:extLst>
                  <a:ext uri="{FF2B5EF4-FFF2-40B4-BE49-F238E27FC236}">
                    <a16:creationId xmlns:a16="http://schemas.microsoft.com/office/drawing/2014/main" id="{E34C0BD3-17FA-4C89-B440-C5B1EB2729FE}"/>
                  </a:ext>
                </a:extLst>
              </p:cNvPr>
              <p:cNvSpPr>
                <a:spLocks noRot="1" noChangeAspect="1" noMove="1" noResize="1" noEditPoints="1" noAdjustHandles="1" noChangeArrowheads="1" noChangeShapeType="1" noTextEdit="1"/>
              </p:cNvSpPr>
              <p:nvPr/>
            </p:nvSpPr>
            <p:spPr>
              <a:xfrm>
                <a:off x="305260" y="3156778"/>
                <a:ext cx="374590"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1BE03EE9-5338-44CC-A0E3-C885075F2E77}"/>
                  </a:ext>
                </a:extLst>
              </p:cNvPr>
              <p:cNvSpPr/>
              <p:nvPr/>
            </p:nvSpPr>
            <p:spPr>
              <a:xfrm>
                <a:off x="1290260" y="4981577"/>
                <a:ext cx="399597"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b="0" i="1" smtClean="0">
                          <a:solidFill>
                            <a:srgbClr val="C00000"/>
                          </a:solidFill>
                          <a:latin typeface="Cambria Math" panose="02040503050406030204" pitchFamily="18" charset="0"/>
                        </a:rPr>
                        <m:t>𝑑</m:t>
                      </m:r>
                    </m:oMath>
                  </m:oMathPara>
                </a14:m>
                <a:endParaRPr lang="en-US" dirty="0">
                  <a:solidFill>
                    <a:srgbClr val="C00000"/>
                  </a:solidFill>
                </a:endParaRPr>
              </a:p>
            </p:txBody>
          </p:sp>
        </mc:Choice>
        <mc:Fallback xmlns="">
          <p:sp>
            <p:nvSpPr>
              <p:cNvPr id="8" name="Rectangle 7">
                <a:extLst>
                  <a:ext uri="{FF2B5EF4-FFF2-40B4-BE49-F238E27FC236}">
                    <a16:creationId xmlns:a16="http://schemas.microsoft.com/office/drawing/2014/main" id="{1BE03EE9-5338-44CC-A0E3-C885075F2E77}"/>
                  </a:ext>
                </a:extLst>
              </p:cNvPr>
              <p:cNvSpPr>
                <a:spLocks noRot="1" noChangeAspect="1" noMove="1" noResize="1" noEditPoints="1" noAdjustHandles="1" noChangeArrowheads="1" noChangeShapeType="1" noTextEdit="1"/>
              </p:cNvSpPr>
              <p:nvPr/>
            </p:nvSpPr>
            <p:spPr>
              <a:xfrm>
                <a:off x="1290260" y="4981577"/>
                <a:ext cx="399597" cy="400110"/>
              </a:xfrm>
              <a:prstGeom prst="rect">
                <a:avLst/>
              </a:prstGeom>
              <a:blipFill>
                <a:blip r:embed="rId4"/>
                <a:stretch>
                  <a:fillRect/>
                </a:stretch>
              </a:blipFill>
            </p:spPr>
            <p:txBody>
              <a:bodyPr/>
              <a:lstStyle/>
              <a:p>
                <a:r>
                  <a:rPr lang="en-US">
                    <a:noFill/>
                  </a:rPr>
                  <a:t> </a:t>
                </a:r>
              </a:p>
            </p:txBody>
          </p:sp>
        </mc:Fallback>
      </mc:AlternateContent>
      <p:sp>
        <p:nvSpPr>
          <p:cNvPr id="10" name="Rectangle 9">
            <a:extLst>
              <a:ext uri="{FF2B5EF4-FFF2-40B4-BE49-F238E27FC236}">
                <a16:creationId xmlns:a16="http://schemas.microsoft.com/office/drawing/2014/main" id="{369E2A8B-A49E-4FA9-B2FB-F51DC002BD82}"/>
              </a:ext>
            </a:extLst>
          </p:cNvPr>
          <p:cNvSpPr/>
          <p:nvPr/>
        </p:nvSpPr>
        <p:spPr>
          <a:xfrm>
            <a:off x="2601116" y="1825625"/>
            <a:ext cx="398585" cy="1489075"/>
          </a:xfrm>
          <a:prstGeom prst="rect">
            <a:avLst/>
          </a:prstGeom>
          <a:noFill/>
          <a:ln w="57150">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9853D185-B675-497D-BE00-CB16F72C7CBD}"/>
                  </a:ext>
                </a:extLst>
              </p:cNvPr>
              <p:cNvSpPr/>
              <p:nvPr/>
            </p:nvSpPr>
            <p:spPr>
              <a:xfrm>
                <a:off x="2171718" y="2410400"/>
                <a:ext cx="399597"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b="0" i="1" smtClean="0">
                          <a:solidFill>
                            <a:srgbClr val="C00000"/>
                          </a:solidFill>
                          <a:latin typeface="Cambria Math" panose="02040503050406030204" pitchFamily="18" charset="0"/>
                        </a:rPr>
                        <m:t>𝑑</m:t>
                      </m:r>
                    </m:oMath>
                  </m:oMathPara>
                </a14:m>
                <a:endParaRPr lang="en-US" dirty="0">
                  <a:solidFill>
                    <a:srgbClr val="C00000"/>
                  </a:solidFill>
                </a:endParaRPr>
              </a:p>
            </p:txBody>
          </p:sp>
        </mc:Choice>
        <mc:Fallback xmlns="">
          <p:sp>
            <p:nvSpPr>
              <p:cNvPr id="12" name="Rectangle 11">
                <a:extLst>
                  <a:ext uri="{FF2B5EF4-FFF2-40B4-BE49-F238E27FC236}">
                    <a16:creationId xmlns:a16="http://schemas.microsoft.com/office/drawing/2014/main" id="{9853D185-B675-497D-BE00-CB16F72C7CBD}"/>
                  </a:ext>
                </a:extLst>
              </p:cNvPr>
              <p:cNvSpPr>
                <a:spLocks noRot="1" noChangeAspect="1" noMove="1" noResize="1" noEditPoints="1" noAdjustHandles="1" noChangeArrowheads="1" noChangeShapeType="1" noTextEdit="1"/>
              </p:cNvSpPr>
              <p:nvPr/>
            </p:nvSpPr>
            <p:spPr>
              <a:xfrm>
                <a:off x="2171718" y="2410400"/>
                <a:ext cx="399597" cy="400110"/>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796109F9-E905-4D8E-A88E-B5A61C5E3DEB}"/>
                  </a:ext>
                </a:extLst>
              </p:cNvPr>
              <p:cNvSpPr/>
              <p:nvPr/>
            </p:nvSpPr>
            <p:spPr>
              <a:xfrm>
                <a:off x="2601116" y="3343246"/>
                <a:ext cx="385041"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b="0" i="1" smtClean="0">
                          <a:solidFill>
                            <a:srgbClr val="C00000"/>
                          </a:solidFill>
                          <a:latin typeface="Cambria Math" panose="02040503050406030204" pitchFamily="18" charset="0"/>
                        </a:rPr>
                        <m:t>1</m:t>
                      </m:r>
                    </m:oMath>
                  </m:oMathPara>
                </a14:m>
                <a:endParaRPr lang="en-US" dirty="0">
                  <a:solidFill>
                    <a:srgbClr val="C00000"/>
                  </a:solidFill>
                </a:endParaRPr>
              </a:p>
            </p:txBody>
          </p:sp>
        </mc:Choice>
        <mc:Fallback xmlns="">
          <p:sp>
            <p:nvSpPr>
              <p:cNvPr id="13" name="Rectangle 12">
                <a:extLst>
                  <a:ext uri="{FF2B5EF4-FFF2-40B4-BE49-F238E27FC236}">
                    <a16:creationId xmlns:a16="http://schemas.microsoft.com/office/drawing/2014/main" id="{796109F9-E905-4D8E-A88E-B5A61C5E3DEB}"/>
                  </a:ext>
                </a:extLst>
              </p:cNvPr>
              <p:cNvSpPr>
                <a:spLocks noRot="1" noChangeAspect="1" noMove="1" noResize="1" noEditPoints="1" noAdjustHandles="1" noChangeArrowheads="1" noChangeShapeType="1" noTextEdit="1"/>
              </p:cNvSpPr>
              <p:nvPr/>
            </p:nvSpPr>
            <p:spPr>
              <a:xfrm>
                <a:off x="2601116" y="3343246"/>
                <a:ext cx="385041" cy="400110"/>
              </a:xfrm>
              <a:prstGeom prst="rect">
                <a:avLst/>
              </a:prstGeom>
              <a:blipFill>
                <a:blip r:embed="rId6"/>
                <a:stretch>
                  <a:fillRect/>
                </a:stretch>
              </a:blipFill>
            </p:spPr>
            <p:txBody>
              <a:bodyPr/>
              <a:lstStyle/>
              <a:p>
                <a:r>
                  <a:rPr lang="en-US">
                    <a:noFill/>
                  </a:rPr>
                  <a:t> </a:t>
                </a:r>
              </a:p>
            </p:txBody>
          </p:sp>
        </mc:Fallback>
      </mc:AlternateContent>
      <p:sp>
        <p:nvSpPr>
          <p:cNvPr id="14" name="Rectangle 13">
            <a:extLst>
              <a:ext uri="{FF2B5EF4-FFF2-40B4-BE49-F238E27FC236}">
                <a16:creationId xmlns:a16="http://schemas.microsoft.com/office/drawing/2014/main" id="{CC35C082-1390-4713-91EF-C3B370952147}"/>
              </a:ext>
            </a:extLst>
          </p:cNvPr>
          <p:cNvSpPr/>
          <p:nvPr/>
        </p:nvSpPr>
        <p:spPr>
          <a:xfrm>
            <a:off x="3793298" y="1825624"/>
            <a:ext cx="398585" cy="3031638"/>
          </a:xfrm>
          <a:prstGeom prst="rect">
            <a:avLst/>
          </a:prstGeom>
          <a:noFill/>
          <a:ln w="571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881FFB1F-EF69-4C18-9B81-00543A9C6C1D}"/>
                  </a:ext>
                </a:extLst>
              </p:cNvPr>
              <p:cNvSpPr/>
              <p:nvPr/>
            </p:nvSpPr>
            <p:spPr>
              <a:xfrm>
                <a:off x="3327080" y="3156777"/>
                <a:ext cx="37459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solidFill>
                            <a:srgbClr val="C00000"/>
                          </a:solidFill>
                          <a:latin typeface="Cambria Math" panose="02040503050406030204" pitchFamily="18" charset="0"/>
                        </a:rPr>
                        <m:t>𝑛</m:t>
                      </m:r>
                    </m:oMath>
                  </m:oMathPara>
                </a14:m>
                <a:endParaRPr lang="en-US" dirty="0">
                  <a:solidFill>
                    <a:srgbClr val="C00000"/>
                  </a:solidFill>
                </a:endParaRPr>
              </a:p>
            </p:txBody>
          </p:sp>
        </mc:Choice>
        <mc:Fallback xmlns="">
          <p:sp>
            <p:nvSpPr>
              <p:cNvPr id="15" name="Rectangle 14">
                <a:extLst>
                  <a:ext uri="{FF2B5EF4-FFF2-40B4-BE49-F238E27FC236}">
                    <a16:creationId xmlns:a16="http://schemas.microsoft.com/office/drawing/2014/main" id="{881FFB1F-EF69-4C18-9B81-00543A9C6C1D}"/>
                  </a:ext>
                </a:extLst>
              </p:cNvPr>
              <p:cNvSpPr>
                <a:spLocks noRot="1" noChangeAspect="1" noMove="1" noResize="1" noEditPoints="1" noAdjustHandles="1" noChangeArrowheads="1" noChangeShapeType="1" noTextEdit="1"/>
              </p:cNvSpPr>
              <p:nvPr/>
            </p:nvSpPr>
            <p:spPr>
              <a:xfrm>
                <a:off x="3327080" y="3156777"/>
                <a:ext cx="374590"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A6FBD636-81EC-499D-B6CF-392BC7E22A2E}"/>
                  </a:ext>
                </a:extLst>
              </p:cNvPr>
              <p:cNvSpPr/>
              <p:nvPr/>
            </p:nvSpPr>
            <p:spPr>
              <a:xfrm>
                <a:off x="3806842" y="4981577"/>
                <a:ext cx="385041"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b="0" i="1" smtClean="0">
                          <a:solidFill>
                            <a:srgbClr val="C00000"/>
                          </a:solidFill>
                          <a:latin typeface="Cambria Math" panose="02040503050406030204" pitchFamily="18" charset="0"/>
                        </a:rPr>
                        <m:t>1</m:t>
                      </m:r>
                    </m:oMath>
                  </m:oMathPara>
                </a14:m>
                <a:endParaRPr lang="en-US" dirty="0">
                  <a:solidFill>
                    <a:srgbClr val="C00000"/>
                  </a:solidFill>
                </a:endParaRPr>
              </a:p>
            </p:txBody>
          </p:sp>
        </mc:Choice>
        <mc:Fallback xmlns="">
          <p:sp>
            <p:nvSpPr>
              <p:cNvPr id="16" name="Rectangle 15">
                <a:extLst>
                  <a:ext uri="{FF2B5EF4-FFF2-40B4-BE49-F238E27FC236}">
                    <a16:creationId xmlns:a16="http://schemas.microsoft.com/office/drawing/2014/main" id="{A6FBD636-81EC-499D-B6CF-392BC7E22A2E}"/>
                  </a:ext>
                </a:extLst>
              </p:cNvPr>
              <p:cNvSpPr>
                <a:spLocks noRot="1" noChangeAspect="1" noMove="1" noResize="1" noEditPoints="1" noAdjustHandles="1" noChangeArrowheads="1" noChangeShapeType="1" noTextEdit="1"/>
              </p:cNvSpPr>
              <p:nvPr/>
            </p:nvSpPr>
            <p:spPr>
              <a:xfrm>
                <a:off x="3806842" y="4981577"/>
                <a:ext cx="385041" cy="400110"/>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EFE4164B-232C-4B6F-A24D-7F47CF6A505B}"/>
                  </a:ext>
                </a:extLst>
              </p:cNvPr>
              <p:cNvSpPr/>
              <p:nvPr/>
            </p:nvSpPr>
            <p:spPr>
              <a:xfrm>
                <a:off x="3111316" y="2410400"/>
                <a:ext cx="43152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b="0" i="1" smtClean="0">
                          <a:solidFill>
                            <a:schemeClr val="tx1"/>
                          </a:solidFill>
                          <a:latin typeface="Cambria Math" panose="02040503050406030204" pitchFamily="18" charset="0"/>
                        </a:rPr>
                        <m:t>=</m:t>
                      </m:r>
                    </m:oMath>
                  </m:oMathPara>
                </a14:m>
                <a:endParaRPr lang="en-US" dirty="0">
                  <a:solidFill>
                    <a:schemeClr val="tx1"/>
                  </a:solidFill>
                </a:endParaRPr>
              </a:p>
            </p:txBody>
          </p:sp>
        </mc:Choice>
        <mc:Fallback xmlns="">
          <p:sp>
            <p:nvSpPr>
              <p:cNvPr id="17" name="Rectangle 16">
                <a:extLst>
                  <a:ext uri="{FF2B5EF4-FFF2-40B4-BE49-F238E27FC236}">
                    <a16:creationId xmlns:a16="http://schemas.microsoft.com/office/drawing/2014/main" id="{EFE4164B-232C-4B6F-A24D-7F47CF6A505B}"/>
                  </a:ext>
                </a:extLst>
              </p:cNvPr>
              <p:cNvSpPr>
                <a:spLocks noRot="1" noChangeAspect="1" noMove="1" noResize="1" noEditPoints="1" noAdjustHandles="1" noChangeArrowheads="1" noChangeShapeType="1" noTextEdit="1"/>
              </p:cNvSpPr>
              <p:nvPr/>
            </p:nvSpPr>
            <p:spPr>
              <a:xfrm>
                <a:off x="3111316" y="2410400"/>
                <a:ext cx="431528" cy="400110"/>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Rectangle 19">
                <a:extLst>
                  <a:ext uri="{FF2B5EF4-FFF2-40B4-BE49-F238E27FC236}">
                    <a16:creationId xmlns:a16="http://schemas.microsoft.com/office/drawing/2014/main" id="{21DA1A76-C9D7-4D3C-8686-2A55FD5DEB05}"/>
                  </a:ext>
                </a:extLst>
              </p:cNvPr>
              <p:cNvSpPr/>
              <p:nvPr/>
            </p:nvSpPr>
            <p:spPr>
              <a:xfrm>
                <a:off x="1216681" y="3043745"/>
                <a:ext cx="541367"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i="1" smtClean="0">
                          <a:solidFill>
                            <a:srgbClr val="C00000"/>
                          </a:solidFill>
                          <a:latin typeface="Cambria Math" panose="02040503050406030204" pitchFamily="18" charset="0"/>
                        </a:rPr>
                        <m:t>𝐴</m:t>
                      </m:r>
                    </m:oMath>
                  </m:oMathPara>
                </a14:m>
                <a:endParaRPr lang="en-US" dirty="0">
                  <a:solidFill>
                    <a:srgbClr val="C00000"/>
                  </a:solidFill>
                </a:endParaRPr>
              </a:p>
            </p:txBody>
          </p:sp>
        </mc:Choice>
        <mc:Fallback xmlns="">
          <p:sp>
            <p:nvSpPr>
              <p:cNvPr id="20" name="Rectangle 19">
                <a:extLst>
                  <a:ext uri="{FF2B5EF4-FFF2-40B4-BE49-F238E27FC236}">
                    <a16:creationId xmlns:a16="http://schemas.microsoft.com/office/drawing/2014/main" id="{21DA1A76-C9D7-4D3C-8686-2A55FD5DEB05}"/>
                  </a:ext>
                </a:extLst>
              </p:cNvPr>
              <p:cNvSpPr>
                <a:spLocks noRot="1" noChangeAspect="1" noMove="1" noResize="1" noEditPoints="1" noAdjustHandles="1" noChangeArrowheads="1" noChangeShapeType="1" noTextEdit="1"/>
              </p:cNvSpPr>
              <p:nvPr/>
            </p:nvSpPr>
            <p:spPr>
              <a:xfrm>
                <a:off x="1216681" y="3043745"/>
                <a:ext cx="541367" cy="584775"/>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Rectangle 20">
                <a:extLst>
                  <a:ext uri="{FF2B5EF4-FFF2-40B4-BE49-F238E27FC236}">
                    <a16:creationId xmlns:a16="http://schemas.microsoft.com/office/drawing/2014/main" id="{96647609-DF3F-4297-B40D-B194368B791A}"/>
                  </a:ext>
                </a:extLst>
              </p:cNvPr>
              <p:cNvSpPr/>
              <p:nvPr/>
            </p:nvSpPr>
            <p:spPr>
              <a:xfrm>
                <a:off x="3738643" y="3050858"/>
                <a:ext cx="507896"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b="0" i="1" smtClean="0">
                          <a:solidFill>
                            <a:srgbClr val="C00000"/>
                          </a:solidFill>
                          <a:latin typeface="Cambria Math" panose="02040503050406030204" pitchFamily="18" charset="0"/>
                        </a:rPr>
                        <m:t>𝑏</m:t>
                      </m:r>
                    </m:oMath>
                  </m:oMathPara>
                </a14:m>
                <a:endParaRPr lang="en-US" dirty="0">
                  <a:solidFill>
                    <a:srgbClr val="C00000"/>
                  </a:solidFill>
                </a:endParaRPr>
              </a:p>
            </p:txBody>
          </p:sp>
        </mc:Choice>
        <mc:Fallback xmlns="">
          <p:sp>
            <p:nvSpPr>
              <p:cNvPr id="21" name="Rectangle 20">
                <a:extLst>
                  <a:ext uri="{FF2B5EF4-FFF2-40B4-BE49-F238E27FC236}">
                    <a16:creationId xmlns:a16="http://schemas.microsoft.com/office/drawing/2014/main" id="{96647609-DF3F-4297-B40D-B194368B791A}"/>
                  </a:ext>
                </a:extLst>
              </p:cNvPr>
              <p:cNvSpPr>
                <a:spLocks noRot="1" noChangeAspect="1" noMove="1" noResize="1" noEditPoints="1" noAdjustHandles="1" noChangeArrowheads="1" noChangeShapeType="1" noTextEdit="1"/>
              </p:cNvSpPr>
              <p:nvPr/>
            </p:nvSpPr>
            <p:spPr>
              <a:xfrm>
                <a:off x="3738643" y="3050858"/>
                <a:ext cx="507896" cy="584775"/>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F803A7F9-D485-42F0-8136-98003ED28E53}"/>
                  </a:ext>
                </a:extLst>
              </p:cNvPr>
              <p:cNvSpPr/>
              <p:nvPr/>
            </p:nvSpPr>
            <p:spPr>
              <a:xfrm>
                <a:off x="2579439" y="2427111"/>
                <a:ext cx="46807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a:solidFill>
                            <a:srgbClr val="C00000"/>
                          </a:solidFill>
                          <a:latin typeface="Cambria Math" panose="02040503050406030204" pitchFamily="18" charset="0"/>
                        </a:rPr>
                        <m:t>𝑥</m:t>
                      </m:r>
                    </m:oMath>
                  </m:oMathPara>
                </a14:m>
                <a:endParaRPr lang="en-US" sz="2800" dirty="0"/>
              </a:p>
            </p:txBody>
          </p:sp>
        </mc:Choice>
        <mc:Fallback xmlns="">
          <p:sp>
            <p:nvSpPr>
              <p:cNvPr id="3" name="Rectangle 2">
                <a:extLst>
                  <a:ext uri="{FF2B5EF4-FFF2-40B4-BE49-F238E27FC236}">
                    <a16:creationId xmlns:a16="http://schemas.microsoft.com/office/drawing/2014/main" id="{F803A7F9-D485-42F0-8136-98003ED28E53}"/>
                  </a:ext>
                </a:extLst>
              </p:cNvPr>
              <p:cNvSpPr>
                <a:spLocks noRot="1" noChangeAspect="1" noMove="1" noResize="1" noEditPoints="1" noAdjustHandles="1" noChangeArrowheads="1" noChangeShapeType="1" noTextEdit="1"/>
              </p:cNvSpPr>
              <p:nvPr/>
            </p:nvSpPr>
            <p:spPr>
              <a:xfrm>
                <a:off x="2579439" y="2427111"/>
                <a:ext cx="468077" cy="523220"/>
              </a:xfrm>
              <a:prstGeom prst="rect">
                <a:avLst/>
              </a:prstGeom>
              <a:blipFill>
                <a:blip r:embed="rId1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0638180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rgbClr val="C00000"/>
                </a:solidFill>
              </a:rPr>
              <a:t>Linear Regression</a:t>
            </a:r>
            <a:endParaRPr lang="en-US" dirty="0"/>
          </a:p>
        </p:txBody>
      </p:sp>
      <p:sp>
        <p:nvSpPr>
          <p:cNvPr id="4" name="Rectangle 3">
            <a:extLst>
              <a:ext uri="{FF2B5EF4-FFF2-40B4-BE49-F238E27FC236}">
                <a16:creationId xmlns:a16="http://schemas.microsoft.com/office/drawing/2014/main" id="{9AE4632A-DB15-4E1E-AF6A-9808F8A025F0}"/>
              </a:ext>
            </a:extLst>
          </p:cNvPr>
          <p:cNvSpPr/>
          <p:nvPr/>
        </p:nvSpPr>
        <p:spPr>
          <a:xfrm>
            <a:off x="838200" y="1825625"/>
            <a:ext cx="1298331" cy="3031638"/>
          </a:xfrm>
          <a:prstGeom prst="rect">
            <a:avLst/>
          </a:prstGeom>
          <a:noFill/>
          <a:ln w="571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ADE29DC0-5F55-4C0F-9250-42464CEC0C31}"/>
                  </a:ext>
                </a:extLst>
              </p:cNvPr>
              <p:cNvSpPr/>
              <p:nvPr/>
            </p:nvSpPr>
            <p:spPr>
              <a:xfrm>
                <a:off x="5573737" y="1785332"/>
                <a:ext cx="5700815" cy="1569660"/>
              </a:xfrm>
              <a:prstGeom prst="rect">
                <a:avLst/>
              </a:prstGeom>
            </p:spPr>
            <p:txBody>
              <a:bodyPr wrap="square">
                <a:spAutoFit/>
              </a:bodyPr>
              <a:lstStyle/>
              <a:p>
                <a:pPr marL="457200" indent="-457200">
                  <a:buFont typeface="Arial" panose="020B0604020202020204" pitchFamily="34" charset="0"/>
                  <a:buChar char="•"/>
                </a:pPr>
                <a:r>
                  <a:rPr lang="en-US" sz="3200" dirty="0"/>
                  <a:t>Find the vector </a:t>
                </a:r>
                <a14:m>
                  <m:oMath xmlns:m="http://schemas.openxmlformats.org/officeDocument/2006/math">
                    <m:r>
                      <a:rPr lang="en-US" sz="3200" b="0" i="1" smtClean="0">
                        <a:solidFill>
                          <a:srgbClr val="C00000"/>
                        </a:solidFill>
                        <a:latin typeface="Cambria Math" panose="02040503050406030204" pitchFamily="18" charset="0"/>
                      </a:rPr>
                      <m:t>𝑥</m:t>
                    </m:r>
                  </m:oMath>
                </a14:m>
                <a:r>
                  <a:rPr lang="en-US" sz="3200" dirty="0"/>
                  <a:t> that minimizes </a:t>
                </a:r>
                <a14:m>
                  <m:oMath xmlns:m="http://schemas.openxmlformats.org/officeDocument/2006/math">
                    <m:sSub>
                      <m:sSubPr>
                        <m:ctrlPr>
                          <a:rPr lang="en-US" sz="3200" b="0" i="1" smtClean="0">
                            <a:solidFill>
                              <a:srgbClr val="C00000"/>
                            </a:solidFill>
                            <a:latin typeface="Cambria Math" panose="02040503050406030204" pitchFamily="18" charset="0"/>
                          </a:rPr>
                        </m:ctrlPr>
                      </m:sSubPr>
                      <m:e>
                        <m:d>
                          <m:dPr>
                            <m:begChr m:val="‖"/>
                            <m:endChr m:val="‖"/>
                            <m:ctrlPr>
                              <a:rPr lang="en-US" sz="3200" b="0" i="1" smtClean="0">
                                <a:solidFill>
                                  <a:srgbClr val="C00000"/>
                                </a:solidFill>
                                <a:latin typeface="Cambria Math" panose="02040503050406030204" pitchFamily="18" charset="0"/>
                              </a:rPr>
                            </m:ctrlPr>
                          </m:dPr>
                          <m:e>
                            <m:r>
                              <a:rPr lang="en-US" sz="3200" b="0" i="1" smtClean="0">
                                <a:solidFill>
                                  <a:srgbClr val="C00000"/>
                                </a:solidFill>
                                <a:latin typeface="Cambria Math" panose="02040503050406030204" pitchFamily="18" charset="0"/>
                              </a:rPr>
                              <m:t>𝐴𝑥</m:t>
                            </m:r>
                            <m:r>
                              <a:rPr lang="en-US" sz="3200" b="0" i="1" smtClean="0">
                                <a:solidFill>
                                  <a:srgbClr val="C00000"/>
                                </a:solidFill>
                                <a:latin typeface="Cambria Math" panose="02040503050406030204" pitchFamily="18" charset="0"/>
                              </a:rPr>
                              <m:t>−</m:t>
                            </m:r>
                            <m:r>
                              <a:rPr lang="en-US" sz="3200" b="0" i="1" smtClean="0">
                                <a:solidFill>
                                  <a:srgbClr val="C00000"/>
                                </a:solidFill>
                                <a:latin typeface="Cambria Math" panose="02040503050406030204" pitchFamily="18" charset="0"/>
                              </a:rPr>
                              <m:t>𝑏</m:t>
                            </m:r>
                          </m:e>
                        </m:d>
                      </m:e>
                      <m:sub>
                        <m:r>
                          <a:rPr lang="en-US" sz="3200" b="0" i="1" smtClean="0">
                            <a:solidFill>
                              <a:srgbClr val="C00000"/>
                            </a:solidFill>
                            <a:latin typeface="Cambria Math" panose="02040503050406030204" pitchFamily="18" charset="0"/>
                          </a:rPr>
                          <m:t>2</m:t>
                        </m:r>
                      </m:sub>
                    </m:sSub>
                  </m:oMath>
                </a14:m>
                <a:endParaRPr lang="en-US" sz="3200" b="0" dirty="0">
                  <a:solidFill>
                    <a:srgbClr val="C00000"/>
                  </a:solidFill>
                </a:endParaRPr>
              </a:p>
              <a:p>
                <a:pPr marL="457200" indent="-457200">
                  <a:buFont typeface="Arial" panose="020B0604020202020204" pitchFamily="34" charset="0"/>
                  <a:buChar char="•"/>
                </a:pPr>
                <a:r>
                  <a:rPr lang="en-US" sz="3200" dirty="0"/>
                  <a:t>“Least squares” optimization</a:t>
                </a:r>
              </a:p>
            </p:txBody>
          </p:sp>
        </mc:Choice>
        <mc:Fallback xmlns="">
          <p:sp>
            <p:nvSpPr>
              <p:cNvPr id="6" name="Rectangle 5">
                <a:extLst>
                  <a:ext uri="{FF2B5EF4-FFF2-40B4-BE49-F238E27FC236}">
                    <a16:creationId xmlns:a16="http://schemas.microsoft.com/office/drawing/2014/main" id="{ADE29DC0-5F55-4C0F-9250-42464CEC0C31}"/>
                  </a:ext>
                </a:extLst>
              </p:cNvPr>
              <p:cNvSpPr>
                <a:spLocks noRot="1" noChangeAspect="1" noMove="1" noResize="1" noEditPoints="1" noAdjustHandles="1" noChangeArrowheads="1" noChangeShapeType="1" noTextEdit="1"/>
              </p:cNvSpPr>
              <p:nvPr/>
            </p:nvSpPr>
            <p:spPr>
              <a:xfrm>
                <a:off x="5573737" y="1785332"/>
                <a:ext cx="5700815" cy="1569660"/>
              </a:xfrm>
              <a:prstGeom prst="rect">
                <a:avLst/>
              </a:prstGeom>
              <a:blipFill>
                <a:blip r:embed="rId2"/>
                <a:stretch>
                  <a:fillRect l="-2457" t="-4669" b="-120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E34C0BD3-17FA-4C89-B440-C5B1EB2729FE}"/>
                  </a:ext>
                </a:extLst>
              </p:cNvPr>
              <p:cNvSpPr/>
              <p:nvPr/>
            </p:nvSpPr>
            <p:spPr>
              <a:xfrm>
                <a:off x="305260" y="3156778"/>
                <a:ext cx="37459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solidFill>
                            <a:srgbClr val="C00000"/>
                          </a:solidFill>
                          <a:latin typeface="Cambria Math" panose="02040503050406030204" pitchFamily="18" charset="0"/>
                        </a:rPr>
                        <m:t>𝑛</m:t>
                      </m:r>
                    </m:oMath>
                  </m:oMathPara>
                </a14:m>
                <a:endParaRPr lang="en-US" dirty="0">
                  <a:solidFill>
                    <a:srgbClr val="C00000"/>
                  </a:solidFill>
                </a:endParaRPr>
              </a:p>
            </p:txBody>
          </p:sp>
        </mc:Choice>
        <mc:Fallback xmlns="">
          <p:sp>
            <p:nvSpPr>
              <p:cNvPr id="7" name="Rectangle 6">
                <a:extLst>
                  <a:ext uri="{FF2B5EF4-FFF2-40B4-BE49-F238E27FC236}">
                    <a16:creationId xmlns:a16="http://schemas.microsoft.com/office/drawing/2014/main" id="{E34C0BD3-17FA-4C89-B440-C5B1EB2729FE}"/>
                  </a:ext>
                </a:extLst>
              </p:cNvPr>
              <p:cNvSpPr>
                <a:spLocks noRot="1" noChangeAspect="1" noMove="1" noResize="1" noEditPoints="1" noAdjustHandles="1" noChangeArrowheads="1" noChangeShapeType="1" noTextEdit="1"/>
              </p:cNvSpPr>
              <p:nvPr/>
            </p:nvSpPr>
            <p:spPr>
              <a:xfrm>
                <a:off x="305260" y="3156778"/>
                <a:ext cx="374590"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1BE03EE9-5338-44CC-A0E3-C885075F2E77}"/>
                  </a:ext>
                </a:extLst>
              </p:cNvPr>
              <p:cNvSpPr/>
              <p:nvPr/>
            </p:nvSpPr>
            <p:spPr>
              <a:xfrm>
                <a:off x="1290260" y="4981577"/>
                <a:ext cx="399597"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b="0" i="1" smtClean="0">
                          <a:solidFill>
                            <a:srgbClr val="C00000"/>
                          </a:solidFill>
                          <a:latin typeface="Cambria Math" panose="02040503050406030204" pitchFamily="18" charset="0"/>
                        </a:rPr>
                        <m:t>𝑑</m:t>
                      </m:r>
                    </m:oMath>
                  </m:oMathPara>
                </a14:m>
                <a:endParaRPr lang="en-US" dirty="0">
                  <a:solidFill>
                    <a:srgbClr val="C00000"/>
                  </a:solidFill>
                </a:endParaRPr>
              </a:p>
            </p:txBody>
          </p:sp>
        </mc:Choice>
        <mc:Fallback xmlns="">
          <p:sp>
            <p:nvSpPr>
              <p:cNvPr id="8" name="Rectangle 7">
                <a:extLst>
                  <a:ext uri="{FF2B5EF4-FFF2-40B4-BE49-F238E27FC236}">
                    <a16:creationId xmlns:a16="http://schemas.microsoft.com/office/drawing/2014/main" id="{1BE03EE9-5338-44CC-A0E3-C885075F2E77}"/>
                  </a:ext>
                </a:extLst>
              </p:cNvPr>
              <p:cNvSpPr>
                <a:spLocks noRot="1" noChangeAspect="1" noMove="1" noResize="1" noEditPoints="1" noAdjustHandles="1" noChangeArrowheads="1" noChangeShapeType="1" noTextEdit="1"/>
              </p:cNvSpPr>
              <p:nvPr/>
            </p:nvSpPr>
            <p:spPr>
              <a:xfrm>
                <a:off x="1290260" y="4981577"/>
                <a:ext cx="399597" cy="400110"/>
              </a:xfrm>
              <a:prstGeom prst="rect">
                <a:avLst/>
              </a:prstGeom>
              <a:blipFill>
                <a:blip r:embed="rId4"/>
                <a:stretch>
                  <a:fillRect/>
                </a:stretch>
              </a:blipFill>
            </p:spPr>
            <p:txBody>
              <a:bodyPr/>
              <a:lstStyle/>
              <a:p>
                <a:r>
                  <a:rPr lang="en-US">
                    <a:noFill/>
                  </a:rPr>
                  <a:t> </a:t>
                </a:r>
              </a:p>
            </p:txBody>
          </p:sp>
        </mc:Fallback>
      </mc:AlternateContent>
      <p:sp>
        <p:nvSpPr>
          <p:cNvPr id="10" name="Rectangle 9">
            <a:extLst>
              <a:ext uri="{FF2B5EF4-FFF2-40B4-BE49-F238E27FC236}">
                <a16:creationId xmlns:a16="http://schemas.microsoft.com/office/drawing/2014/main" id="{369E2A8B-A49E-4FA9-B2FB-F51DC002BD82}"/>
              </a:ext>
            </a:extLst>
          </p:cNvPr>
          <p:cNvSpPr/>
          <p:nvPr/>
        </p:nvSpPr>
        <p:spPr>
          <a:xfrm>
            <a:off x="2601116" y="1825625"/>
            <a:ext cx="398585" cy="1489075"/>
          </a:xfrm>
          <a:prstGeom prst="rect">
            <a:avLst/>
          </a:prstGeom>
          <a:noFill/>
          <a:ln w="57150">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9853D185-B675-497D-BE00-CB16F72C7CBD}"/>
                  </a:ext>
                </a:extLst>
              </p:cNvPr>
              <p:cNvSpPr/>
              <p:nvPr/>
            </p:nvSpPr>
            <p:spPr>
              <a:xfrm>
                <a:off x="2171718" y="2410400"/>
                <a:ext cx="399597"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b="0" i="1" smtClean="0">
                          <a:solidFill>
                            <a:srgbClr val="C00000"/>
                          </a:solidFill>
                          <a:latin typeface="Cambria Math" panose="02040503050406030204" pitchFamily="18" charset="0"/>
                        </a:rPr>
                        <m:t>𝑑</m:t>
                      </m:r>
                    </m:oMath>
                  </m:oMathPara>
                </a14:m>
                <a:endParaRPr lang="en-US" dirty="0">
                  <a:solidFill>
                    <a:srgbClr val="C00000"/>
                  </a:solidFill>
                </a:endParaRPr>
              </a:p>
            </p:txBody>
          </p:sp>
        </mc:Choice>
        <mc:Fallback xmlns="">
          <p:sp>
            <p:nvSpPr>
              <p:cNvPr id="12" name="Rectangle 11">
                <a:extLst>
                  <a:ext uri="{FF2B5EF4-FFF2-40B4-BE49-F238E27FC236}">
                    <a16:creationId xmlns:a16="http://schemas.microsoft.com/office/drawing/2014/main" id="{9853D185-B675-497D-BE00-CB16F72C7CBD}"/>
                  </a:ext>
                </a:extLst>
              </p:cNvPr>
              <p:cNvSpPr>
                <a:spLocks noRot="1" noChangeAspect="1" noMove="1" noResize="1" noEditPoints="1" noAdjustHandles="1" noChangeArrowheads="1" noChangeShapeType="1" noTextEdit="1"/>
              </p:cNvSpPr>
              <p:nvPr/>
            </p:nvSpPr>
            <p:spPr>
              <a:xfrm>
                <a:off x="2171718" y="2410400"/>
                <a:ext cx="399597" cy="400110"/>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796109F9-E905-4D8E-A88E-B5A61C5E3DEB}"/>
                  </a:ext>
                </a:extLst>
              </p:cNvPr>
              <p:cNvSpPr/>
              <p:nvPr/>
            </p:nvSpPr>
            <p:spPr>
              <a:xfrm>
                <a:off x="2601116" y="3343246"/>
                <a:ext cx="385041"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b="0" i="1" smtClean="0">
                          <a:solidFill>
                            <a:srgbClr val="C00000"/>
                          </a:solidFill>
                          <a:latin typeface="Cambria Math" panose="02040503050406030204" pitchFamily="18" charset="0"/>
                        </a:rPr>
                        <m:t>1</m:t>
                      </m:r>
                    </m:oMath>
                  </m:oMathPara>
                </a14:m>
                <a:endParaRPr lang="en-US" dirty="0">
                  <a:solidFill>
                    <a:srgbClr val="C00000"/>
                  </a:solidFill>
                </a:endParaRPr>
              </a:p>
            </p:txBody>
          </p:sp>
        </mc:Choice>
        <mc:Fallback xmlns="">
          <p:sp>
            <p:nvSpPr>
              <p:cNvPr id="13" name="Rectangle 12">
                <a:extLst>
                  <a:ext uri="{FF2B5EF4-FFF2-40B4-BE49-F238E27FC236}">
                    <a16:creationId xmlns:a16="http://schemas.microsoft.com/office/drawing/2014/main" id="{796109F9-E905-4D8E-A88E-B5A61C5E3DEB}"/>
                  </a:ext>
                </a:extLst>
              </p:cNvPr>
              <p:cNvSpPr>
                <a:spLocks noRot="1" noChangeAspect="1" noMove="1" noResize="1" noEditPoints="1" noAdjustHandles="1" noChangeArrowheads="1" noChangeShapeType="1" noTextEdit="1"/>
              </p:cNvSpPr>
              <p:nvPr/>
            </p:nvSpPr>
            <p:spPr>
              <a:xfrm>
                <a:off x="2601116" y="3343246"/>
                <a:ext cx="385041" cy="400110"/>
              </a:xfrm>
              <a:prstGeom prst="rect">
                <a:avLst/>
              </a:prstGeom>
              <a:blipFill>
                <a:blip r:embed="rId6"/>
                <a:stretch>
                  <a:fillRect/>
                </a:stretch>
              </a:blipFill>
            </p:spPr>
            <p:txBody>
              <a:bodyPr/>
              <a:lstStyle/>
              <a:p>
                <a:r>
                  <a:rPr lang="en-US">
                    <a:noFill/>
                  </a:rPr>
                  <a:t> </a:t>
                </a:r>
              </a:p>
            </p:txBody>
          </p:sp>
        </mc:Fallback>
      </mc:AlternateContent>
      <p:sp>
        <p:nvSpPr>
          <p:cNvPr id="14" name="Rectangle 13">
            <a:extLst>
              <a:ext uri="{FF2B5EF4-FFF2-40B4-BE49-F238E27FC236}">
                <a16:creationId xmlns:a16="http://schemas.microsoft.com/office/drawing/2014/main" id="{CC35C082-1390-4713-91EF-C3B370952147}"/>
              </a:ext>
            </a:extLst>
          </p:cNvPr>
          <p:cNvSpPr/>
          <p:nvPr/>
        </p:nvSpPr>
        <p:spPr>
          <a:xfrm>
            <a:off x="3793298" y="1825624"/>
            <a:ext cx="398585" cy="3031638"/>
          </a:xfrm>
          <a:prstGeom prst="rect">
            <a:avLst/>
          </a:prstGeom>
          <a:noFill/>
          <a:ln w="571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881FFB1F-EF69-4C18-9B81-00543A9C6C1D}"/>
                  </a:ext>
                </a:extLst>
              </p:cNvPr>
              <p:cNvSpPr/>
              <p:nvPr/>
            </p:nvSpPr>
            <p:spPr>
              <a:xfrm>
                <a:off x="3327080" y="3156777"/>
                <a:ext cx="37459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solidFill>
                            <a:srgbClr val="C00000"/>
                          </a:solidFill>
                          <a:latin typeface="Cambria Math" panose="02040503050406030204" pitchFamily="18" charset="0"/>
                        </a:rPr>
                        <m:t>𝑛</m:t>
                      </m:r>
                    </m:oMath>
                  </m:oMathPara>
                </a14:m>
                <a:endParaRPr lang="en-US" dirty="0">
                  <a:solidFill>
                    <a:srgbClr val="C00000"/>
                  </a:solidFill>
                </a:endParaRPr>
              </a:p>
            </p:txBody>
          </p:sp>
        </mc:Choice>
        <mc:Fallback xmlns="">
          <p:sp>
            <p:nvSpPr>
              <p:cNvPr id="15" name="Rectangle 14">
                <a:extLst>
                  <a:ext uri="{FF2B5EF4-FFF2-40B4-BE49-F238E27FC236}">
                    <a16:creationId xmlns:a16="http://schemas.microsoft.com/office/drawing/2014/main" id="{881FFB1F-EF69-4C18-9B81-00543A9C6C1D}"/>
                  </a:ext>
                </a:extLst>
              </p:cNvPr>
              <p:cNvSpPr>
                <a:spLocks noRot="1" noChangeAspect="1" noMove="1" noResize="1" noEditPoints="1" noAdjustHandles="1" noChangeArrowheads="1" noChangeShapeType="1" noTextEdit="1"/>
              </p:cNvSpPr>
              <p:nvPr/>
            </p:nvSpPr>
            <p:spPr>
              <a:xfrm>
                <a:off x="3327080" y="3156777"/>
                <a:ext cx="374590"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A6FBD636-81EC-499D-B6CF-392BC7E22A2E}"/>
                  </a:ext>
                </a:extLst>
              </p:cNvPr>
              <p:cNvSpPr/>
              <p:nvPr/>
            </p:nvSpPr>
            <p:spPr>
              <a:xfrm>
                <a:off x="3806842" y="4981577"/>
                <a:ext cx="385041"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b="0" i="1" smtClean="0">
                          <a:solidFill>
                            <a:srgbClr val="C00000"/>
                          </a:solidFill>
                          <a:latin typeface="Cambria Math" panose="02040503050406030204" pitchFamily="18" charset="0"/>
                        </a:rPr>
                        <m:t>1</m:t>
                      </m:r>
                    </m:oMath>
                  </m:oMathPara>
                </a14:m>
                <a:endParaRPr lang="en-US" dirty="0">
                  <a:solidFill>
                    <a:srgbClr val="C00000"/>
                  </a:solidFill>
                </a:endParaRPr>
              </a:p>
            </p:txBody>
          </p:sp>
        </mc:Choice>
        <mc:Fallback xmlns="">
          <p:sp>
            <p:nvSpPr>
              <p:cNvPr id="16" name="Rectangle 15">
                <a:extLst>
                  <a:ext uri="{FF2B5EF4-FFF2-40B4-BE49-F238E27FC236}">
                    <a16:creationId xmlns:a16="http://schemas.microsoft.com/office/drawing/2014/main" id="{A6FBD636-81EC-499D-B6CF-392BC7E22A2E}"/>
                  </a:ext>
                </a:extLst>
              </p:cNvPr>
              <p:cNvSpPr>
                <a:spLocks noRot="1" noChangeAspect="1" noMove="1" noResize="1" noEditPoints="1" noAdjustHandles="1" noChangeArrowheads="1" noChangeShapeType="1" noTextEdit="1"/>
              </p:cNvSpPr>
              <p:nvPr/>
            </p:nvSpPr>
            <p:spPr>
              <a:xfrm>
                <a:off x="3806842" y="4981577"/>
                <a:ext cx="385041" cy="400110"/>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EFE4164B-232C-4B6F-A24D-7F47CF6A505B}"/>
                  </a:ext>
                </a:extLst>
              </p:cNvPr>
              <p:cNvSpPr/>
              <p:nvPr/>
            </p:nvSpPr>
            <p:spPr>
              <a:xfrm>
                <a:off x="3111316" y="2410400"/>
                <a:ext cx="43152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b="0" i="1" smtClean="0">
                          <a:solidFill>
                            <a:schemeClr val="tx1"/>
                          </a:solidFill>
                          <a:latin typeface="Cambria Math" panose="02040503050406030204" pitchFamily="18" charset="0"/>
                        </a:rPr>
                        <m:t>≈</m:t>
                      </m:r>
                    </m:oMath>
                  </m:oMathPara>
                </a14:m>
                <a:endParaRPr lang="en-US" dirty="0">
                  <a:solidFill>
                    <a:schemeClr val="tx1"/>
                  </a:solidFill>
                </a:endParaRPr>
              </a:p>
            </p:txBody>
          </p:sp>
        </mc:Choice>
        <mc:Fallback xmlns="">
          <p:sp>
            <p:nvSpPr>
              <p:cNvPr id="17" name="Rectangle 16">
                <a:extLst>
                  <a:ext uri="{FF2B5EF4-FFF2-40B4-BE49-F238E27FC236}">
                    <a16:creationId xmlns:a16="http://schemas.microsoft.com/office/drawing/2014/main" id="{EFE4164B-232C-4B6F-A24D-7F47CF6A505B}"/>
                  </a:ext>
                </a:extLst>
              </p:cNvPr>
              <p:cNvSpPr>
                <a:spLocks noRot="1" noChangeAspect="1" noMove="1" noResize="1" noEditPoints="1" noAdjustHandles="1" noChangeArrowheads="1" noChangeShapeType="1" noTextEdit="1"/>
              </p:cNvSpPr>
              <p:nvPr/>
            </p:nvSpPr>
            <p:spPr>
              <a:xfrm>
                <a:off x="3111316" y="2410400"/>
                <a:ext cx="431528" cy="400110"/>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Rectangle 19">
                <a:extLst>
                  <a:ext uri="{FF2B5EF4-FFF2-40B4-BE49-F238E27FC236}">
                    <a16:creationId xmlns:a16="http://schemas.microsoft.com/office/drawing/2014/main" id="{21DA1A76-C9D7-4D3C-8686-2A55FD5DEB05}"/>
                  </a:ext>
                </a:extLst>
              </p:cNvPr>
              <p:cNvSpPr/>
              <p:nvPr/>
            </p:nvSpPr>
            <p:spPr>
              <a:xfrm>
                <a:off x="1216681" y="3043745"/>
                <a:ext cx="541367"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i="1" smtClean="0">
                          <a:solidFill>
                            <a:srgbClr val="C00000"/>
                          </a:solidFill>
                          <a:latin typeface="Cambria Math" panose="02040503050406030204" pitchFamily="18" charset="0"/>
                        </a:rPr>
                        <m:t>𝐴</m:t>
                      </m:r>
                    </m:oMath>
                  </m:oMathPara>
                </a14:m>
                <a:endParaRPr lang="en-US" dirty="0">
                  <a:solidFill>
                    <a:srgbClr val="C00000"/>
                  </a:solidFill>
                </a:endParaRPr>
              </a:p>
            </p:txBody>
          </p:sp>
        </mc:Choice>
        <mc:Fallback xmlns="">
          <p:sp>
            <p:nvSpPr>
              <p:cNvPr id="20" name="Rectangle 19">
                <a:extLst>
                  <a:ext uri="{FF2B5EF4-FFF2-40B4-BE49-F238E27FC236}">
                    <a16:creationId xmlns:a16="http://schemas.microsoft.com/office/drawing/2014/main" id="{21DA1A76-C9D7-4D3C-8686-2A55FD5DEB05}"/>
                  </a:ext>
                </a:extLst>
              </p:cNvPr>
              <p:cNvSpPr>
                <a:spLocks noRot="1" noChangeAspect="1" noMove="1" noResize="1" noEditPoints="1" noAdjustHandles="1" noChangeArrowheads="1" noChangeShapeType="1" noTextEdit="1"/>
              </p:cNvSpPr>
              <p:nvPr/>
            </p:nvSpPr>
            <p:spPr>
              <a:xfrm>
                <a:off x="1216681" y="3043745"/>
                <a:ext cx="541367" cy="584775"/>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Rectangle 20">
                <a:extLst>
                  <a:ext uri="{FF2B5EF4-FFF2-40B4-BE49-F238E27FC236}">
                    <a16:creationId xmlns:a16="http://schemas.microsoft.com/office/drawing/2014/main" id="{96647609-DF3F-4297-B40D-B194368B791A}"/>
                  </a:ext>
                </a:extLst>
              </p:cNvPr>
              <p:cNvSpPr/>
              <p:nvPr/>
            </p:nvSpPr>
            <p:spPr>
              <a:xfrm>
                <a:off x="3738643" y="3050858"/>
                <a:ext cx="507896"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b="0" i="1" smtClean="0">
                          <a:solidFill>
                            <a:srgbClr val="C00000"/>
                          </a:solidFill>
                          <a:latin typeface="Cambria Math" panose="02040503050406030204" pitchFamily="18" charset="0"/>
                        </a:rPr>
                        <m:t>𝑏</m:t>
                      </m:r>
                    </m:oMath>
                  </m:oMathPara>
                </a14:m>
                <a:endParaRPr lang="en-US" dirty="0">
                  <a:solidFill>
                    <a:srgbClr val="C00000"/>
                  </a:solidFill>
                </a:endParaRPr>
              </a:p>
            </p:txBody>
          </p:sp>
        </mc:Choice>
        <mc:Fallback xmlns="">
          <p:sp>
            <p:nvSpPr>
              <p:cNvPr id="21" name="Rectangle 20">
                <a:extLst>
                  <a:ext uri="{FF2B5EF4-FFF2-40B4-BE49-F238E27FC236}">
                    <a16:creationId xmlns:a16="http://schemas.microsoft.com/office/drawing/2014/main" id="{96647609-DF3F-4297-B40D-B194368B791A}"/>
                  </a:ext>
                </a:extLst>
              </p:cNvPr>
              <p:cNvSpPr>
                <a:spLocks noRot="1" noChangeAspect="1" noMove="1" noResize="1" noEditPoints="1" noAdjustHandles="1" noChangeArrowheads="1" noChangeShapeType="1" noTextEdit="1"/>
              </p:cNvSpPr>
              <p:nvPr/>
            </p:nvSpPr>
            <p:spPr>
              <a:xfrm>
                <a:off x="3738643" y="3050858"/>
                <a:ext cx="507896" cy="584775"/>
              </a:xfrm>
              <a:prstGeom prst="rect">
                <a:avLst/>
              </a:prstGeom>
              <a:blipFill>
                <a:blip r:embed="rId11"/>
                <a:stretch>
                  <a:fillRect/>
                </a:stretch>
              </a:blipFill>
            </p:spPr>
            <p:txBody>
              <a:bodyPr/>
              <a:lstStyle/>
              <a:p>
                <a:r>
                  <a:rPr lang="en-US">
                    <a:noFill/>
                  </a:rPr>
                  <a:t> </a:t>
                </a:r>
              </a:p>
            </p:txBody>
          </p:sp>
        </mc:Fallback>
      </mc:AlternateContent>
      <p:pic>
        <p:nvPicPr>
          <p:cNvPr id="18" name="Picture 4" descr="Image result for linear regression">
            <a:extLst>
              <a:ext uri="{FF2B5EF4-FFF2-40B4-BE49-F238E27FC236}">
                <a16:creationId xmlns:a16="http://schemas.microsoft.com/office/drawing/2014/main" id="{7303F1F4-2F73-4BE7-8C6B-0CE3273537E0}"/>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580170" y="3612423"/>
            <a:ext cx="4008367" cy="2657722"/>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F803A7F9-D485-42F0-8136-98003ED28E53}"/>
                  </a:ext>
                </a:extLst>
              </p:cNvPr>
              <p:cNvSpPr/>
              <p:nvPr/>
            </p:nvSpPr>
            <p:spPr>
              <a:xfrm>
                <a:off x="2579439" y="2427111"/>
                <a:ext cx="46807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a:solidFill>
                            <a:srgbClr val="C00000"/>
                          </a:solidFill>
                          <a:latin typeface="Cambria Math" panose="02040503050406030204" pitchFamily="18" charset="0"/>
                        </a:rPr>
                        <m:t>𝑥</m:t>
                      </m:r>
                    </m:oMath>
                  </m:oMathPara>
                </a14:m>
                <a:endParaRPr lang="en-US" sz="2800" dirty="0"/>
              </a:p>
            </p:txBody>
          </p:sp>
        </mc:Choice>
        <mc:Fallback xmlns="">
          <p:sp>
            <p:nvSpPr>
              <p:cNvPr id="3" name="Rectangle 2">
                <a:extLst>
                  <a:ext uri="{FF2B5EF4-FFF2-40B4-BE49-F238E27FC236}">
                    <a16:creationId xmlns:a16="http://schemas.microsoft.com/office/drawing/2014/main" id="{F803A7F9-D485-42F0-8136-98003ED28E53}"/>
                  </a:ext>
                </a:extLst>
              </p:cNvPr>
              <p:cNvSpPr>
                <a:spLocks noRot="1" noChangeAspect="1" noMove="1" noResize="1" noEditPoints="1" noAdjustHandles="1" noChangeArrowheads="1" noChangeShapeType="1" noTextEdit="1"/>
              </p:cNvSpPr>
              <p:nvPr/>
            </p:nvSpPr>
            <p:spPr>
              <a:xfrm>
                <a:off x="2579439" y="2427111"/>
                <a:ext cx="468077" cy="523220"/>
              </a:xfrm>
              <a:prstGeom prst="rect">
                <a:avLst/>
              </a:prstGeom>
              <a:blipFill>
                <a:blip r:embed="rId1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653363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rgbClr val="C00000"/>
                </a:solidFill>
              </a:rPr>
              <a:t>Linear Regression</a:t>
            </a:r>
            <a:endParaRPr lang="en-US" dirty="0"/>
          </a:p>
        </p:txBody>
      </p:sp>
      <p:sp>
        <p:nvSpPr>
          <p:cNvPr id="4" name="Rectangle 3">
            <a:extLst>
              <a:ext uri="{FF2B5EF4-FFF2-40B4-BE49-F238E27FC236}">
                <a16:creationId xmlns:a16="http://schemas.microsoft.com/office/drawing/2014/main" id="{9AE4632A-DB15-4E1E-AF6A-9808F8A025F0}"/>
              </a:ext>
            </a:extLst>
          </p:cNvPr>
          <p:cNvSpPr/>
          <p:nvPr/>
        </p:nvSpPr>
        <p:spPr>
          <a:xfrm>
            <a:off x="838200" y="1825625"/>
            <a:ext cx="1298331" cy="3031638"/>
          </a:xfrm>
          <a:prstGeom prst="rect">
            <a:avLst/>
          </a:prstGeom>
          <a:noFill/>
          <a:ln w="571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ADE29DC0-5F55-4C0F-9250-42464CEC0C31}"/>
                  </a:ext>
                </a:extLst>
              </p:cNvPr>
              <p:cNvSpPr/>
              <p:nvPr/>
            </p:nvSpPr>
            <p:spPr>
              <a:xfrm>
                <a:off x="5573737" y="1785332"/>
                <a:ext cx="5700815" cy="2270943"/>
              </a:xfrm>
              <a:prstGeom prst="rect">
                <a:avLst/>
              </a:prstGeom>
            </p:spPr>
            <p:txBody>
              <a:bodyPr wrap="square">
                <a:spAutoFit/>
              </a:bodyPr>
              <a:lstStyle/>
              <a:p>
                <a:pPr marL="457200" indent="-457200">
                  <a:buFont typeface="Arial" panose="020B0604020202020204" pitchFamily="34" charset="0"/>
                  <a:buChar char="•"/>
                </a:pPr>
                <a:r>
                  <a:rPr lang="en-US" sz="3200" dirty="0"/>
                  <a:t>Find the vector </a:t>
                </a:r>
                <a14:m>
                  <m:oMath xmlns:m="http://schemas.openxmlformats.org/officeDocument/2006/math">
                    <m:r>
                      <a:rPr lang="en-US" sz="3200" b="0" i="1" smtClean="0">
                        <a:solidFill>
                          <a:srgbClr val="C00000"/>
                        </a:solidFill>
                        <a:latin typeface="Cambria Math" panose="02040503050406030204" pitchFamily="18" charset="0"/>
                      </a:rPr>
                      <m:t>𝑥</m:t>
                    </m:r>
                  </m:oMath>
                </a14:m>
                <a:r>
                  <a:rPr lang="en-US" sz="3200" dirty="0"/>
                  <a:t> that minimizes </a:t>
                </a:r>
                <a14:m>
                  <m:oMath xmlns:m="http://schemas.openxmlformats.org/officeDocument/2006/math">
                    <m:sSub>
                      <m:sSubPr>
                        <m:ctrlPr>
                          <a:rPr lang="en-US" sz="3200" b="0" i="1" smtClean="0">
                            <a:solidFill>
                              <a:srgbClr val="C00000"/>
                            </a:solidFill>
                            <a:latin typeface="Cambria Math" panose="02040503050406030204" pitchFamily="18" charset="0"/>
                          </a:rPr>
                        </m:ctrlPr>
                      </m:sSubPr>
                      <m:e>
                        <m:d>
                          <m:dPr>
                            <m:begChr m:val="‖"/>
                            <m:endChr m:val="‖"/>
                            <m:ctrlPr>
                              <a:rPr lang="en-US" sz="3200" b="0" i="1" smtClean="0">
                                <a:solidFill>
                                  <a:srgbClr val="C00000"/>
                                </a:solidFill>
                                <a:latin typeface="Cambria Math" panose="02040503050406030204" pitchFamily="18" charset="0"/>
                              </a:rPr>
                            </m:ctrlPr>
                          </m:dPr>
                          <m:e>
                            <m:r>
                              <a:rPr lang="en-US" sz="3200" b="0" i="1" smtClean="0">
                                <a:solidFill>
                                  <a:srgbClr val="C00000"/>
                                </a:solidFill>
                                <a:latin typeface="Cambria Math" panose="02040503050406030204" pitchFamily="18" charset="0"/>
                              </a:rPr>
                              <m:t>𝐴𝑥</m:t>
                            </m:r>
                            <m:r>
                              <a:rPr lang="en-US" sz="3200" b="0" i="1" smtClean="0">
                                <a:solidFill>
                                  <a:srgbClr val="C00000"/>
                                </a:solidFill>
                                <a:latin typeface="Cambria Math" panose="02040503050406030204" pitchFamily="18" charset="0"/>
                              </a:rPr>
                              <m:t>−</m:t>
                            </m:r>
                            <m:r>
                              <a:rPr lang="en-US" sz="3200" b="0" i="1" smtClean="0">
                                <a:solidFill>
                                  <a:srgbClr val="C00000"/>
                                </a:solidFill>
                                <a:latin typeface="Cambria Math" panose="02040503050406030204" pitchFamily="18" charset="0"/>
                              </a:rPr>
                              <m:t>𝑏</m:t>
                            </m:r>
                          </m:e>
                        </m:d>
                      </m:e>
                      <m:sub>
                        <m:r>
                          <a:rPr lang="en-US" sz="3200" b="0" i="1" smtClean="0">
                            <a:solidFill>
                              <a:srgbClr val="C00000"/>
                            </a:solidFill>
                            <a:latin typeface="Cambria Math" panose="02040503050406030204" pitchFamily="18" charset="0"/>
                          </a:rPr>
                          <m:t>2</m:t>
                        </m:r>
                      </m:sub>
                    </m:sSub>
                  </m:oMath>
                </a14:m>
                <a:endParaRPr lang="en-US" sz="3200" b="0" dirty="0">
                  <a:solidFill>
                    <a:srgbClr val="C00000"/>
                  </a:solidFill>
                </a:endParaRPr>
              </a:p>
              <a:p>
                <a:pPr marL="457200" indent="-457200">
                  <a:buFont typeface="Arial" panose="020B0604020202020204" pitchFamily="34" charset="0"/>
                  <a:buChar char="•"/>
                </a:pPr>
                <a:r>
                  <a:rPr lang="en-US" sz="3200" dirty="0"/>
                  <a:t>What is the solution to </a:t>
                </a:r>
                <a14:m>
                  <m:oMath xmlns:m="http://schemas.openxmlformats.org/officeDocument/2006/math">
                    <m:limLow>
                      <m:limLowPr>
                        <m:ctrlPr>
                          <a:rPr lang="en-US" sz="3200" b="0" i="1" smtClean="0">
                            <a:solidFill>
                              <a:srgbClr val="C00000"/>
                            </a:solidFill>
                            <a:latin typeface="Cambria Math" panose="02040503050406030204" pitchFamily="18" charset="0"/>
                          </a:rPr>
                        </m:ctrlPr>
                      </m:limLowPr>
                      <m:e>
                        <m:r>
                          <m:rPr>
                            <m:sty m:val="p"/>
                          </m:rPr>
                          <a:rPr lang="en-US" sz="3200" b="0" i="0" smtClean="0">
                            <a:solidFill>
                              <a:srgbClr val="C00000"/>
                            </a:solidFill>
                            <a:latin typeface="Cambria Math" panose="02040503050406030204" pitchFamily="18" charset="0"/>
                          </a:rPr>
                          <m:t>min</m:t>
                        </m:r>
                      </m:e>
                      <m:lim>
                        <m:r>
                          <a:rPr lang="en-US" sz="3200" b="0" i="1" smtClean="0">
                            <a:solidFill>
                              <a:srgbClr val="C00000"/>
                            </a:solidFill>
                            <a:latin typeface="Cambria Math" panose="02040503050406030204" pitchFamily="18" charset="0"/>
                          </a:rPr>
                          <m:t>𝑥</m:t>
                        </m:r>
                        <m:r>
                          <a:rPr lang="en-US" sz="3200" b="0" i="1" smtClean="0">
                            <a:solidFill>
                              <a:srgbClr val="C00000"/>
                            </a:solidFill>
                            <a:latin typeface="Cambria Math" panose="02040503050406030204" pitchFamily="18" charset="0"/>
                          </a:rPr>
                          <m:t>∈</m:t>
                        </m:r>
                        <m:sSup>
                          <m:sSupPr>
                            <m:ctrlPr>
                              <a:rPr lang="en-US" sz="3200" b="0" i="1" smtClean="0">
                                <a:solidFill>
                                  <a:srgbClr val="C00000"/>
                                </a:solidFill>
                                <a:latin typeface="Cambria Math" panose="02040503050406030204" pitchFamily="18" charset="0"/>
                              </a:rPr>
                            </m:ctrlPr>
                          </m:sSupPr>
                          <m:e>
                            <m:r>
                              <a:rPr lang="en-US" sz="3200" b="0" i="1" smtClean="0">
                                <a:solidFill>
                                  <a:srgbClr val="C00000"/>
                                </a:solidFill>
                                <a:latin typeface="Cambria Math" panose="02040503050406030204" pitchFamily="18" charset="0"/>
                              </a:rPr>
                              <m:t>ℝ</m:t>
                            </m:r>
                          </m:e>
                          <m:sup>
                            <m:r>
                              <a:rPr lang="en-US" sz="3200" b="0" i="1" smtClean="0">
                                <a:solidFill>
                                  <a:srgbClr val="C00000"/>
                                </a:solidFill>
                                <a:latin typeface="Cambria Math" panose="02040503050406030204" pitchFamily="18" charset="0"/>
                              </a:rPr>
                              <m:t>𝑑</m:t>
                            </m:r>
                          </m:sup>
                        </m:sSup>
                      </m:lim>
                    </m:limLow>
                    <m:r>
                      <a:rPr lang="en-US" sz="3200" b="0" i="0" smtClean="0">
                        <a:solidFill>
                          <a:srgbClr val="C00000"/>
                        </a:solidFill>
                        <a:latin typeface="Cambria Math" panose="02040503050406030204" pitchFamily="18" charset="0"/>
                      </a:rPr>
                      <m:t> </m:t>
                    </m:r>
                    <m:sSub>
                      <m:sSubPr>
                        <m:ctrlPr>
                          <a:rPr lang="en-US" sz="3200" b="0" i="1" smtClean="0">
                            <a:solidFill>
                              <a:srgbClr val="C00000"/>
                            </a:solidFill>
                            <a:latin typeface="Cambria Math" panose="02040503050406030204" pitchFamily="18" charset="0"/>
                          </a:rPr>
                        </m:ctrlPr>
                      </m:sSubPr>
                      <m:e>
                        <m:d>
                          <m:dPr>
                            <m:begChr m:val="‖"/>
                            <m:endChr m:val="‖"/>
                            <m:ctrlPr>
                              <a:rPr lang="en-US" sz="3200" b="0" i="1" smtClean="0">
                                <a:solidFill>
                                  <a:srgbClr val="C00000"/>
                                </a:solidFill>
                                <a:latin typeface="Cambria Math" panose="02040503050406030204" pitchFamily="18" charset="0"/>
                              </a:rPr>
                            </m:ctrlPr>
                          </m:dPr>
                          <m:e>
                            <m:r>
                              <a:rPr lang="en-US" sz="3200" b="0" i="1" smtClean="0">
                                <a:solidFill>
                                  <a:srgbClr val="C00000"/>
                                </a:solidFill>
                                <a:latin typeface="Cambria Math" panose="02040503050406030204" pitchFamily="18" charset="0"/>
                              </a:rPr>
                              <m:t>𝐴𝑥</m:t>
                            </m:r>
                            <m:r>
                              <a:rPr lang="en-US" sz="3200" b="0" i="1" smtClean="0">
                                <a:solidFill>
                                  <a:srgbClr val="C00000"/>
                                </a:solidFill>
                                <a:latin typeface="Cambria Math" panose="02040503050406030204" pitchFamily="18" charset="0"/>
                              </a:rPr>
                              <m:t>−</m:t>
                            </m:r>
                            <m:r>
                              <a:rPr lang="en-US" sz="3200" b="0" i="1" smtClean="0">
                                <a:solidFill>
                                  <a:srgbClr val="C00000"/>
                                </a:solidFill>
                                <a:latin typeface="Cambria Math" panose="02040503050406030204" pitchFamily="18" charset="0"/>
                              </a:rPr>
                              <m:t>𝑏</m:t>
                            </m:r>
                          </m:e>
                        </m:d>
                      </m:e>
                      <m:sub>
                        <m:r>
                          <a:rPr lang="en-US" sz="3200" b="0" i="1" smtClean="0">
                            <a:solidFill>
                              <a:srgbClr val="C00000"/>
                            </a:solidFill>
                            <a:latin typeface="Cambria Math" panose="02040503050406030204" pitchFamily="18" charset="0"/>
                          </a:rPr>
                          <m:t>2</m:t>
                        </m:r>
                      </m:sub>
                    </m:sSub>
                  </m:oMath>
                </a14:m>
                <a:r>
                  <a:rPr lang="en-US" sz="3200" dirty="0"/>
                  <a:t>?</a:t>
                </a:r>
              </a:p>
            </p:txBody>
          </p:sp>
        </mc:Choice>
        <mc:Fallback xmlns="">
          <p:sp>
            <p:nvSpPr>
              <p:cNvPr id="6" name="Rectangle 5">
                <a:extLst>
                  <a:ext uri="{FF2B5EF4-FFF2-40B4-BE49-F238E27FC236}">
                    <a16:creationId xmlns:a16="http://schemas.microsoft.com/office/drawing/2014/main" id="{ADE29DC0-5F55-4C0F-9250-42464CEC0C31}"/>
                  </a:ext>
                </a:extLst>
              </p:cNvPr>
              <p:cNvSpPr>
                <a:spLocks noRot="1" noChangeAspect="1" noMove="1" noResize="1" noEditPoints="1" noAdjustHandles="1" noChangeArrowheads="1" noChangeShapeType="1" noTextEdit="1"/>
              </p:cNvSpPr>
              <p:nvPr/>
            </p:nvSpPr>
            <p:spPr>
              <a:xfrm>
                <a:off x="5573737" y="1785332"/>
                <a:ext cx="5700815" cy="2270943"/>
              </a:xfrm>
              <a:prstGeom prst="rect">
                <a:avLst/>
              </a:prstGeom>
              <a:blipFill>
                <a:blip r:embed="rId2"/>
                <a:stretch>
                  <a:fillRect l="-2457" t="-32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E34C0BD3-17FA-4C89-B440-C5B1EB2729FE}"/>
                  </a:ext>
                </a:extLst>
              </p:cNvPr>
              <p:cNvSpPr/>
              <p:nvPr/>
            </p:nvSpPr>
            <p:spPr>
              <a:xfrm>
                <a:off x="305260" y="3156778"/>
                <a:ext cx="37459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solidFill>
                            <a:srgbClr val="C00000"/>
                          </a:solidFill>
                          <a:latin typeface="Cambria Math" panose="02040503050406030204" pitchFamily="18" charset="0"/>
                        </a:rPr>
                        <m:t>𝑛</m:t>
                      </m:r>
                    </m:oMath>
                  </m:oMathPara>
                </a14:m>
                <a:endParaRPr lang="en-US" dirty="0">
                  <a:solidFill>
                    <a:srgbClr val="C00000"/>
                  </a:solidFill>
                </a:endParaRPr>
              </a:p>
            </p:txBody>
          </p:sp>
        </mc:Choice>
        <mc:Fallback xmlns="">
          <p:sp>
            <p:nvSpPr>
              <p:cNvPr id="7" name="Rectangle 6">
                <a:extLst>
                  <a:ext uri="{FF2B5EF4-FFF2-40B4-BE49-F238E27FC236}">
                    <a16:creationId xmlns:a16="http://schemas.microsoft.com/office/drawing/2014/main" id="{E34C0BD3-17FA-4C89-B440-C5B1EB2729FE}"/>
                  </a:ext>
                </a:extLst>
              </p:cNvPr>
              <p:cNvSpPr>
                <a:spLocks noRot="1" noChangeAspect="1" noMove="1" noResize="1" noEditPoints="1" noAdjustHandles="1" noChangeArrowheads="1" noChangeShapeType="1" noTextEdit="1"/>
              </p:cNvSpPr>
              <p:nvPr/>
            </p:nvSpPr>
            <p:spPr>
              <a:xfrm>
                <a:off x="305260" y="3156778"/>
                <a:ext cx="374590"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1BE03EE9-5338-44CC-A0E3-C885075F2E77}"/>
                  </a:ext>
                </a:extLst>
              </p:cNvPr>
              <p:cNvSpPr/>
              <p:nvPr/>
            </p:nvSpPr>
            <p:spPr>
              <a:xfrm>
                <a:off x="1290260" y="4981577"/>
                <a:ext cx="399597"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b="0" i="1" smtClean="0">
                          <a:solidFill>
                            <a:srgbClr val="C00000"/>
                          </a:solidFill>
                          <a:latin typeface="Cambria Math" panose="02040503050406030204" pitchFamily="18" charset="0"/>
                        </a:rPr>
                        <m:t>𝑑</m:t>
                      </m:r>
                    </m:oMath>
                  </m:oMathPara>
                </a14:m>
                <a:endParaRPr lang="en-US" dirty="0">
                  <a:solidFill>
                    <a:srgbClr val="C00000"/>
                  </a:solidFill>
                </a:endParaRPr>
              </a:p>
            </p:txBody>
          </p:sp>
        </mc:Choice>
        <mc:Fallback xmlns="">
          <p:sp>
            <p:nvSpPr>
              <p:cNvPr id="8" name="Rectangle 7">
                <a:extLst>
                  <a:ext uri="{FF2B5EF4-FFF2-40B4-BE49-F238E27FC236}">
                    <a16:creationId xmlns:a16="http://schemas.microsoft.com/office/drawing/2014/main" id="{1BE03EE9-5338-44CC-A0E3-C885075F2E77}"/>
                  </a:ext>
                </a:extLst>
              </p:cNvPr>
              <p:cNvSpPr>
                <a:spLocks noRot="1" noChangeAspect="1" noMove="1" noResize="1" noEditPoints="1" noAdjustHandles="1" noChangeArrowheads="1" noChangeShapeType="1" noTextEdit="1"/>
              </p:cNvSpPr>
              <p:nvPr/>
            </p:nvSpPr>
            <p:spPr>
              <a:xfrm>
                <a:off x="1290260" y="4981577"/>
                <a:ext cx="399597" cy="400110"/>
              </a:xfrm>
              <a:prstGeom prst="rect">
                <a:avLst/>
              </a:prstGeom>
              <a:blipFill>
                <a:blip r:embed="rId4"/>
                <a:stretch>
                  <a:fillRect/>
                </a:stretch>
              </a:blipFill>
            </p:spPr>
            <p:txBody>
              <a:bodyPr/>
              <a:lstStyle/>
              <a:p>
                <a:r>
                  <a:rPr lang="en-US">
                    <a:noFill/>
                  </a:rPr>
                  <a:t> </a:t>
                </a:r>
              </a:p>
            </p:txBody>
          </p:sp>
        </mc:Fallback>
      </mc:AlternateContent>
      <p:sp>
        <p:nvSpPr>
          <p:cNvPr id="10" name="Rectangle 9">
            <a:extLst>
              <a:ext uri="{FF2B5EF4-FFF2-40B4-BE49-F238E27FC236}">
                <a16:creationId xmlns:a16="http://schemas.microsoft.com/office/drawing/2014/main" id="{369E2A8B-A49E-4FA9-B2FB-F51DC002BD82}"/>
              </a:ext>
            </a:extLst>
          </p:cNvPr>
          <p:cNvSpPr/>
          <p:nvPr/>
        </p:nvSpPr>
        <p:spPr>
          <a:xfrm>
            <a:off x="2601116" y="1825625"/>
            <a:ext cx="398585" cy="1489075"/>
          </a:xfrm>
          <a:prstGeom prst="rect">
            <a:avLst/>
          </a:prstGeom>
          <a:noFill/>
          <a:ln w="57150">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9853D185-B675-497D-BE00-CB16F72C7CBD}"/>
                  </a:ext>
                </a:extLst>
              </p:cNvPr>
              <p:cNvSpPr/>
              <p:nvPr/>
            </p:nvSpPr>
            <p:spPr>
              <a:xfrm>
                <a:off x="2171718" y="2410400"/>
                <a:ext cx="399597"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b="0" i="1" smtClean="0">
                          <a:solidFill>
                            <a:srgbClr val="C00000"/>
                          </a:solidFill>
                          <a:latin typeface="Cambria Math" panose="02040503050406030204" pitchFamily="18" charset="0"/>
                        </a:rPr>
                        <m:t>𝑑</m:t>
                      </m:r>
                    </m:oMath>
                  </m:oMathPara>
                </a14:m>
                <a:endParaRPr lang="en-US" dirty="0">
                  <a:solidFill>
                    <a:srgbClr val="C00000"/>
                  </a:solidFill>
                </a:endParaRPr>
              </a:p>
            </p:txBody>
          </p:sp>
        </mc:Choice>
        <mc:Fallback xmlns="">
          <p:sp>
            <p:nvSpPr>
              <p:cNvPr id="12" name="Rectangle 11">
                <a:extLst>
                  <a:ext uri="{FF2B5EF4-FFF2-40B4-BE49-F238E27FC236}">
                    <a16:creationId xmlns:a16="http://schemas.microsoft.com/office/drawing/2014/main" id="{9853D185-B675-497D-BE00-CB16F72C7CBD}"/>
                  </a:ext>
                </a:extLst>
              </p:cNvPr>
              <p:cNvSpPr>
                <a:spLocks noRot="1" noChangeAspect="1" noMove="1" noResize="1" noEditPoints="1" noAdjustHandles="1" noChangeArrowheads="1" noChangeShapeType="1" noTextEdit="1"/>
              </p:cNvSpPr>
              <p:nvPr/>
            </p:nvSpPr>
            <p:spPr>
              <a:xfrm>
                <a:off x="2171718" y="2410400"/>
                <a:ext cx="399597" cy="400110"/>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796109F9-E905-4D8E-A88E-B5A61C5E3DEB}"/>
                  </a:ext>
                </a:extLst>
              </p:cNvPr>
              <p:cNvSpPr/>
              <p:nvPr/>
            </p:nvSpPr>
            <p:spPr>
              <a:xfrm>
                <a:off x="2601116" y="3343246"/>
                <a:ext cx="385041"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b="0" i="1" smtClean="0">
                          <a:solidFill>
                            <a:srgbClr val="C00000"/>
                          </a:solidFill>
                          <a:latin typeface="Cambria Math" panose="02040503050406030204" pitchFamily="18" charset="0"/>
                        </a:rPr>
                        <m:t>1</m:t>
                      </m:r>
                    </m:oMath>
                  </m:oMathPara>
                </a14:m>
                <a:endParaRPr lang="en-US" dirty="0">
                  <a:solidFill>
                    <a:srgbClr val="C00000"/>
                  </a:solidFill>
                </a:endParaRPr>
              </a:p>
            </p:txBody>
          </p:sp>
        </mc:Choice>
        <mc:Fallback xmlns="">
          <p:sp>
            <p:nvSpPr>
              <p:cNvPr id="13" name="Rectangle 12">
                <a:extLst>
                  <a:ext uri="{FF2B5EF4-FFF2-40B4-BE49-F238E27FC236}">
                    <a16:creationId xmlns:a16="http://schemas.microsoft.com/office/drawing/2014/main" id="{796109F9-E905-4D8E-A88E-B5A61C5E3DEB}"/>
                  </a:ext>
                </a:extLst>
              </p:cNvPr>
              <p:cNvSpPr>
                <a:spLocks noRot="1" noChangeAspect="1" noMove="1" noResize="1" noEditPoints="1" noAdjustHandles="1" noChangeArrowheads="1" noChangeShapeType="1" noTextEdit="1"/>
              </p:cNvSpPr>
              <p:nvPr/>
            </p:nvSpPr>
            <p:spPr>
              <a:xfrm>
                <a:off x="2601116" y="3343246"/>
                <a:ext cx="385041" cy="400110"/>
              </a:xfrm>
              <a:prstGeom prst="rect">
                <a:avLst/>
              </a:prstGeom>
              <a:blipFill>
                <a:blip r:embed="rId6"/>
                <a:stretch>
                  <a:fillRect/>
                </a:stretch>
              </a:blipFill>
            </p:spPr>
            <p:txBody>
              <a:bodyPr/>
              <a:lstStyle/>
              <a:p>
                <a:r>
                  <a:rPr lang="en-US">
                    <a:noFill/>
                  </a:rPr>
                  <a:t> </a:t>
                </a:r>
              </a:p>
            </p:txBody>
          </p:sp>
        </mc:Fallback>
      </mc:AlternateContent>
      <p:sp>
        <p:nvSpPr>
          <p:cNvPr id="14" name="Rectangle 13">
            <a:extLst>
              <a:ext uri="{FF2B5EF4-FFF2-40B4-BE49-F238E27FC236}">
                <a16:creationId xmlns:a16="http://schemas.microsoft.com/office/drawing/2014/main" id="{CC35C082-1390-4713-91EF-C3B370952147}"/>
              </a:ext>
            </a:extLst>
          </p:cNvPr>
          <p:cNvSpPr/>
          <p:nvPr/>
        </p:nvSpPr>
        <p:spPr>
          <a:xfrm>
            <a:off x="3793298" y="1825624"/>
            <a:ext cx="398585" cy="3031638"/>
          </a:xfrm>
          <a:prstGeom prst="rect">
            <a:avLst/>
          </a:prstGeom>
          <a:noFill/>
          <a:ln w="571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881FFB1F-EF69-4C18-9B81-00543A9C6C1D}"/>
                  </a:ext>
                </a:extLst>
              </p:cNvPr>
              <p:cNvSpPr/>
              <p:nvPr/>
            </p:nvSpPr>
            <p:spPr>
              <a:xfrm>
                <a:off x="3327080" y="3156777"/>
                <a:ext cx="37459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solidFill>
                            <a:srgbClr val="C00000"/>
                          </a:solidFill>
                          <a:latin typeface="Cambria Math" panose="02040503050406030204" pitchFamily="18" charset="0"/>
                        </a:rPr>
                        <m:t>𝑛</m:t>
                      </m:r>
                    </m:oMath>
                  </m:oMathPara>
                </a14:m>
                <a:endParaRPr lang="en-US" dirty="0">
                  <a:solidFill>
                    <a:srgbClr val="C00000"/>
                  </a:solidFill>
                </a:endParaRPr>
              </a:p>
            </p:txBody>
          </p:sp>
        </mc:Choice>
        <mc:Fallback xmlns="">
          <p:sp>
            <p:nvSpPr>
              <p:cNvPr id="15" name="Rectangle 14">
                <a:extLst>
                  <a:ext uri="{FF2B5EF4-FFF2-40B4-BE49-F238E27FC236}">
                    <a16:creationId xmlns:a16="http://schemas.microsoft.com/office/drawing/2014/main" id="{881FFB1F-EF69-4C18-9B81-00543A9C6C1D}"/>
                  </a:ext>
                </a:extLst>
              </p:cNvPr>
              <p:cNvSpPr>
                <a:spLocks noRot="1" noChangeAspect="1" noMove="1" noResize="1" noEditPoints="1" noAdjustHandles="1" noChangeArrowheads="1" noChangeShapeType="1" noTextEdit="1"/>
              </p:cNvSpPr>
              <p:nvPr/>
            </p:nvSpPr>
            <p:spPr>
              <a:xfrm>
                <a:off x="3327080" y="3156777"/>
                <a:ext cx="374590"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A6FBD636-81EC-499D-B6CF-392BC7E22A2E}"/>
                  </a:ext>
                </a:extLst>
              </p:cNvPr>
              <p:cNvSpPr/>
              <p:nvPr/>
            </p:nvSpPr>
            <p:spPr>
              <a:xfrm>
                <a:off x="3806842" y="4981577"/>
                <a:ext cx="385041"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b="0" i="1" smtClean="0">
                          <a:solidFill>
                            <a:srgbClr val="C00000"/>
                          </a:solidFill>
                          <a:latin typeface="Cambria Math" panose="02040503050406030204" pitchFamily="18" charset="0"/>
                        </a:rPr>
                        <m:t>1</m:t>
                      </m:r>
                    </m:oMath>
                  </m:oMathPara>
                </a14:m>
                <a:endParaRPr lang="en-US" dirty="0">
                  <a:solidFill>
                    <a:srgbClr val="C00000"/>
                  </a:solidFill>
                </a:endParaRPr>
              </a:p>
            </p:txBody>
          </p:sp>
        </mc:Choice>
        <mc:Fallback xmlns="">
          <p:sp>
            <p:nvSpPr>
              <p:cNvPr id="16" name="Rectangle 15">
                <a:extLst>
                  <a:ext uri="{FF2B5EF4-FFF2-40B4-BE49-F238E27FC236}">
                    <a16:creationId xmlns:a16="http://schemas.microsoft.com/office/drawing/2014/main" id="{A6FBD636-81EC-499D-B6CF-392BC7E22A2E}"/>
                  </a:ext>
                </a:extLst>
              </p:cNvPr>
              <p:cNvSpPr>
                <a:spLocks noRot="1" noChangeAspect="1" noMove="1" noResize="1" noEditPoints="1" noAdjustHandles="1" noChangeArrowheads="1" noChangeShapeType="1" noTextEdit="1"/>
              </p:cNvSpPr>
              <p:nvPr/>
            </p:nvSpPr>
            <p:spPr>
              <a:xfrm>
                <a:off x="3806842" y="4981577"/>
                <a:ext cx="385041" cy="400110"/>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EFE4164B-232C-4B6F-A24D-7F47CF6A505B}"/>
                  </a:ext>
                </a:extLst>
              </p:cNvPr>
              <p:cNvSpPr/>
              <p:nvPr/>
            </p:nvSpPr>
            <p:spPr>
              <a:xfrm>
                <a:off x="3111316" y="2410400"/>
                <a:ext cx="43152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b="0" i="1" smtClean="0">
                          <a:solidFill>
                            <a:schemeClr val="tx1"/>
                          </a:solidFill>
                          <a:latin typeface="Cambria Math" panose="02040503050406030204" pitchFamily="18" charset="0"/>
                        </a:rPr>
                        <m:t>≈</m:t>
                      </m:r>
                    </m:oMath>
                  </m:oMathPara>
                </a14:m>
                <a:endParaRPr lang="en-US" dirty="0">
                  <a:solidFill>
                    <a:schemeClr val="tx1"/>
                  </a:solidFill>
                </a:endParaRPr>
              </a:p>
            </p:txBody>
          </p:sp>
        </mc:Choice>
        <mc:Fallback xmlns="">
          <p:sp>
            <p:nvSpPr>
              <p:cNvPr id="17" name="Rectangle 16">
                <a:extLst>
                  <a:ext uri="{FF2B5EF4-FFF2-40B4-BE49-F238E27FC236}">
                    <a16:creationId xmlns:a16="http://schemas.microsoft.com/office/drawing/2014/main" id="{EFE4164B-232C-4B6F-A24D-7F47CF6A505B}"/>
                  </a:ext>
                </a:extLst>
              </p:cNvPr>
              <p:cNvSpPr>
                <a:spLocks noRot="1" noChangeAspect="1" noMove="1" noResize="1" noEditPoints="1" noAdjustHandles="1" noChangeArrowheads="1" noChangeShapeType="1" noTextEdit="1"/>
              </p:cNvSpPr>
              <p:nvPr/>
            </p:nvSpPr>
            <p:spPr>
              <a:xfrm>
                <a:off x="3111316" y="2410400"/>
                <a:ext cx="431528" cy="400110"/>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Rectangle 19">
                <a:extLst>
                  <a:ext uri="{FF2B5EF4-FFF2-40B4-BE49-F238E27FC236}">
                    <a16:creationId xmlns:a16="http://schemas.microsoft.com/office/drawing/2014/main" id="{21DA1A76-C9D7-4D3C-8686-2A55FD5DEB05}"/>
                  </a:ext>
                </a:extLst>
              </p:cNvPr>
              <p:cNvSpPr/>
              <p:nvPr/>
            </p:nvSpPr>
            <p:spPr>
              <a:xfrm>
                <a:off x="1216681" y="3043745"/>
                <a:ext cx="541367"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i="1" smtClean="0">
                          <a:solidFill>
                            <a:srgbClr val="C00000"/>
                          </a:solidFill>
                          <a:latin typeface="Cambria Math" panose="02040503050406030204" pitchFamily="18" charset="0"/>
                        </a:rPr>
                        <m:t>𝐴</m:t>
                      </m:r>
                    </m:oMath>
                  </m:oMathPara>
                </a14:m>
                <a:endParaRPr lang="en-US" dirty="0">
                  <a:solidFill>
                    <a:srgbClr val="C00000"/>
                  </a:solidFill>
                </a:endParaRPr>
              </a:p>
            </p:txBody>
          </p:sp>
        </mc:Choice>
        <mc:Fallback xmlns="">
          <p:sp>
            <p:nvSpPr>
              <p:cNvPr id="20" name="Rectangle 19">
                <a:extLst>
                  <a:ext uri="{FF2B5EF4-FFF2-40B4-BE49-F238E27FC236}">
                    <a16:creationId xmlns:a16="http://schemas.microsoft.com/office/drawing/2014/main" id="{21DA1A76-C9D7-4D3C-8686-2A55FD5DEB05}"/>
                  </a:ext>
                </a:extLst>
              </p:cNvPr>
              <p:cNvSpPr>
                <a:spLocks noRot="1" noChangeAspect="1" noMove="1" noResize="1" noEditPoints="1" noAdjustHandles="1" noChangeArrowheads="1" noChangeShapeType="1" noTextEdit="1"/>
              </p:cNvSpPr>
              <p:nvPr/>
            </p:nvSpPr>
            <p:spPr>
              <a:xfrm>
                <a:off x="1216681" y="3043745"/>
                <a:ext cx="541367" cy="584775"/>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Rectangle 20">
                <a:extLst>
                  <a:ext uri="{FF2B5EF4-FFF2-40B4-BE49-F238E27FC236}">
                    <a16:creationId xmlns:a16="http://schemas.microsoft.com/office/drawing/2014/main" id="{96647609-DF3F-4297-B40D-B194368B791A}"/>
                  </a:ext>
                </a:extLst>
              </p:cNvPr>
              <p:cNvSpPr/>
              <p:nvPr/>
            </p:nvSpPr>
            <p:spPr>
              <a:xfrm>
                <a:off x="3738643" y="3050858"/>
                <a:ext cx="507896"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b="0" i="1" smtClean="0">
                          <a:solidFill>
                            <a:srgbClr val="C00000"/>
                          </a:solidFill>
                          <a:latin typeface="Cambria Math" panose="02040503050406030204" pitchFamily="18" charset="0"/>
                        </a:rPr>
                        <m:t>𝑏</m:t>
                      </m:r>
                    </m:oMath>
                  </m:oMathPara>
                </a14:m>
                <a:endParaRPr lang="en-US" dirty="0">
                  <a:solidFill>
                    <a:srgbClr val="C00000"/>
                  </a:solidFill>
                </a:endParaRPr>
              </a:p>
            </p:txBody>
          </p:sp>
        </mc:Choice>
        <mc:Fallback xmlns="">
          <p:sp>
            <p:nvSpPr>
              <p:cNvPr id="21" name="Rectangle 20">
                <a:extLst>
                  <a:ext uri="{FF2B5EF4-FFF2-40B4-BE49-F238E27FC236}">
                    <a16:creationId xmlns:a16="http://schemas.microsoft.com/office/drawing/2014/main" id="{96647609-DF3F-4297-B40D-B194368B791A}"/>
                  </a:ext>
                </a:extLst>
              </p:cNvPr>
              <p:cNvSpPr>
                <a:spLocks noRot="1" noChangeAspect="1" noMove="1" noResize="1" noEditPoints="1" noAdjustHandles="1" noChangeArrowheads="1" noChangeShapeType="1" noTextEdit="1"/>
              </p:cNvSpPr>
              <p:nvPr/>
            </p:nvSpPr>
            <p:spPr>
              <a:xfrm>
                <a:off x="3738643" y="3050858"/>
                <a:ext cx="507896" cy="584775"/>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F803A7F9-D485-42F0-8136-98003ED28E53}"/>
                  </a:ext>
                </a:extLst>
              </p:cNvPr>
              <p:cNvSpPr/>
              <p:nvPr/>
            </p:nvSpPr>
            <p:spPr>
              <a:xfrm>
                <a:off x="2579439" y="2427111"/>
                <a:ext cx="46807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a:solidFill>
                            <a:srgbClr val="C00000"/>
                          </a:solidFill>
                          <a:latin typeface="Cambria Math" panose="02040503050406030204" pitchFamily="18" charset="0"/>
                        </a:rPr>
                        <m:t>𝑥</m:t>
                      </m:r>
                    </m:oMath>
                  </m:oMathPara>
                </a14:m>
                <a:endParaRPr lang="en-US" sz="2800" dirty="0"/>
              </a:p>
            </p:txBody>
          </p:sp>
        </mc:Choice>
        <mc:Fallback xmlns="">
          <p:sp>
            <p:nvSpPr>
              <p:cNvPr id="3" name="Rectangle 2">
                <a:extLst>
                  <a:ext uri="{FF2B5EF4-FFF2-40B4-BE49-F238E27FC236}">
                    <a16:creationId xmlns:a16="http://schemas.microsoft.com/office/drawing/2014/main" id="{F803A7F9-D485-42F0-8136-98003ED28E53}"/>
                  </a:ext>
                </a:extLst>
              </p:cNvPr>
              <p:cNvSpPr>
                <a:spLocks noRot="1" noChangeAspect="1" noMove="1" noResize="1" noEditPoints="1" noAdjustHandles="1" noChangeArrowheads="1" noChangeShapeType="1" noTextEdit="1"/>
              </p:cNvSpPr>
              <p:nvPr/>
            </p:nvSpPr>
            <p:spPr>
              <a:xfrm>
                <a:off x="2579439" y="2427111"/>
                <a:ext cx="468077" cy="523220"/>
              </a:xfrm>
              <a:prstGeom prst="rect">
                <a:avLst/>
              </a:prstGeom>
              <a:blipFill>
                <a:blip r:embed="rId1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39222523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rgbClr val="C00000"/>
                </a:solidFill>
              </a:rPr>
              <a:t>Linear Regression</a:t>
            </a:r>
            <a:endParaRPr lang="en-US" dirty="0"/>
          </a:p>
        </p:txBody>
      </p:sp>
      <p:cxnSp>
        <p:nvCxnSpPr>
          <p:cNvPr id="9" name="Straight Connector 8">
            <a:extLst>
              <a:ext uri="{FF2B5EF4-FFF2-40B4-BE49-F238E27FC236}">
                <a16:creationId xmlns:a16="http://schemas.microsoft.com/office/drawing/2014/main" id="{3D6C1948-E80D-27D5-C9BA-194BADD0BFB3}"/>
              </a:ext>
            </a:extLst>
          </p:cNvPr>
          <p:cNvCxnSpPr/>
          <p:nvPr/>
        </p:nvCxnSpPr>
        <p:spPr>
          <a:xfrm flipV="1">
            <a:off x="2654418" y="3306167"/>
            <a:ext cx="5939405" cy="2600587"/>
          </a:xfrm>
          <a:prstGeom prst="line">
            <a:avLst/>
          </a:prstGeom>
          <a:ln w="5715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5214E601-3BFB-6750-4761-601ADE2ECFB7}"/>
                  </a:ext>
                </a:extLst>
              </p:cNvPr>
              <p:cNvSpPr txBox="1"/>
              <p:nvPr/>
            </p:nvSpPr>
            <p:spPr>
              <a:xfrm>
                <a:off x="558221" y="5582561"/>
                <a:ext cx="1890666" cy="91031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3200" b="0" i="1" smtClean="0">
                          <a:solidFill>
                            <a:srgbClr val="C00000"/>
                          </a:solidFill>
                          <a:latin typeface="Cambria Math" panose="02040503050406030204" pitchFamily="18" charset="0"/>
                        </a:rPr>
                        <m:t>𝐴</m:t>
                      </m:r>
                      <m:r>
                        <a:rPr lang="en-US" sz="3200" b="0" i="1" smtClean="0">
                          <a:solidFill>
                            <a:srgbClr val="C00000"/>
                          </a:solidFill>
                          <a:latin typeface="Cambria Math" panose="02040503050406030204" pitchFamily="18" charset="0"/>
                        </a:rPr>
                        <m:t>=</m:t>
                      </m:r>
                      <m:d>
                        <m:dPr>
                          <m:begChr m:val="["/>
                          <m:endChr m:val="]"/>
                          <m:ctrlPr>
                            <a:rPr lang="en-US" sz="3200" b="0" i="1" smtClean="0">
                              <a:solidFill>
                                <a:srgbClr val="C00000"/>
                              </a:solidFill>
                              <a:latin typeface="Cambria Math" panose="02040503050406030204" pitchFamily="18" charset="0"/>
                            </a:rPr>
                          </m:ctrlPr>
                        </m:dPr>
                        <m:e>
                          <m:eqArr>
                            <m:eqArrPr>
                              <m:ctrlPr>
                                <a:rPr lang="en-US" sz="3200" b="0" i="1" smtClean="0">
                                  <a:solidFill>
                                    <a:srgbClr val="C00000"/>
                                  </a:solidFill>
                                  <a:latin typeface="Cambria Math" panose="02040503050406030204" pitchFamily="18" charset="0"/>
                                </a:rPr>
                              </m:ctrlPr>
                            </m:eqArrPr>
                            <m:e>
                              <m:r>
                                <a:rPr lang="en-US" sz="3200" b="0" i="1" smtClean="0">
                                  <a:solidFill>
                                    <a:srgbClr val="C00000"/>
                                  </a:solidFill>
                                  <a:latin typeface="Cambria Math" panose="02040503050406030204" pitchFamily="18" charset="0"/>
                                </a:rPr>
                                <m:t>2</m:t>
                              </m:r>
                            </m:e>
                            <m:e>
                              <m:r>
                                <a:rPr lang="en-US" sz="3200" b="0" i="1" smtClean="0">
                                  <a:solidFill>
                                    <a:srgbClr val="C00000"/>
                                  </a:solidFill>
                                  <a:latin typeface="Cambria Math" panose="02040503050406030204" pitchFamily="18" charset="0"/>
                                </a:rPr>
                                <m:t>1</m:t>
                              </m:r>
                            </m:e>
                          </m:eqArr>
                        </m:e>
                      </m:d>
                    </m:oMath>
                  </m:oMathPara>
                </a14:m>
                <a:endParaRPr lang="en-US" sz="3200" dirty="0"/>
              </a:p>
            </p:txBody>
          </p:sp>
        </mc:Choice>
        <mc:Fallback xmlns="">
          <p:sp>
            <p:nvSpPr>
              <p:cNvPr id="18" name="TextBox 17">
                <a:extLst>
                  <a:ext uri="{FF2B5EF4-FFF2-40B4-BE49-F238E27FC236}">
                    <a16:creationId xmlns:a16="http://schemas.microsoft.com/office/drawing/2014/main" id="{5214E601-3BFB-6750-4761-601ADE2ECFB7}"/>
                  </a:ext>
                </a:extLst>
              </p:cNvPr>
              <p:cNvSpPr txBox="1">
                <a:spLocks noRot="1" noChangeAspect="1" noMove="1" noResize="1" noEditPoints="1" noAdjustHandles="1" noChangeArrowheads="1" noChangeShapeType="1" noTextEdit="1"/>
              </p:cNvSpPr>
              <p:nvPr/>
            </p:nvSpPr>
            <p:spPr>
              <a:xfrm>
                <a:off x="558221" y="5582561"/>
                <a:ext cx="1890666" cy="910314"/>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74D66A42-A786-5BD9-3EAC-49654E1D92A8}"/>
                  </a:ext>
                </a:extLst>
              </p:cNvPr>
              <p:cNvSpPr txBox="1"/>
              <p:nvPr/>
            </p:nvSpPr>
            <p:spPr>
              <a:xfrm>
                <a:off x="4907559" y="1727424"/>
                <a:ext cx="2088161" cy="92031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3200" b="0" i="1" smtClean="0">
                          <a:solidFill>
                            <a:srgbClr val="C00000"/>
                          </a:solidFill>
                          <a:latin typeface="Cambria Math" panose="02040503050406030204" pitchFamily="18" charset="0"/>
                        </a:rPr>
                        <m:t>𝑏</m:t>
                      </m:r>
                      <m:r>
                        <a:rPr lang="en-US" sz="3200" b="0" i="1" smtClean="0">
                          <a:solidFill>
                            <a:srgbClr val="C00000"/>
                          </a:solidFill>
                          <a:latin typeface="Cambria Math" panose="02040503050406030204" pitchFamily="18" charset="0"/>
                        </a:rPr>
                        <m:t>=</m:t>
                      </m:r>
                      <m:d>
                        <m:dPr>
                          <m:begChr m:val="["/>
                          <m:endChr m:val="]"/>
                          <m:ctrlPr>
                            <a:rPr lang="en-US" sz="3200" b="0" i="1" smtClean="0">
                              <a:solidFill>
                                <a:srgbClr val="C00000"/>
                              </a:solidFill>
                              <a:latin typeface="Cambria Math" panose="02040503050406030204" pitchFamily="18" charset="0"/>
                            </a:rPr>
                          </m:ctrlPr>
                        </m:dPr>
                        <m:e>
                          <m:eqArr>
                            <m:eqArrPr>
                              <m:ctrlPr>
                                <a:rPr lang="en-US" sz="3200" b="0" i="1" smtClean="0">
                                  <a:solidFill>
                                    <a:srgbClr val="C00000"/>
                                  </a:solidFill>
                                  <a:latin typeface="Cambria Math" panose="02040503050406030204" pitchFamily="18" charset="0"/>
                                </a:rPr>
                              </m:ctrlPr>
                            </m:eqArrPr>
                            <m:e>
                              <m:r>
                                <a:rPr lang="en-US" sz="3200" b="0" i="1" smtClean="0">
                                  <a:solidFill>
                                    <a:srgbClr val="C00000"/>
                                  </a:solidFill>
                                  <a:latin typeface="Cambria Math" panose="02040503050406030204" pitchFamily="18" charset="0"/>
                                </a:rPr>
                                <m:t>5</m:t>
                              </m:r>
                            </m:e>
                            <m:e>
                              <m:r>
                                <a:rPr lang="en-US" sz="3200" b="0" i="1" smtClean="0">
                                  <a:solidFill>
                                    <a:srgbClr val="C00000"/>
                                  </a:solidFill>
                                  <a:latin typeface="Cambria Math" panose="02040503050406030204" pitchFamily="18" charset="0"/>
                                </a:rPr>
                                <m:t>5</m:t>
                              </m:r>
                            </m:e>
                          </m:eqArr>
                        </m:e>
                      </m:d>
                    </m:oMath>
                  </m:oMathPara>
                </a14:m>
                <a:endParaRPr lang="en-US" sz="3200" dirty="0"/>
              </a:p>
            </p:txBody>
          </p:sp>
        </mc:Choice>
        <mc:Fallback xmlns="">
          <p:sp>
            <p:nvSpPr>
              <p:cNvPr id="19" name="TextBox 18">
                <a:extLst>
                  <a:ext uri="{FF2B5EF4-FFF2-40B4-BE49-F238E27FC236}">
                    <a16:creationId xmlns:a16="http://schemas.microsoft.com/office/drawing/2014/main" id="{74D66A42-A786-5BD9-3EAC-49654E1D92A8}"/>
                  </a:ext>
                </a:extLst>
              </p:cNvPr>
              <p:cNvSpPr txBox="1">
                <a:spLocks noRot="1" noChangeAspect="1" noMove="1" noResize="1" noEditPoints="1" noAdjustHandles="1" noChangeArrowheads="1" noChangeShapeType="1" noTextEdit="1"/>
              </p:cNvSpPr>
              <p:nvPr/>
            </p:nvSpPr>
            <p:spPr>
              <a:xfrm>
                <a:off x="4907559" y="1727424"/>
                <a:ext cx="2088161" cy="920317"/>
              </a:xfrm>
              <a:prstGeom prst="rect">
                <a:avLst/>
              </a:prstGeom>
              <a:blipFill>
                <a:blip r:embed="rId3"/>
                <a:stretch>
                  <a:fillRect/>
                </a:stretch>
              </a:blipFill>
            </p:spPr>
            <p:txBody>
              <a:bodyPr/>
              <a:lstStyle/>
              <a:p>
                <a:r>
                  <a:rPr lang="en-US">
                    <a:noFill/>
                  </a:rPr>
                  <a:t> </a:t>
                </a:r>
              </a:p>
            </p:txBody>
          </p:sp>
        </mc:Fallback>
      </mc:AlternateContent>
      <p:sp>
        <p:nvSpPr>
          <p:cNvPr id="22" name="Oval 21">
            <a:extLst>
              <a:ext uri="{FF2B5EF4-FFF2-40B4-BE49-F238E27FC236}">
                <a16:creationId xmlns:a16="http://schemas.microsoft.com/office/drawing/2014/main" id="{928BA13D-619D-8863-9E7D-222353AF19A1}"/>
              </a:ext>
            </a:extLst>
          </p:cNvPr>
          <p:cNvSpPr/>
          <p:nvPr/>
        </p:nvSpPr>
        <p:spPr>
          <a:xfrm>
            <a:off x="4915948" y="2449585"/>
            <a:ext cx="234892" cy="234892"/>
          </a:xfrm>
          <a:prstGeom prst="ellipse">
            <a:avLst/>
          </a:prstGeom>
          <a:solidFill>
            <a:schemeClr val="accent4">
              <a:lumMod val="40000"/>
              <a:lumOff val="60000"/>
            </a:schemeClr>
          </a:solid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99A618F3-2914-4684-5BFD-84BBCF174FB2}"/>
                  </a:ext>
                </a:extLst>
              </p:cNvPr>
              <p:cNvSpPr txBox="1"/>
              <p:nvPr/>
            </p:nvSpPr>
            <p:spPr>
              <a:xfrm>
                <a:off x="5240325" y="5602941"/>
                <a:ext cx="5766032" cy="584775"/>
              </a:xfrm>
              <a:prstGeom prst="rect">
                <a:avLst/>
              </a:prstGeom>
              <a:noFill/>
            </p:spPr>
            <p:txBody>
              <a:bodyPr wrap="square">
                <a:spAutoFit/>
              </a:bodyPr>
              <a:lstStyle/>
              <a:p>
                <a:r>
                  <a:rPr lang="en-US" sz="3200" dirty="0"/>
                  <a:t>Find </a:t>
                </a:r>
                <a14:m>
                  <m:oMath xmlns:m="http://schemas.openxmlformats.org/officeDocument/2006/math">
                    <m:r>
                      <a:rPr lang="en-US" sz="3200" b="0" i="1" smtClean="0">
                        <a:solidFill>
                          <a:srgbClr val="C00000"/>
                        </a:solidFill>
                        <a:latin typeface="Cambria Math" panose="02040503050406030204" pitchFamily="18" charset="0"/>
                      </a:rPr>
                      <m:t>𝑥</m:t>
                    </m:r>
                  </m:oMath>
                </a14:m>
                <a:r>
                  <a:rPr lang="en-US" sz="3200" dirty="0"/>
                  <a:t> that minimizes </a:t>
                </a:r>
                <a14:m>
                  <m:oMath xmlns:m="http://schemas.openxmlformats.org/officeDocument/2006/math">
                    <m:sSub>
                      <m:sSubPr>
                        <m:ctrlPr>
                          <a:rPr lang="en-US" sz="3200" b="0" i="1" smtClean="0">
                            <a:solidFill>
                              <a:srgbClr val="C00000"/>
                            </a:solidFill>
                            <a:latin typeface="Cambria Math" panose="02040503050406030204" pitchFamily="18" charset="0"/>
                          </a:rPr>
                        </m:ctrlPr>
                      </m:sSubPr>
                      <m:e>
                        <m:d>
                          <m:dPr>
                            <m:begChr m:val="‖"/>
                            <m:endChr m:val="‖"/>
                            <m:ctrlPr>
                              <a:rPr lang="en-US" sz="3200" b="0" i="1" smtClean="0">
                                <a:solidFill>
                                  <a:srgbClr val="C00000"/>
                                </a:solidFill>
                                <a:latin typeface="Cambria Math" panose="02040503050406030204" pitchFamily="18" charset="0"/>
                              </a:rPr>
                            </m:ctrlPr>
                          </m:dPr>
                          <m:e>
                            <m:r>
                              <a:rPr lang="en-US" sz="3200" b="0" i="1" smtClean="0">
                                <a:solidFill>
                                  <a:srgbClr val="C00000"/>
                                </a:solidFill>
                                <a:latin typeface="Cambria Math" panose="02040503050406030204" pitchFamily="18" charset="0"/>
                              </a:rPr>
                              <m:t>𝐴𝑥</m:t>
                            </m:r>
                            <m:r>
                              <a:rPr lang="en-US" sz="3200" b="0" i="1" smtClean="0">
                                <a:solidFill>
                                  <a:srgbClr val="C00000"/>
                                </a:solidFill>
                                <a:latin typeface="Cambria Math" panose="02040503050406030204" pitchFamily="18" charset="0"/>
                              </a:rPr>
                              <m:t>−</m:t>
                            </m:r>
                            <m:r>
                              <a:rPr lang="en-US" sz="3200" b="0" i="1" smtClean="0">
                                <a:solidFill>
                                  <a:srgbClr val="C00000"/>
                                </a:solidFill>
                                <a:latin typeface="Cambria Math" panose="02040503050406030204" pitchFamily="18" charset="0"/>
                              </a:rPr>
                              <m:t>𝑏</m:t>
                            </m:r>
                          </m:e>
                        </m:d>
                      </m:e>
                      <m:sub>
                        <m:r>
                          <a:rPr lang="en-US" sz="3200" b="0" i="1" smtClean="0">
                            <a:solidFill>
                              <a:srgbClr val="C00000"/>
                            </a:solidFill>
                            <a:latin typeface="Cambria Math" panose="02040503050406030204" pitchFamily="18" charset="0"/>
                          </a:rPr>
                          <m:t>2</m:t>
                        </m:r>
                      </m:sub>
                    </m:sSub>
                  </m:oMath>
                </a14:m>
                <a:endParaRPr lang="en-US" sz="3200" dirty="0"/>
              </a:p>
            </p:txBody>
          </p:sp>
        </mc:Choice>
        <mc:Fallback xmlns="">
          <p:sp>
            <p:nvSpPr>
              <p:cNvPr id="7" name="TextBox 6">
                <a:extLst>
                  <a:ext uri="{FF2B5EF4-FFF2-40B4-BE49-F238E27FC236}">
                    <a16:creationId xmlns:a16="http://schemas.microsoft.com/office/drawing/2014/main" id="{99A618F3-2914-4684-5BFD-84BBCF174FB2}"/>
                  </a:ext>
                </a:extLst>
              </p:cNvPr>
              <p:cNvSpPr txBox="1">
                <a:spLocks noRot="1" noChangeAspect="1" noMove="1" noResize="1" noEditPoints="1" noAdjustHandles="1" noChangeArrowheads="1" noChangeShapeType="1" noTextEdit="1"/>
              </p:cNvSpPr>
              <p:nvPr/>
            </p:nvSpPr>
            <p:spPr>
              <a:xfrm>
                <a:off x="5240325" y="5602941"/>
                <a:ext cx="5766032" cy="584775"/>
              </a:xfrm>
              <a:prstGeom prst="rect">
                <a:avLst/>
              </a:prstGeom>
              <a:blipFill>
                <a:blip r:embed="rId4"/>
                <a:stretch>
                  <a:fillRect l="-2748" t="-12500" b="-34375"/>
                </a:stretch>
              </a:blipFill>
            </p:spPr>
            <p:txBody>
              <a:bodyPr/>
              <a:lstStyle/>
              <a:p>
                <a:r>
                  <a:rPr lang="en-US">
                    <a:noFill/>
                  </a:rPr>
                  <a:t> </a:t>
                </a:r>
              </a:p>
            </p:txBody>
          </p:sp>
        </mc:Fallback>
      </mc:AlternateContent>
    </p:spTree>
    <p:extLst>
      <p:ext uri="{BB962C8B-B14F-4D97-AF65-F5344CB8AC3E}">
        <p14:creationId xmlns:p14="http://schemas.microsoft.com/office/powerpoint/2010/main" val="96240485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rgbClr val="C00000"/>
                </a:solidFill>
              </a:rPr>
              <a:t>Linear Regression</a:t>
            </a:r>
            <a:endParaRPr lang="en-US" dirty="0"/>
          </a:p>
        </p:txBody>
      </p:sp>
      <p:cxnSp>
        <p:nvCxnSpPr>
          <p:cNvPr id="9" name="Straight Connector 8">
            <a:extLst>
              <a:ext uri="{FF2B5EF4-FFF2-40B4-BE49-F238E27FC236}">
                <a16:creationId xmlns:a16="http://schemas.microsoft.com/office/drawing/2014/main" id="{3D6C1948-E80D-27D5-C9BA-194BADD0BFB3}"/>
              </a:ext>
            </a:extLst>
          </p:cNvPr>
          <p:cNvCxnSpPr/>
          <p:nvPr/>
        </p:nvCxnSpPr>
        <p:spPr>
          <a:xfrm flipV="1">
            <a:off x="2654418" y="3306167"/>
            <a:ext cx="5939405" cy="2600587"/>
          </a:xfrm>
          <a:prstGeom prst="line">
            <a:avLst/>
          </a:prstGeom>
          <a:ln w="5715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5214E601-3BFB-6750-4761-601ADE2ECFB7}"/>
                  </a:ext>
                </a:extLst>
              </p:cNvPr>
              <p:cNvSpPr txBox="1"/>
              <p:nvPr/>
            </p:nvSpPr>
            <p:spPr>
              <a:xfrm>
                <a:off x="558221" y="5582561"/>
                <a:ext cx="1890666" cy="91031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3200" b="0" i="1" smtClean="0">
                          <a:solidFill>
                            <a:srgbClr val="C00000"/>
                          </a:solidFill>
                          <a:latin typeface="Cambria Math" panose="02040503050406030204" pitchFamily="18" charset="0"/>
                        </a:rPr>
                        <m:t>𝐴</m:t>
                      </m:r>
                      <m:r>
                        <a:rPr lang="en-US" sz="3200" b="0" i="1" smtClean="0">
                          <a:solidFill>
                            <a:srgbClr val="C00000"/>
                          </a:solidFill>
                          <a:latin typeface="Cambria Math" panose="02040503050406030204" pitchFamily="18" charset="0"/>
                        </a:rPr>
                        <m:t>=</m:t>
                      </m:r>
                      <m:d>
                        <m:dPr>
                          <m:begChr m:val="["/>
                          <m:endChr m:val="]"/>
                          <m:ctrlPr>
                            <a:rPr lang="en-US" sz="3200" b="0" i="1" smtClean="0">
                              <a:solidFill>
                                <a:srgbClr val="C00000"/>
                              </a:solidFill>
                              <a:latin typeface="Cambria Math" panose="02040503050406030204" pitchFamily="18" charset="0"/>
                            </a:rPr>
                          </m:ctrlPr>
                        </m:dPr>
                        <m:e>
                          <m:eqArr>
                            <m:eqArrPr>
                              <m:ctrlPr>
                                <a:rPr lang="en-US" sz="3200" b="0" i="1" smtClean="0">
                                  <a:solidFill>
                                    <a:srgbClr val="C00000"/>
                                  </a:solidFill>
                                  <a:latin typeface="Cambria Math" panose="02040503050406030204" pitchFamily="18" charset="0"/>
                                </a:rPr>
                              </m:ctrlPr>
                            </m:eqArrPr>
                            <m:e>
                              <m:r>
                                <a:rPr lang="en-US" sz="3200" b="0" i="1" smtClean="0">
                                  <a:solidFill>
                                    <a:srgbClr val="C00000"/>
                                  </a:solidFill>
                                  <a:latin typeface="Cambria Math" panose="02040503050406030204" pitchFamily="18" charset="0"/>
                                </a:rPr>
                                <m:t>2</m:t>
                              </m:r>
                            </m:e>
                            <m:e>
                              <m:r>
                                <a:rPr lang="en-US" sz="3200" b="0" i="1" smtClean="0">
                                  <a:solidFill>
                                    <a:srgbClr val="C00000"/>
                                  </a:solidFill>
                                  <a:latin typeface="Cambria Math" panose="02040503050406030204" pitchFamily="18" charset="0"/>
                                </a:rPr>
                                <m:t>1</m:t>
                              </m:r>
                            </m:e>
                          </m:eqArr>
                        </m:e>
                      </m:d>
                    </m:oMath>
                  </m:oMathPara>
                </a14:m>
                <a:endParaRPr lang="en-US" sz="3200" dirty="0"/>
              </a:p>
            </p:txBody>
          </p:sp>
        </mc:Choice>
        <mc:Fallback xmlns="">
          <p:sp>
            <p:nvSpPr>
              <p:cNvPr id="18" name="TextBox 17">
                <a:extLst>
                  <a:ext uri="{FF2B5EF4-FFF2-40B4-BE49-F238E27FC236}">
                    <a16:creationId xmlns:a16="http://schemas.microsoft.com/office/drawing/2014/main" id="{5214E601-3BFB-6750-4761-601ADE2ECFB7}"/>
                  </a:ext>
                </a:extLst>
              </p:cNvPr>
              <p:cNvSpPr txBox="1">
                <a:spLocks noRot="1" noChangeAspect="1" noMove="1" noResize="1" noEditPoints="1" noAdjustHandles="1" noChangeArrowheads="1" noChangeShapeType="1" noTextEdit="1"/>
              </p:cNvSpPr>
              <p:nvPr/>
            </p:nvSpPr>
            <p:spPr>
              <a:xfrm>
                <a:off x="558221" y="5582561"/>
                <a:ext cx="1890666" cy="910314"/>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74D66A42-A786-5BD9-3EAC-49654E1D92A8}"/>
                  </a:ext>
                </a:extLst>
              </p:cNvPr>
              <p:cNvSpPr txBox="1"/>
              <p:nvPr/>
            </p:nvSpPr>
            <p:spPr>
              <a:xfrm>
                <a:off x="4907559" y="1727424"/>
                <a:ext cx="2088161" cy="92031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3200" b="0" i="1" smtClean="0">
                          <a:solidFill>
                            <a:srgbClr val="C00000"/>
                          </a:solidFill>
                          <a:latin typeface="Cambria Math" panose="02040503050406030204" pitchFamily="18" charset="0"/>
                        </a:rPr>
                        <m:t>𝑏</m:t>
                      </m:r>
                      <m:r>
                        <a:rPr lang="en-US" sz="3200" b="0" i="1" smtClean="0">
                          <a:solidFill>
                            <a:srgbClr val="C00000"/>
                          </a:solidFill>
                          <a:latin typeface="Cambria Math" panose="02040503050406030204" pitchFamily="18" charset="0"/>
                        </a:rPr>
                        <m:t>=</m:t>
                      </m:r>
                      <m:d>
                        <m:dPr>
                          <m:begChr m:val="["/>
                          <m:endChr m:val="]"/>
                          <m:ctrlPr>
                            <a:rPr lang="en-US" sz="3200" b="0" i="1" smtClean="0">
                              <a:solidFill>
                                <a:srgbClr val="C00000"/>
                              </a:solidFill>
                              <a:latin typeface="Cambria Math" panose="02040503050406030204" pitchFamily="18" charset="0"/>
                            </a:rPr>
                          </m:ctrlPr>
                        </m:dPr>
                        <m:e>
                          <m:eqArr>
                            <m:eqArrPr>
                              <m:ctrlPr>
                                <a:rPr lang="en-US" sz="3200" b="0" i="1" smtClean="0">
                                  <a:solidFill>
                                    <a:srgbClr val="C00000"/>
                                  </a:solidFill>
                                  <a:latin typeface="Cambria Math" panose="02040503050406030204" pitchFamily="18" charset="0"/>
                                </a:rPr>
                              </m:ctrlPr>
                            </m:eqArrPr>
                            <m:e>
                              <m:r>
                                <a:rPr lang="en-US" sz="3200" b="0" i="1" smtClean="0">
                                  <a:solidFill>
                                    <a:srgbClr val="C00000"/>
                                  </a:solidFill>
                                  <a:latin typeface="Cambria Math" panose="02040503050406030204" pitchFamily="18" charset="0"/>
                                </a:rPr>
                                <m:t>5</m:t>
                              </m:r>
                            </m:e>
                            <m:e>
                              <m:r>
                                <a:rPr lang="en-US" sz="3200" b="0" i="1" smtClean="0">
                                  <a:solidFill>
                                    <a:srgbClr val="C00000"/>
                                  </a:solidFill>
                                  <a:latin typeface="Cambria Math" panose="02040503050406030204" pitchFamily="18" charset="0"/>
                                </a:rPr>
                                <m:t>5</m:t>
                              </m:r>
                            </m:e>
                          </m:eqArr>
                        </m:e>
                      </m:d>
                    </m:oMath>
                  </m:oMathPara>
                </a14:m>
                <a:endParaRPr lang="en-US" sz="3200" dirty="0"/>
              </a:p>
            </p:txBody>
          </p:sp>
        </mc:Choice>
        <mc:Fallback xmlns="">
          <p:sp>
            <p:nvSpPr>
              <p:cNvPr id="19" name="TextBox 18">
                <a:extLst>
                  <a:ext uri="{FF2B5EF4-FFF2-40B4-BE49-F238E27FC236}">
                    <a16:creationId xmlns:a16="http://schemas.microsoft.com/office/drawing/2014/main" id="{74D66A42-A786-5BD9-3EAC-49654E1D92A8}"/>
                  </a:ext>
                </a:extLst>
              </p:cNvPr>
              <p:cNvSpPr txBox="1">
                <a:spLocks noRot="1" noChangeAspect="1" noMove="1" noResize="1" noEditPoints="1" noAdjustHandles="1" noChangeArrowheads="1" noChangeShapeType="1" noTextEdit="1"/>
              </p:cNvSpPr>
              <p:nvPr/>
            </p:nvSpPr>
            <p:spPr>
              <a:xfrm>
                <a:off x="4907559" y="1727424"/>
                <a:ext cx="2088161" cy="920317"/>
              </a:xfrm>
              <a:prstGeom prst="rect">
                <a:avLst/>
              </a:prstGeom>
              <a:blipFill>
                <a:blip r:embed="rId3"/>
                <a:stretch>
                  <a:fillRect/>
                </a:stretch>
              </a:blipFill>
            </p:spPr>
            <p:txBody>
              <a:bodyPr/>
              <a:lstStyle/>
              <a:p>
                <a:r>
                  <a:rPr lang="en-US">
                    <a:noFill/>
                  </a:rPr>
                  <a:t> </a:t>
                </a:r>
              </a:p>
            </p:txBody>
          </p:sp>
        </mc:Fallback>
      </mc:AlternateContent>
      <p:sp>
        <p:nvSpPr>
          <p:cNvPr id="22" name="Oval 21">
            <a:extLst>
              <a:ext uri="{FF2B5EF4-FFF2-40B4-BE49-F238E27FC236}">
                <a16:creationId xmlns:a16="http://schemas.microsoft.com/office/drawing/2014/main" id="{928BA13D-619D-8863-9E7D-222353AF19A1}"/>
              </a:ext>
            </a:extLst>
          </p:cNvPr>
          <p:cNvSpPr/>
          <p:nvPr/>
        </p:nvSpPr>
        <p:spPr>
          <a:xfrm>
            <a:off x="4915948" y="2449585"/>
            <a:ext cx="234892" cy="234892"/>
          </a:xfrm>
          <a:prstGeom prst="ellipse">
            <a:avLst/>
          </a:prstGeom>
          <a:solidFill>
            <a:schemeClr val="accent4">
              <a:lumMod val="40000"/>
              <a:lumOff val="60000"/>
            </a:schemeClr>
          </a:solid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Connector 22">
            <a:extLst>
              <a:ext uri="{FF2B5EF4-FFF2-40B4-BE49-F238E27FC236}">
                <a16:creationId xmlns:a16="http://schemas.microsoft.com/office/drawing/2014/main" id="{F80C76C8-6E79-A9B9-DA67-B2F98685EFAB}"/>
              </a:ext>
            </a:extLst>
          </p:cNvPr>
          <p:cNvCxnSpPr>
            <a:cxnSpLocks/>
            <a:stCxn id="22" idx="5"/>
          </p:cNvCxnSpPr>
          <p:nvPr/>
        </p:nvCxnSpPr>
        <p:spPr>
          <a:xfrm>
            <a:off x="5116441" y="2650078"/>
            <a:ext cx="906854" cy="1804476"/>
          </a:xfrm>
          <a:prstGeom prst="line">
            <a:avLst/>
          </a:prstGeom>
          <a:ln w="5715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DC852C7A-2A27-5A96-9306-F489D651EC4F}"/>
                  </a:ext>
                </a:extLst>
              </p:cNvPr>
              <p:cNvSpPr txBox="1"/>
              <p:nvPr/>
            </p:nvSpPr>
            <p:spPr>
              <a:xfrm>
                <a:off x="5844683" y="4454554"/>
                <a:ext cx="1890666" cy="91031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en-US" sz="3200" b="0" i="1" smtClean="0">
                              <a:solidFill>
                                <a:srgbClr val="C00000"/>
                              </a:solidFill>
                              <a:latin typeface="Cambria Math" panose="02040503050406030204" pitchFamily="18" charset="0"/>
                            </a:rPr>
                          </m:ctrlPr>
                        </m:dPr>
                        <m:e>
                          <m:eqArr>
                            <m:eqArrPr>
                              <m:ctrlPr>
                                <a:rPr lang="en-US" sz="3200" b="0" i="1" smtClean="0">
                                  <a:solidFill>
                                    <a:srgbClr val="C00000"/>
                                  </a:solidFill>
                                  <a:latin typeface="Cambria Math" panose="02040503050406030204" pitchFamily="18" charset="0"/>
                                </a:rPr>
                              </m:ctrlPr>
                            </m:eqArrPr>
                            <m:e>
                              <m:r>
                                <a:rPr lang="en-US" sz="3200" b="0" i="1" smtClean="0">
                                  <a:solidFill>
                                    <a:srgbClr val="C00000"/>
                                  </a:solidFill>
                                  <a:latin typeface="Cambria Math" panose="02040503050406030204" pitchFamily="18" charset="0"/>
                                </a:rPr>
                                <m:t>6</m:t>
                              </m:r>
                            </m:e>
                            <m:e>
                              <m:r>
                                <a:rPr lang="en-US" sz="3200" b="0" i="1" smtClean="0">
                                  <a:solidFill>
                                    <a:srgbClr val="C00000"/>
                                  </a:solidFill>
                                  <a:latin typeface="Cambria Math" panose="02040503050406030204" pitchFamily="18" charset="0"/>
                                </a:rPr>
                                <m:t>3</m:t>
                              </m:r>
                            </m:e>
                          </m:eqArr>
                        </m:e>
                      </m:d>
                    </m:oMath>
                  </m:oMathPara>
                </a14:m>
                <a:endParaRPr lang="en-US" sz="3200" dirty="0"/>
              </a:p>
            </p:txBody>
          </p:sp>
        </mc:Choice>
        <mc:Fallback xmlns="">
          <p:sp>
            <p:nvSpPr>
              <p:cNvPr id="28" name="TextBox 27">
                <a:extLst>
                  <a:ext uri="{FF2B5EF4-FFF2-40B4-BE49-F238E27FC236}">
                    <a16:creationId xmlns:a16="http://schemas.microsoft.com/office/drawing/2014/main" id="{DC852C7A-2A27-5A96-9306-F489D651EC4F}"/>
                  </a:ext>
                </a:extLst>
              </p:cNvPr>
              <p:cNvSpPr txBox="1">
                <a:spLocks noRot="1" noChangeAspect="1" noMove="1" noResize="1" noEditPoints="1" noAdjustHandles="1" noChangeArrowheads="1" noChangeShapeType="1" noTextEdit="1"/>
              </p:cNvSpPr>
              <p:nvPr/>
            </p:nvSpPr>
            <p:spPr>
              <a:xfrm>
                <a:off x="5844683" y="4454554"/>
                <a:ext cx="1890666" cy="910314"/>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404BB559-E405-C961-DDFD-AD5F711AFA19}"/>
                  </a:ext>
                </a:extLst>
              </p:cNvPr>
              <p:cNvSpPr txBox="1"/>
              <p:nvPr/>
            </p:nvSpPr>
            <p:spPr>
              <a:xfrm>
                <a:off x="5240325" y="5602941"/>
                <a:ext cx="5766032" cy="584775"/>
              </a:xfrm>
              <a:prstGeom prst="rect">
                <a:avLst/>
              </a:prstGeom>
              <a:noFill/>
            </p:spPr>
            <p:txBody>
              <a:bodyPr wrap="square">
                <a:spAutoFit/>
              </a:bodyPr>
              <a:lstStyle/>
              <a:p>
                <a:r>
                  <a:rPr lang="en-US" sz="3200" dirty="0"/>
                  <a:t>Find </a:t>
                </a:r>
                <a14:m>
                  <m:oMath xmlns:m="http://schemas.openxmlformats.org/officeDocument/2006/math">
                    <m:r>
                      <a:rPr lang="en-US" sz="3200" b="0" i="1" smtClean="0">
                        <a:solidFill>
                          <a:srgbClr val="C00000"/>
                        </a:solidFill>
                        <a:latin typeface="Cambria Math" panose="02040503050406030204" pitchFamily="18" charset="0"/>
                      </a:rPr>
                      <m:t>𝑥</m:t>
                    </m:r>
                  </m:oMath>
                </a14:m>
                <a:r>
                  <a:rPr lang="en-US" sz="3200" dirty="0"/>
                  <a:t> that minimizes </a:t>
                </a:r>
                <a14:m>
                  <m:oMath xmlns:m="http://schemas.openxmlformats.org/officeDocument/2006/math">
                    <m:sSub>
                      <m:sSubPr>
                        <m:ctrlPr>
                          <a:rPr lang="en-US" sz="3200" b="0" i="1" smtClean="0">
                            <a:solidFill>
                              <a:srgbClr val="C00000"/>
                            </a:solidFill>
                            <a:latin typeface="Cambria Math" panose="02040503050406030204" pitchFamily="18" charset="0"/>
                          </a:rPr>
                        </m:ctrlPr>
                      </m:sSubPr>
                      <m:e>
                        <m:d>
                          <m:dPr>
                            <m:begChr m:val="‖"/>
                            <m:endChr m:val="‖"/>
                            <m:ctrlPr>
                              <a:rPr lang="en-US" sz="3200" b="0" i="1" smtClean="0">
                                <a:solidFill>
                                  <a:srgbClr val="C00000"/>
                                </a:solidFill>
                                <a:latin typeface="Cambria Math" panose="02040503050406030204" pitchFamily="18" charset="0"/>
                              </a:rPr>
                            </m:ctrlPr>
                          </m:dPr>
                          <m:e>
                            <m:r>
                              <a:rPr lang="en-US" sz="3200" b="0" i="1" smtClean="0">
                                <a:solidFill>
                                  <a:srgbClr val="C00000"/>
                                </a:solidFill>
                                <a:latin typeface="Cambria Math" panose="02040503050406030204" pitchFamily="18" charset="0"/>
                              </a:rPr>
                              <m:t>𝐴𝑥</m:t>
                            </m:r>
                            <m:r>
                              <a:rPr lang="en-US" sz="3200" b="0" i="1" smtClean="0">
                                <a:solidFill>
                                  <a:srgbClr val="C00000"/>
                                </a:solidFill>
                                <a:latin typeface="Cambria Math" panose="02040503050406030204" pitchFamily="18" charset="0"/>
                              </a:rPr>
                              <m:t>−</m:t>
                            </m:r>
                            <m:r>
                              <a:rPr lang="en-US" sz="3200" b="0" i="1" smtClean="0">
                                <a:solidFill>
                                  <a:srgbClr val="C00000"/>
                                </a:solidFill>
                                <a:latin typeface="Cambria Math" panose="02040503050406030204" pitchFamily="18" charset="0"/>
                              </a:rPr>
                              <m:t>𝑏</m:t>
                            </m:r>
                          </m:e>
                        </m:d>
                      </m:e>
                      <m:sub>
                        <m:r>
                          <a:rPr lang="en-US" sz="3200" b="0" i="1" smtClean="0">
                            <a:solidFill>
                              <a:srgbClr val="C00000"/>
                            </a:solidFill>
                            <a:latin typeface="Cambria Math" panose="02040503050406030204" pitchFamily="18" charset="0"/>
                          </a:rPr>
                          <m:t>2</m:t>
                        </m:r>
                      </m:sub>
                    </m:sSub>
                  </m:oMath>
                </a14:m>
                <a:endParaRPr lang="en-US" sz="3200" dirty="0"/>
              </a:p>
            </p:txBody>
          </p:sp>
        </mc:Choice>
        <mc:Fallback xmlns="">
          <p:sp>
            <p:nvSpPr>
              <p:cNvPr id="29" name="TextBox 28">
                <a:extLst>
                  <a:ext uri="{FF2B5EF4-FFF2-40B4-BE49-F238E27FC236}">
                    <a16:creationId xmlns:a16="http://schemas.microsoft.com/office/drawing/2014/main" id="{404BB559-E405-C961-DDFD-AD5F711AFA19}"/>
                  </a:ext>
                </a:extLst>
              </p:cNvPr>
              <p:cNvSpPr txBox="1">
                <a:spLocks noRot="1" noChangeAspect="1" noMove="1" noResize="1" noEditPoints="1" noAdjustHandles="1" noChangeArrowheads="1" noChangeShapeType="1" noTextEdit="1"/>
              </p:cNvSpPr>
              <p:nvPr/>
            </p:nvSpPr>
            <p:spPr>
              <a:xfrm>
                <a:off x="5240325" y="5602941"/>
                <a:ext cx="5766032" cy="584775"/>
              </a:xfrm>
              <a:prstGeom prst="rect">
                <a:avLst/>
              </a:prstGeom>
              <a:blipFill>
                <a:blip r:embed="rId5"/>
                <a:stretch>
                  <a:fillRect l="-2748" t="-12500" b="-34375"/>
                </a:stretch>
              </a:blipFill>
            </p:spPr>
            <p:txBody>
              <a:bodyPr/>
              <a:lstStyle/>
              <a:p>
                <a:r>
                  <a:rPr lang="en-US">
                    <a:noFill/>
                  </a:rPr>
                  <a:t> </a:t>
                </a:r>
              </a:p>
            </p:txBody>
          </p:sp>
        </mc:Fallback>
      </mc:AlternateContent>
    </p:spTree>
    <p:extLst>
      <p:ext uri="{BB962C8B-B14F-4D97-AF65-F5344CB8AC3E}">
        <p14:creationId xmlns:p14="http://schemas.microsoft.com/office/powerpoint/2010/main" val="381431285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rgbClr val="C00000"/>
                </a:solidFill>
              </a:rPr>
              <a:t>Linear Regression</a:t>
            </a:r>
            <a:endParaRPr lang="en-US" dirty="0"/>
          </a:p>
        </p:txBody>
      </p:sp>
      <p:sp>
        <p:nvSpPr>
          <p:cNvPr id="4" name="Rectangle 3">
            <a:extLst>
              <a:ext uri="{FF2B5EF4-FFF2-40B4-BE49-F238E27FC236}">
                <a16:creationId xmlns:a16="http://schemas.microsoft.com/office/drawing/2014/main" id="{9AE4632A-DB15-4E1E-AF6A-9808F8A025F0}"/>
              </a:ext>
            </a:extLst>
          </p:cNvPr>
          <p:cNvSpPr/>
          <p:nvPr/>
        </p:nvSpPr>
        <p:spPr>
          <a:xfrm>
            <a:off x="838200" y="1825625"/>
            <a:ext cx="1298331" cy="3031638"/>
          </a:xfrm>
          <a:prstGeom prst="rect">
            <a:avLst/>
          </a:prstGeom>
          <a:noFill/>
          <a:ln w="571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ADE29DC0-5F55-4C0F-9250-42464CEC0C31}"/>
                  </a:ext>
                </a:extLst>
              </p:cNvPr>
              <p:cNvSpPr/>
              <p:nvPr/>
            </p:nvSpPr>
            <p:spPr>
              <a:xfrm>
                <a:off x="5573737" y="1785332"/>
                <a:ext cx="5700815" cy="4230774"/>
              </a:xfrm>
              <a:prstGeom prst="rect">
                <a:avLst/>
              </a:prstGeom>
            </p:spPr>
            <p:txBody>
              <a:bodyPr wrap="square">
                <a:spAutoFit/>
              </a:bodyPr>
              <a:lstStyle/>
              <a:p>
                <a:pPr marL="457200" indent="-457200">
                  <a:buFont typeface="Arial" panose="020B0604020202020204" pitchFamily="34" charset="0"/>
                  <a:buChar char="•"/>
                </a:pPr>
                <a:r>
                  <a:rPr lang="en-US" sz="3200" dirty="0"/>
                  <a:t>Find the vector </a:t>
                </a:r>
                <a14:m>
                  <m:oMath xmlns:m="http://schemas.openxmlformats.org/officeDocument/2006/math">
                    <m:r>
                      <a:rPr lang="en-US" sz="3200" b="0" i="1" smtClean="0">
                        <a:solidFill>
                          <a:srgbClr val="C00000"/>
                        </a:solidFill>
                        <a:latin typeface="Cambria Math" panose="02040503050406030204" pitchFamily="18" charset="0"/>
                      </a:rPr>
                      <m:t>𝑥</m:t>
                    </m:r>
                  </m:oMath>
                </a14:m>
                <a:r>
                  <a:rPr lang="en-US" sz="3200" dirty="0"/>
                  <a:t> that minimizes </a:t>
                </a:r>
                <a14:m>
                  <m:oMath xmlns:m="http://schemas.openxmlformats.org/officeDocument/2006/math">
                    <m:sSub>
                      <m:sSubPr>
                        <m:ctrlPr>
                          <a:rPr lang="en-US" sz="3200" b="0" i="1" smtClean="0">
                            <a:solidFill>
                              <a:srgbClr val="C00000"/>
                            </a:solidFill>
                            <a:latin typeface="Cambria Math" panose="02040503050406030204" pitchFamily="18" charset="0"/>
                          </a:rPr>
                        </m:ctrlPr>
                      </m:sSubPr>
                      <m:e>
                        <m:d>
                          <m:dPr>
                            <m:begChr m:val="‖"/>
                            <m:endChr m:val="‖"/>
                            <m:ctrlPr>
                              <a:rPr lang="en-US" sz="3200" b="0" i="1" smtClean="0">
                                <a:solidFill>
                                  <a:srgbClr val="C00000"/>
                                </a:solidFill>
                                <a:latin typeface="Cambria Math" panose="02040503050406030204" pitchFamily="18" charset="0"/>
                              </a:rPr>
                            </m:ctrlPr>
                          </m:dPr>
                          <m:e>
                            <m:r>
                              <a:rPr lang="en-US" sz="3200" b="0" i="1" smtClean="0">
                                <a:solidFill>
                                  <a:srgbClr val="C00000"/>
                                </a:solidFill>
                                <a:latin typeface="Cambria Math" panose="02040503050406030204" pitchFamily="18" charset="0"/>
                              </a:rPr>
                              <m:t>𝐴𝑥</m:t>
                            </m:r>
                            <m:r>
                              <a:rPr lang="en-US" sz="3200" b="0" i="1" smtClean="0">
                                <a:solidFill>
                                  <a:srgbClr val="C00000"/>
                                </a:solidFill>
                                <a:latin typeface="Cambria Math" panose="02040503050406030204" pitchFamily="18" charset="0"/>
                              </a:rPr>
                              <m:t>−</m:t>
                            </m:r>
                            <m:r>
                              <a:rPr lang="en-US" sz="3200" b="0" i="1" smtClean="0">
                                <a:solidFill>
                                  <a:srgbClr val="C00000"/>
                                </a:solidFill>
                                <a:latin typeface="Cambria Math" panose="02040503050406030204" pitchFamily="18" charset="0"/>
                              </a:rPr>
                              <m:t>𝑏</m:t>
                            </m:r>
                          </m:e>
                        </m:d>
                      </m:e>
                      <m:sub>
                        <m:r>
                          <a:rPr lang="en-US" sz="3200" b="0" i="1" smtClean="0">
                            <a:solidFill>
                              <a:srgbClr val="C00000"/>
                            </a:solidFill>
                            <a:latin typeface="Cambria Math" panose="02040503050406030204" pitchFamily="18" charset="0"/>
                          </a:rPr>
                          <m:t>2</m:t>
                        </m:r>
                      </m:sub>
                    </m:sSub>
                  </m:oMath>
                </a14:m>
                <a:endParaRPr lang="en-US" sz="3200" b="0" dirty="0">
                  <a:solidFill>
                    <a:srgbClr val="C00000"/>
                  </a:solidFill>
                </a:endParaRPr>
              </a:p>
              <a:p>
                <a:pPr marL="457200" indent="-457200">
                  <a:buFont typeface="Arial" panose="020B0604020202020204" pitchFamily="34" charset="0"/>
                  <a:buChar char="•"/>
                </a:pPr>
                <a:r>
                  <a:rPr lang="en-US" sz="3200" dirty="0"/>
                  <a:t>What is the solution to </a:t>
                </a:r>
                <a14:m>
                  <m:oMath xmlns:m="http://schemas.openxmlformats.org/officeDocument/2006/math">
                    <m:limLow>
                      <m:limLowPr>
                        <m:ctrlPr>
                          <a:rPr lang="en-US" sz="3200" b="0" i="1" smtClean="0">
                            <a:solidFill>
                              <a:srgbClr val="C00000"/>
                            </a:solidFill>
                            <a:latin typeface="Cambria Math" panose="02040503050406030204" pitchFamily="18" charset="0"/>
                          </a:rPr>
                        </m:ctrlPr>
                      </m:limLowPr>
                      <m:e>
                        <m:r>
                          <m:rPr>
                            <m:sty m:val="p"/>
                          </m:rPr>
                          <a:rPr lang="en-US" sz="3200" b="0" i="0" smtClean="0">
                            <a:solidFill>
                              <a:srgbClr val="C00000"/>
                            </a:solidFill>
                            <a:latin typeface="Cambria Math" panose="02040503050406030204" pitchFamily="18" charset="0"/>
                          </a:rPr>
                          <m:t>min</m:t>
                        </m:r>
                      </m:e>
                      <m:lim>
                        <m:r>
                          <a:rPr lang="en-US" sz="3200" b="0" i="1" smtClean="0">
                            <a:solidFill>
                              <a:srgbClr val="C00000"/>
                            </a:solidFill>
                            <a:latin typeface="Cambria Math" panose="02040503050406030204" pitchFamily="18" charset="0"/>
                          </a:rPr>
                          <m:t>𝑥</m:t>
                        </m:r>
                        <m:r>
                          <a:rPr lang="en-US" sz="3200" b="0" i="1" smtClean="0">
                            <a:solidFill>
                              <a:srgbClr val="C00000"/>
                            </a:solidFill>
                            <a:latin typeface="Cambria Math" panose="02040503050406030204" pitchFamily="18" charset="0"/>
                          </a:rPr>
                          <m:t>∈</m:t>
                        </m:r>
                        <m:sSup>
                          <m:sSupPr>
                            <m:ctrlPr>
                              <a:rPr lang="en-US" sz="3200" b="0" i="1" smtClean="0">
                                <a:solidFill>
                                  <a:srgbClr val="C00000"/>
                                </a:solidFill>
                                <a:latin typeface="Cambria Math" panose="02040503050406030204" pitchFamily="18" charset="0"/>
                              </a:rPr>
                            </m:ctrlPr>
                          </m:sSupPr>
                          <m:e>
                            <m:r>
                              <a:rPr lang="en-US" sz="3200" b="0" i="1" smtClean="0">
                                <a:solidFill>
                                  <a:srgbClr val="C00000"/>
                                </a:solidFill>
                                <a:latin typeface="Cambria Math" panose="02040503050406030204" pitchFamily="18" charset="0"/>
                              </a:rPr>
                              <m:t>ℝ</m:t>
                            </m:r>
                          </m:e>
                          <m:sup>
                            <m:r>
                              <a:rPr lang="en-US" sz="3200" b="0" i="1" smtClean="0">
                                <a:solidFill>
                                  <a:srgbClr val="C00000"/>
                                </a:solidFill>
                                <a:latin typeface="Cambria Math" panose="02040503050406030204" pitchFamily="18" charset="0"/>
                              </a:rPr>
                              <m:t>𝑑</m:t>
                            </m:r>
                          </m:sup>
                        </m:sSup>
                      </m:lim>
                    </m:limLow>
                    <m:r>
                      <a:rPr lang="en-US" sz="3200" b="0" i="0" smtClean="0">
                        <a:solidFill>
                          <a:srgbClr val="C00000"/>
                        </a:solidFill>
                        <a:latin typeface="Cambria Math" panose="02040503050406030204" pitchFamily="18" charset="0"/>
                      </a:rPr>
                      <m:t> </m:t>
                    </m:r>
                    <m:sSub>
                      <m:sSubPr>
                        <m:ctrlPr>
                          <a:rPr lang="en-US" sz="3200" b="0" i="1" smtClean="0">
                            <a:solidFill>
                              <a:srgbClr val="C00000"/>
                            </a:solidFill>
                            <a:latin typeface="Cambria Math" panose="02040503050406030204" pitchFamily="18" charset="0"/>
                          </a:rPr>
                        </m:ctrlPr>
                      </m:sSubPr>
                      <m:e>
                        <m:d>
                          <m:dPr>
                            <m:begChr m:val="‖"/>
                            <m:endChr m:val="‖"/>
                            <m:ctrlPr>
                              <a:rPr lang="en-US" sz="3200" b="0" i="1" smtClean="0">
                                <a:solidFill>
                                  <a:srgbClr val="C00000"/>
                                </a:solidFill>
                                <a:latin typeface="Cambria Math" panose="02040503050406030204" pitchFamily="18" charset="0"/>
                              </a:rPr>
                            </m:ctrlPr>
                          </m:dPr>
                          <m:e>
                            <m:r>
                              <a:rPr lang="en-US" sz="3200" b="0" i="1" smtClean="0">
                                <a:solidFill>
                                  <a:srgbClr val="C00000"/>
                                </a:solidFill>
                                <a:latin typeface="Cambria Math" panose="02040503050406030204" pitchFamily="18" charset="0"/>
                              </a:rPr>
                              <m:t>𝐴𝑥</m:t>
                            </m:r>
                            <m:r>
                              <a:rPr lang="en-US" sz="3200" b="0" i="1" smtClean="0">
                                <a:solidFill>
                                  <a:srgbClr val="C00000"/>
                                </a:solidFill>
                                <a:latin typeface="Cambria Math" panose="02040503050406030204" pitchFamily="18" charset="0"/>
                              </a:rPr>
                              <m:t>−</m:t>
                            </m:r>
                            <m:r>
                              <a:rPr lang="en-US" sz="3200" b="0" i="1" smtClean="0">
                                <a:solidFill>
                                  <a:srgbClr val="C00000"/>
                                </a:solidFill>
                                <a:latin typeface="Cambria Math" panose="02040503050406030204" pitchFamily="18" charset="0"/>
                              </a:rPr>
                              <m:t>𝑏</m:t>
                            </m:r>
                          </m:e>
                        </m:d>
                      </m:e>
                      <m:sub>
                        <m:r>
                          <a:rPr lang="en-US" sz="3200" b="0" i="1" smtClean="0">
                            <a:solidFill>
                              <a:srgbClr val="C00000"/>
                            </a:solidFill>
                            <a:latin typeface="Cambria Math" panose="02040503050406030204" pitchFamily="18" charset="0"/>
                          </a:rPr>
                          <m:t>2</m:t>
                        </m:r>
                      </m:sub>
                    </m:sSub>
                  </m:oMath>
                </a14:m>
                <a:r>
                  <a:rPr lang="en-US" sz="3200" dirty="0"/>
                  <a:t>?</a:t>
                </a:r>
              </a:p>
              <a:p>
                <a:pPr marL="457200" indent="-457200">
                  <a:buFont typeface="Arial" panose="020B0604020202020204" pitchFamily="34" charset="0"/>
                  <a:buChar char="•"/>
                </a:pPr>
                <a:endParaRPr lang="en-US" sz="3200" dirty="0"/>
              </a:p>
              <a:p>
                <a:pPr marL="457200" indent="-457200">
                  <a:buFont typeface="Arial" panose="020B0604020202020204" pitchFamily="34" charset="0"/>
                  <a:buChar char="•"/>
                </a:pPr>
                <a:r>
                  <a:rPr lang="en-US" sz="3200" dirty="0"/>
                  <a:t>Let </a:t>
                </a:r>
                <a14:m>
                  <m:oMath xmlns:m="http://schemas.openxmlformats.org/officeDocument/2006/math">
                    <m:sSup>
                      <m:sSupPr>
                        <m:ctrlPr>
                          <a:rPr lang="en-US" sz="3200" b="0" i="1" smtClean="0">
                            <a:solidFill>
                              <a:srgbClr val="C00000"/>
                            </a:solidFill>
                            <a:latin typeface="Cambria Math" panose="02040503050406030204" pitchFamily="18" charset="0"/>
                          </a:rPr>
                        </m:ctrlPr>
                      </m:sSupPr>
                      <m:e>
                        <m:r>
                          <a:rPr lang="en-US" sz="3200" i="1" smtClean="0">
                            <a:solidFill>
                              <a:srgbClr val="C00000"/>
                            </a:solidFill>
                            <a:latin typeface="Cambria Math" panose="02040503050406030204" pitchFamily="18" charset="0"/>
                          </a:rPr>
                          <m:t>𝑏</m:t>
                        </m:r>
                      </m:e>
                      <m:sup>
                        <m:r>
                          <a:rPr lang="en-US" sz="3200" b="0" i="1" smtClean="0">
                            <a:solidFill>
                              <a:srgbClr val="C00000"/>
                            </a:solidFill>
                            <a:latin typeface="Cambria Math" panose="02040503050406030204" pitchFamily="18" charset="0"/>
                          </a:rPr>
                          <m:t>⊥</m:t>
                        </m:r>
                      </m:sup>
                    </m:sSup>
                  </m:oMath>
                </a14:m>
                <a:r>
                  <a:rPr lang="en-US" sz="3200" dirty="0"/>
                  <a:t> be the projection of </a:t>
                </a:r>
                <a14:m>
                  <m:oMath xmlns:m="http://schemas.openxmlformats.org/officeDocument/2006/math">
                    <m:r>
                      <a:rPr lang="en-US" sz="3200" i="1">
                        <a:solidFill>
                          <a:srgbClr val="C00000"/>
                        </a:solidFill>
                        <a:latin typeface="Cambria Math" panose="02040503050406030204" pitchFamily="18" charset="0"/>
                      </a:rPr>
                      <m:t>𝑏</m:t>
                    </m:r>
                  </m:oMath>
                </a14:m>
                <a:r>
                  <a:rPr lang="en-US" sz="3200" dirty="0"/>
                  <a:t> onto the column space of </a:t>
                </a:r>
                <a14:m>
                  <m:oMath xmlns:m="http://schemas.openxmlformats.org/officeDocument/2006/math">
                    <m:r>
                      <a:rPr lang="en-US" sz="3200" i="1">
                        <a:solidFill>
                          <a:srgbClr val="C00000"/>
                        </a:solidFill>
                        <a:latin typeface="Cambria Math" panose="02040503050406030204" pitchFamily="18" charset="0"/>
                      </a:rPr>
                      <m:t>𝐴</m:t>
                    </m:r>
                  </m:oMath>
                </a14:m>
                <a:endParaRPr lang="en-US" sz="3200" dirty="0"/>
              </a:p>
              <a:p>
                <a:pPr marL="457200" indent="-457200">
                  <a:buFont typeface="Arial" panose="020B0604020202020204" pitchFamily="34" charset="0"/>
                  <a:buChar char="•"/>
                </a:pPr>
                <a:r>
                  <a:rPr lang="en-US" sz="3200" dirty="0"/>
                  <a:t>Decompose </a:t>
                </a:r>
                <a14:m>
                  <m:oMath xmlns:m="http://schemas.openxmlformats.org/officeDocument/2006/math">
                    <m:r>
                      <a:rPr lang="en-US" sz="3200" b="0" i="1" smtClean="0">
                        <a:solidFill>
                          <a:srgbClr val="C00000"/>
                        </a:solidFill>
                        <a:latin typeface="Cambria Math" panose="02040503050406030204" pitchFamily="18" charset="0"/>
                      </a:rPr>
                      <m:t>𝑏</m:t>
                    </m:r>
                  </m:oMath>
                </a14:m>
                <a:r>
                  <a:rPr lang="en-US" sz="3200" dirty="0"/>
                  <a:t> into </a:t>
                </a:r>
                <a14:m>
                  <m:oMath xmlns:m="http://schemas.openxmlformats.org/officeDocument/2006/math">
                    <m:sSup>
                      <m:sSupPr>
                        <m:ctrlPr>
                          <a:rPr lang="en-US" sz="3200" b="0" i="1" smtClean="0">
                            <a:solidFill>
                              <a:srgbClr val="C00000"/>
                            </a:solidFill>
                            <a:latin typeface="Cambria Math" panose="02040503050406030204" pitchFamily="18" charset="0"/>
                          </a:rPr>
                        </m:ctrlPr>
                      </m:sSupPr>
                      <m:e>
                        <m:r>
                          <a:rPr lang="en-US" sz="3200" i="1" smtClean="0">
                            <a:solidFill>
                              <a:srgbClr val="C00000"/>
                            </a:solidFill>
                            <a:latin typeface="Cambria Math" panose="02040503050406030204" pitchFamily="18" charset="0"/>
                          </a:rPr>
                          <m:t>𝑏</m:t>
                        </m:r>
                      </m:e>
                      <m:sup>
                        <m:r>
                          <a:rPr lang="en-US" sz="3200" b="0" i="1" smtClean="0">
                            <a:solidFill>
                              <a:srgbClr val="C00000"/>
                            </a:solidFill>
                            <a:latin typeface="Cambria Math" panose="02040503050406030204" pitchFamily="18" charset="0"/>
                          </a:rPr>
                          <m:t>⊥</m:t>
                        </m:r>
                      </m:sup>
                    </m:sSup>
                  </m:oMath>
                </a14:m>
                <a:r>
                  <a:rPr lang="en-US" sz="3200" dirty="0"/>
                  <a:t> and </a:t>
                </a:r>
                <a14:m>
                  <m:oMath xmlns:m="http://schemas.openxmlformats.org/officeDocument/2006/math">
                    <m:sSup>
                      <m:sSupPr>
                        <m:ctrlPr>
                          <a:rPr lang="en-US" sz="3200" b="0" i="1" smtClean="0">
                            <a:solidFill>
                              <a:srgbClr val="C00000"/>
                            </a:solidFill>
                            <a:latin typeface="Cambria Math" panose="02040503050406030204" pitchFamily="18" charset="0"/>
                          </a:rPr>
                        </m:ctrlPr>
                      </m:sSupPr>
                      <m:e>
                        <m:r>
                          <a:rPr lang="en-US" sz="3200" i="1">
                            <a:solidFill>
                              <a:srgbClr val="C00000"/>
                            </a:solidFill>
                            <a:latin typeface="Cambria Math" panose="02040503050406030204" pitchFamily="18" charset="0"/>
                          </a:rPr>
                          <m:t>𝑏</m:t>
                        </m:r>
                      </m:e>
                      <m:sup>
                        <m:r>
                          <a:rPr lang="en-US" sz="3200" b="0" i="1" smtClean="0">
                            <a:solidFill>
                              <a:srgbClr val="C00000"/>
                            </a:solidFill>
                            <a:latin typeface="Cambria Math" panose="02040503050406030204" pitchFamily="18" charset="0"/>
                          </a:rPr>
                          <m:t>∥</m:t>
                        </m:r>
                      </m:sup>
                    </m:sSup>
                  </m:oMath>
                </a14:m>
                <a:endParaRPr lang="en-US" sz="3200" dirty="0">
                  <a:solidFill>
                    <a:srgbClr val="C00000"/>
                  </a:solidFill>
                </a:endParaRPr>
              </a:p>
            </p:txBody>
          </p:sp>
        </mc:Choice>
        <mc:Fallback xmlns="">
          <p:sp>
            <p:nvSpPr>
              <p:cNvPr id="6" name="Rectangle 5">
                <a:extLst>
                  <a:ext uri="{FF2B5EF4-FFF2-40B4-BE49-F238E27FC236}">
                    <a16:creationId xmlns:a16="http://schemas.microsoft.com/office/drawing/2014/main" id="{ADE29DC0-5F55-4C0F-9250-42464CEC0C31}"/>
                  </a:ext>
                </a:extLst>
              </p:cNvPr>
              <p:cNvSpPr>
                <a:spLocks noRot="1" noChangeAspect="1" noMove="1" noResize="1" noEditPoints="1" noAdjustHandles="1" noChangeArrowheads="1" noChangeShapeType="1" noTextEdit="1"/>
              </p:cNvSpPr>
              <p:nvPr/>
            </p:nvSpPr>
            <p:spPr>
              <a:xfrm>
                <a:off x="5573737" y="1785332"/>
                <a:ext cx="5700815" cy="4230774"/>
              </a:xfrm>
              <a:prstGeom prst="rect">
                <a:avLst/>
              </a:prstGeom>
              <a:blipFill>
                <a:blip r:embed="rId2"/>
                <a:stretch>
                  <a:fillRect l="-2457" t="-1729" b="-38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E34C0BD3-17FA-4C89-B440-C5B1EB2729FE}"/>
                  </a:ext>
                </a:extLst>
              </p:cNvPr>
              <p:cNvSpPr/>
              <p:nvPr/>
            </p:nvSpPr>
            <p:spPr>
              <a:xfrm>
                <a:off x="305260" y="3156778"/>
                <a:ext cx="37459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solidFill>
                            <a:srgbClr val="C00000"/>
                          </a:solidFill>
                          <a:latin typeface="Cambria Math" panose="02040503050406030204" pitchFamily="18" charset="0"/>
                        </a:rPr>
                        <m:t>𝑛</m:t>
                      </m:r>
                    </m:oMath>
                  </m:oMathPara>
                </a14:m>
                <a:endParaRPr lang="en-US" dirty="0">
                  <a:solidFill>
                    <a:srgbClr val="C00000"/>
                  </a:solidFill>
                </a:endParaRPr>
              </a:p>
            </p:txBody>
          </p:sp>
        </mc:Choice>
        <mc:Fallback xmlns="">
          <p:sp>
            <p:nvSpPr>
              <p:cNvPr id="7" name="Rectangle 6">
                <a:extLst>
                  <a:ext uri="{FF2B5EF4-FFF2-40B4-BE49-F238E27FC236}">
                    <a16:creationId xmlns:a16="http://schemas.microsoft.com/office/drawing/2014/main" id="{E34C0BD3-17FA-4C89-B440-C5B1EB2729FE}"/>
                  </a:ext>
                </a:extLst>
              </p:cNvPr>
              <p:cNvSpPr>
                <a:spLocks noRot="1" noChangeAspect="1" noMove="1" noResize="1" noEditPoints="1" noAdjustHandles="1" noChangeArrowheads="1" noChangeShapeType="1" noTextEdit="1"/>
              </p:cNvSpPr>
              <p:nvPr/>
            </p:nvSpPr>
            <p:spPr>
              <a:xfrm>
                <a:off x="305260" y="3156778"/>
                <a:ext cx="374590"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1BE03EE9-5338-44CC-A0E3-C885075F2E77}"/>
                  </a:ext>
                </a:extLst>
              </p:cNvPr>
              <p:cNvSpPr/>
              <p:nvPr/>
            </p:nvSpPr>
            <p:spPr>
              <a:xfrm>
                <a:off x="1290260" y="4981577"/>
                <a:ext cx="399597"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b="0" i="1" smtClean="0">
                          <a:solidFill>
                            <a:srgbClr val="C00000"/>
                          </a:solidFill>
                          <a:latin typeface="Cambria Math" panose="02040503050406030204" pitchFamily="18" charset="0"/>
                        </a:rPr>
                        <m:t>𝑑</m:t>
                      </m:r>
                    </m:oMath>
                  </m:oMathPara>
                </a14:m>
                <a:endParaRPr lang="en-US" dirty="0">
                  <a:solidFill>
                    <a:srgbClr val="C00000"/>
                  </a:solidFill>
                </a:endParaRPr>
              </a:p>
            </p:txBody>
          </p:sp>
        </mc:Choice>
        <mc:Fallback xmlns="">
          <p:sp>
            <p:nvSpPr>
              <p:cNvPr id="8" name="Rectangle 7">
                <a:extLst>
                  <a:ext uri="{FF2B5EF4-FFF2-40B4-BE49-F238E27FC236}">
                    <a16:creationId xmlns:a16="http://schemas.microsoft.com/office/drawing/2014/main" id="{1BE03EE9-5338-44CC-A0E3-C885075F2E77}"/>
                  </a:ext>
                </a:extLst>
              </p:cNvPr>
              <p:cNvSpPr>
                <a:spLocks noRot="1" noChangeAspect="1" noMove="1" noResize="1" noEditPoints="1" noAdjustHandles="1" noChangeArrowheads="1" noChangeShapeType="1" noTextEdit="1"/>
              </p:cNvSpPr>
              <p:nvPr/>
            </p:nvSpPr>
            <p:spPr>
              <a:xfrm>
                <a:off x="1290260" y="4981577"/>
                <a:ext cx="399597" cy="400110"/>
              </a:xfrm>
              <a:prstGeom prst="rect">
                <a:avLst/>
              </a:prstGeom>
              <a:blipFill>
                <a:blip r:embed="rId4"/>
                <a:stretch>
                  <a:fillRect/>
                </a:stretch>
              </a:blipFill>
            </p:spPr>
            <p:txBody>
              <a:bodyPr/>
              <a:lstStyle/>
              <a:p>
                <a:r>
                  <a:rPr lang="en-US">
                    <a:noFill/>
                  </a:rPr>
                  <a:t> </a:t>
                </a:r>
              </a:p>
            </p:txBody>
          </p:sp>
        </mc:Fallback>
      </mc:AlternateContent>
      <p:sp>
        <p:nvSpPr>
          <p:cNvPr id="10" name="Rectangle 9">
            <a:extLst>
              <a:ext uri="{FF2B5EF4-FFF2-40B4-BE49-F238E27FC236}">
                <a16:creationId xmlns:a16="http://schemas.microsoft.com/office/drawing/2014/main" id="{369E2A8B-A49E-4FA9-B2FB-F51DC002BD82}"/>
              </a:ext>
            </a:extLst>
          </p:cNvPr>
          <p:cNvSpPr/>
          <p:nvPr/>
        </p:nvSpPr>
        <p:spPr>
          <a:xfrm>
            <a:off x="2601116" y="1825625"/>
            <a:ext cx="398585" cy="1489075"/>
          </a:xfrm>
          <a:prstGeom prst="rect">
            <a:avLst/>
          </a:prstGeom>
          <a:noFill/>
          <a:ln w="57150">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9853D185-B675-497D-BE00-CB16F72C7CBD}"/>
                  </a:ext>
                </a:extLst>
              </p:cNvPr>
              <p:cNvSpPr/>
              <p:nvPr/>
            </p:nvSpPr>
            <p:spPr>
              <a:xfrm>
                <a:off x="2171718" y="2410400"/>
                <a:ext cx="399597"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b="0" i="1" smtClean="0">
                          <a:solidFill>
                            <a:srgbClr val="C00000"/>
                          </a:solidFill>
                          <a:latin typeface="Cambria Math" panose="02040503050406030204" pitchFamily="18" charset="0"/>
                        </a:rPr>
                        <m:t>𝑑</m:t>
                      </m:r>
                    </m:oMath>
                  </m:oMathPara>
                </a14:m>
                <a:endParaRPr lang="en-US" dirty="0">
                  <a:solidFill>
                    <a:srgbClr val="C00000"/>
                  </a:solidFill>
                </a:endParaRPr>
              </a:p>
            </p:txBody>
          </p:sp>
        </mc:Choice>
        <mc:Fallback xmlns="">
          <p:sp>
            <p:nvSpPr>
              <p:cNvPr id="12" name="Rectangle 11">
                <a:extLst>
                  <a:ext uri="{FF2B5EF4-FFF2-40B4-BE49-F238E27FC236}">
                    <a16:creationId xmlns:a16="http://schemas.microsoft.com/office/drawing/2014/main" id="{9853D185-B675-497D-BE00-CB16F72C7CBD}"/>
                  </a:ext>
                </a:extLst>
              </p:cNvPr>
              <p:cNvSpPr>
                <a:spLocks noRot="1" noChangeAspect="1" noMove="1" noResize="1" noEditPoints="1" noAdjustHandles="1" noChangeArrowheads="1" noChangeShapeType="1" noTextEdit="1"/>
              </p:cNvSpPr>
              <p:nvPr/>
            </p:nvSpPr>
            <p:spPr>
              <a:xfrm>
                <a:off x="2171718" y="2410400"/>
                <a:ext cx="399597" cy="400110"/>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796109F9-E905-4D8E-A88E-B5A61C5E3DEB}"/>
                  </a:ext>
                </a:extLst>
              </p:cNvPr>
              <p:cNvSpPr/>
              <p:nvPr/>
            </p:nvSpPr>
            <p:spPr>
              <a:xfrm>
                <a:off x="2601116" y="3343246"/>
                <a:ext cx="385041"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b="0" i="1" smtClean="0">
                          <a:solidFill>
                            <a:srgbClr val="C00000"/>
                          </a:solidFill>
                          <a:latin typeface="Cambria Math" panose="02040503050406030204" pitchFamily="18" charset="0"/>
                        </a:rPr>
                        <m:t>1</m:t>
                      </m:r>
                    </m:oMath>
                  </m:oMathPara>
                </a14:m>
                <a:endParaRPr lang="en-US" dirty="0">
                  <a:solidFill>
                    <a:srgbClr val="C00000"/>
                  </a:solidFill>
                </a:endParaRPr>
              </a:p>
            </p:txBody>
          </p:sp>
        </mc:Choice>
        <mc:Fallback xmlns="">
          <p:sp>
            <p:nvSpPr>
              <p:cNvPr id="13" name="Rectangle 12">
                <a:extLst>
                  <a:ext uri="{FF2B5EF4-FFF2-40B4-BE49-F238E27FC236}">
                    <a16:creationId xmlns:a16="http://schemas.microsoft.com/office/drawing/2014/main" id="{796109F9-E905-4D8E-A88E-B5A61C5E3DEB}"/>
                  </a:ext>
                </a:extLst>
              </p:cNvPr>
              <p:cNvSpPr>
                <a:spLocks noRot="1" noChangeAspect="1" noMove="1" noResize="1" noEditPoints="1" noAdjustHandles="1" noChangeArrowheads="1" noChangeShapeType="1" noTextEdit="1"/>
              </p:cNvSpPr>
              <p:nvPr/>
            </p:nvSpPr>
            <p:spPr>
              <a:xfrm>
                <a:off x="2601116" y="3343246"/>
                <a:ext cx="385041" cy="400110"/>
              </a:xfrm>
              <a:prstGeom prst="rect">
                <a:avLst/>
              </a:prstGeom>
              <a:blipFill>
                <a:blip r:embed="rId6"/>
                <a:stretch>
                  <a:fillRect/>
                </a:stretch>
              </a:blipFill>
            </p:spPr>
            <p:txBody>
              <a:bodyPr/>
              <a:lstStyle/>
              <a:p>
                <a:r>
                  <a:rPr lang="en-US">
                    <a:noFill/>
                  </a:rPr>
                  <a:t> </a:t>
                </a:r>
              </a:p>
            </p:txBody>
          </p:sp>
        </mc:Fallback>
      </mc:AlternateContent>
      <p:sp>
        <p:nvSpPr>
          <p:cNvPr id="14" name="Rectangle 13">
            <a:extLst>
              <a:ext uri="{FF2B5EF4-FFF2-40B4-BE49-F238E27FC236}">
                <a16:creationId xmlns:a16="http://schemas.microsoft.com/office/drawing/2014/main" id="{CC35C082-1390-4713-91EF-C3B370952147}"/>
              </a:ext>
            </a:extLst>
          </p:cNvPr>
          <p:cNvSpPr/>
          <p:nvPr/>
        </p:nvSpPr>
        <p:spPr>
          <a:xfrm>
            <a:off x="3793298" y="1825624"/>
            <a:ext cx="398585" cy="3031638"/>
          </a:xfrm>
          <a:prstGeom prst="rect">
            <a:avLst/>
          </a:prstGeom>
          <a:noFill/>
          <a:ln w="571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881FFB1F-EF69-4C18-9B81-00543A9C6C1D}"/>
                  </a:ext>
                </a:extLst>
              </p:cNvPr>
              <p:cNvSpPr/>
              <p:nvPr/>
            </p:nvSpPr>
            <p:spPr>
              <a:xfrm>
                <a:off x="3327080" y="3156777"/>
                <a:ext cx="37459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solidFill>
                            <a:srgbClr val="C00000"/>
                          </a:solidFill>
                          <a:latin typeface="Cambria Math" panose="02040503050406030204" pitchFamily="18" charset="0"/>
                        </a:rPr>
                        <m:t>𝑛</m:t>
                      </m:r>
                    </m:oMath>
                  </m:oMathPara>
                </a14:m>
                <a:endParaRPr lang="en-US" dirty="0">
                  <a:solidFill>
                    <a:srgbClr val="C00000"/>
                  </a:solidFill>
                </a:endParaRPr>
              </a:p>
            </p:txBody>
          </p:sp>
        </mc:Choice>
        <mc:Fallback xmlns="">
          <p:sp>
            <p:nvSpPr>
              <p:cNvPr id="15" name="Rectangle 14">
                <a:extLst>
                  <a:ext uri="{FF2B5EF4-FFF2-40B4-BE49-F238E27FC236}">
                    <a16:creationId xmlns:a16="http://schemas.microsoft.com/office/drawing/2014/main" id="{881FFB1F-EF69-4C18-9B81-00543A9C6C1D}"/>
                  </a:ext>
                </a:extLst>
              </p:cNvPr>
              <p:cNvSpPr>
                <a:spLocks noRot="1" noChangeAspect="1" noMove="1" noResize="1" noEditPoints="1" noAdjustHandles="1" noChangeArrowheads="1" noChangeShapeType="1" noTextEdit="1"/>
              </p:cNvSpPr>
              <p:nvPr/>
            </p:nvSpPr>
            <p:spPr>
              <a:xfrm>
                <a:off x="3327080" y="3156777"/>
                <a:ext cx="374590"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A6FBD636-81EC-499D-B6CF-392BC7E22A2E}"/>
                  </a:ext>
                </a:extLst>
              </p:cNvPr>
              <p:cNvSpPr/>
              <p:nvPr/>
            </p:nvSpPr>
            <p:spPr>
              <a:xfrm>
                <a:off x="3806842" y="4981577"/>
                <a:ext cx="385041"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b="0" i="1" smtClean="0">
                          <a:solidFill>
                            <a:srgbClr val="C00000"/>
                          </a:solidFill>
                          <a:latin typeface="Cambria Math" panose="02040503050406030204" pitchFamily="18" charset="0"/>
                        </a:rPr>
                        <m:t>1</m:t>
                      </m:r>
                    </m:oMath>
                  </m:oMathPara>
                </a14:m>
                <a:endParaRPr lang="en-US" dirty="0">
                  <a:solidFill>
                    <a:srgbClr val="C00000"/>
                  </a:solidFill>
                </a:endParaRPr>
              </a:p>
            </p:txBody>
          </p:sp>
        </mc:Choice>
        <mc:Fallback xmlns="">
          <p:sp>
            <p:nvSpPr>
              <p:cNvPr id="16" name="Rectangle 15">
                <a:extLst>
                  <a:ext uri="{FF2B5EF4-FFF2-40B4-BE49-F238E27FC236}">
                    <a16:creationId xmlns:a16="http://schemas.microsoft.com/office/drawing/2014/main" id="{A6FBD636-81EC-499D-B6CF-392BC7E22A2E}"/>
                  </a:ext>
                </a:extLst>
              </p:cNvPr>
              <p:cNvSpPr>
                <a:spLocks noRot="1" noChangeAspect="1" noMove="1" noResize="1" noEditPoints="1" noAdjustHandles="1" noChangeArrowheads="1" noChangeShapeType="1" noTextEdit="1"/>
              </p:cNvSpPr>
              <p:nvPr/>
            </p:nvSpPr>
            <p:spPr>
              <a:xfrm>
                <a:off x="3806842" y="4981577"/>
                <a:ext cx="385041" cy="400110"/>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EFE4164B-232C-4B6F-A24D-7F47CF6A505B}"/>
                  </a:ext>
                </a:extLst>
              </p:cNvPr>
              <p:cNvSpPr/>
              <p:nvPr/>
            </p:nvSpPr>
            <p:spPr>
              <a:xfrm>
                <a:off x="3111316" y="2410400"/>
                <a:ext cx="43152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b="0" i="1" smtClean="0">
                          <a:solidFill>
                            <a:schemeClr val="tx1"/>
                          </a:solidFill>
                          <a:latin typeface="Cambria Math" panose="02040503050406030204" pitchFamily="18" charset="0"/>
                        </a:rPr>
                        <m:t>≈</m:t>
                      </m:r>
                    </m:oMath>
                  </m:oMathPara>
                </a14:m>
                <a:endParaRPr lang="en-US" dirty="0">
                  <a:solidFill>
                    <a:schemeClr val="tx1"/>
                  </a:solidFill>
                </a:endParaRPr>
              </a:p>
            </p:txBody>
          </p:sp>
        </mc:Choice>
        <mc:Fallback xmlns="">
          <p:sp>
            <p:nvSpPr>
              <p:cNvPr id="17" name="Rectangle 16">
                <a:extLst>
                  <a:ext uri="{FF2B5EF4-FFF2-40B4-BE49-F238E27FC236}">
                    <a16:creationId xmlns:a16="http://schemas.microsoft.com/office/drawing/2014/main" id="{EFE4164B-232C-4B6F-A24D-7F47CF6A505B}"/>
                  </a:ext>
                </a:extLst>
              </p:cNvPr>
              <p:cNvSpPr>
                <a:spLocks noRot="1" noChangeAspect="1" noMove="1" noResize="1" noEditPoints="1" noAdjustHandles="1" noChangeArrowheads="1" noChangeShapeType="1" noTextEdit="1"/>
              </p:cNvSpPr>
              <p:nvPr/>
            </p:nvSpPr>
            <p:spPr>
              <a:xfrm>
                <a:off x="3111316" y="2410400"/>
                <a:ext cx="431528" cy="400110"/>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Rectangle 19">
                <a:extLst>
                  <a:ext uri="{FF2B5EF4-FFF2-40B4-BE49-F238E27FC236}">
                    <a16:creationId xmlns:a16="http://schemas.microsoft.com/office/drawing/2014/main" id="{21DA1A76-C9D7-4D3C-8686-2A55FD5DEB05}"/>
                  </a:ext>
                </a:extLst>
              </p:cNvPr>
              <p:cNvSpPr/>
              <p:nvPr/>
            </p:nvSpPr>
            <p:spPr>
              <a:xfrm>
                <a:off x="1216681" y="3043745"/>
                <a:ext cx="541367"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i="1" smtClean="0">
                          <a:solidFill>
                            <a:srgbClr val="C00000"/>
                          </a:solidFill>
                          <a:latin typeface="Cambria Math" panose="02040503050406030204" pitchFamily="18" charset="0"/>
                        </a:rPr>
                        <m:t>𝐴</m:t>
                      </m:r>
                    </m:oMath>
                  </m:oMathPara>
                </a14:m>
                <a:endParaRPr lang="en-US" dirty="0">
                  <a:solidFill>
                    <a:srgbClr val="C00000"/>
                  </a:solidFill>
                </a:endParaRPr>
              </a:p>
            </p:txBody>
          </p:sp>
        </mc:Choice>
        <mc:Fallback xmlns="">
          <p:sp>
            <p:nvSpPr>
              <p:cNvPr id="20" name="Rectangle 19">
                <a:extLst>
                  <a:ext uri="{FF2B5EF4-FFF2-40B4-BE49-F238E27FC236}">
                    <a16:creationId xmlns:a16="http://schemas.microsoft.com/office/drawing/2014/main" id="{21DA1A76-C9D7-4D3C-8686-2A55FD5DEB05}"/>
                  </a:ext>
                </a:extLst>
              </p:cNvPr>
              <p:cNvSpPr>
                <a:spLocks noRot="1" noChangeAspect="1" noMove="1" noResize="1" noEditPoints="1" noAdjustHandles="1" noChangeArrowheads="1" noChangeShapeType="1" noTextEdit="1"/>
              </p:cNvSpPr>
              <p:nvPr/>
            </p:nvSpPr>
            <p:spPr>
              <a:xfrm>
                <a:off x="1216681" y="3043745"/>
                <a:ext cx="541367" cy="584775"/>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Rectangle 20">
                <a:extLst>
                  <a:ext uri="{FF2B5EF4-FFF2-40B4-BE49-F238E27FC236}">
                    <a16:creationId xmlns:a16="http://schemas.microsoft.com/office/drawing/2014/main" id="{96647609-DF3F-4297-B40D-B194368B791A}"/>
                  </a:ext>
                </a:extLst>
              </p:cNvPr>
              <p:cNvSpPr/>
              <p:nvPr/>
            </p:nvSpPr>
            <p:spPr>
              <a:xfrm>
                <a:off x="3738643" y="3050858"/>
                <a:ext cx="507896"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b="0" i="1" smtClean="0">
                          <a:solidFill>
                            <a:srgbClr val="C00000"/>
                          </a:solidFill>
                          <a:latin typeface="Cambria Math" panose="02040503050406030204" pitchFamily="18" charset="0"/>
                        </a:rPr>
                        <m:t>𝑏</m:t>
                      </m:r>
                    </m:oMath>
                  </m:oMathPara>
                </a14:m>
                <a:endParaRPr lang="en-US" dirty="0">
                  <a:solidFill>
                    <a:srgbClr val="C00000"/>
                  </a:solidFill>
                </a:endParaRPr>
              </a:p>
            </p:txBody>
          </p:sp>
        </mc:Choice>
        <mc:Fallback xmlns="">
          <p:sp>
            <p:nvSpPr>
              <p:cNvPr id="21" name="Rectangle 20">
                <a:extLst>
                  <a:ext uri="{FF2B5EF4-FFF2-40B4-BE49-F238E27FC236}">
                    <a16:creationId xmlns:a16="http://schemas.microsoft.com/office/drawing/2014/main" id="{96647609-DF3F-4297-B40D-B194368B791A}"/>
                  </a:ext>
                </a:extLst>
              </p:cNvPr>
              <p:cNvSpPr>
                <a:spLocks noRot="1" noChangeAspect="1" noMove="1" noResize="1" noEditPoints="1" noAdjustHandles="1" noChangeArrowheads="1" noChangeShapeType="1" noTextEdit="1"/>
              </p:cNvSpPr>
              <p:nvPr/>
            </p:nvSpPr>
            <p:spPr>
              <a:xfrm>
                <a:off x="3738643" y="3050858"/>
                <a:ext cx="507896" cy="584775"/>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F803A7F9-D485-42F0-8136-98003ED28E53}"/>
                  </a:ext>
                </a:extLst>
              </p:cNvPr>
              <p:cNvSpPr/>
              <p:nvPr/>
            </p:nvSpPr>
            <p:spPr>
              <a:xfrm>
                <a:off x="2579439" y="2427111"/>
                <a:ext cx="46807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a:solidFill>
                            <a:srgbClr val="C00000"/>
                          </a:solidFill>
                          <a:latin typeface="Cambria Math" panose="02040503050406030204" pitchFamily="18" charset="0"/>
                        </a:rPr>
                        <m:t>𝑥</m:t>
                      </m:r>
                    </m:oMath>
                  </m:oMathPara>
                </a14:m>
                <a:endParaRPr lang="en-US" sz="2800" dirty="0"/>
              </a:p>
            </p:txBody>
          </p:sp>
        </mc:Choice>
        <mc:Fallback xmlns="">
          <p:sp>
            <p:nvSpPr>
              <p:cNvPr id="3" name="Rectangle 2">
                <a:extLst>
                  <a:ext uri="{FF2B5EF4-FFF2-40B4-BE49-F238E27FC236}">
                    <a16:creationId xmlns:a16="http://schemas.microsoft.com/office/drawing/2014/main" id="{F803A7F9-D485-42F0-8136-98003ED28E53}"/>
                  </a:ext>
                </a:extLst>
              </p:cNvPr>
              <p:cNvSpPr>
                <a:spLocks noRot="1" noChangeAspect="1" noMove="1" noResize="1" noEditPoints="1" noAdjustHandles="1" noChangeArrowheads="1" noChangeShapeType="1" noTextEdit="1"/>
              </p:cNvSpPr>
              <p:nvPr/>
            </p:nvSpPr>
            <p:spPr>
              <a:xfrm>
                <a:off x="2579439" y="2427111"/>
                <a:ext cx="468077" cy="523220"/>
              </a:xfrm>
              <a:prstGeom prst="rect">
                <a:avLst/>
              </a:prstGeom>
              <a:blipFill>
                <a:blip r:embed="rId1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61140499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rgbClr val="C00000"/>
                </a:solidFill>
              </a:rPr>
              <a:t>Linear Regression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a:xfrm>
                <a:off x="838200" y="1690688"/>
                <a:ext cx="10515600" cy="4351338"/>
              </a:xfrm>
            </p:spPr>
            <p:txBody>
              <a:bodyPr>
                <a:normAutofit/>
              </a:bodyPr>
              <a:lstStyle/>
              <a:p>
                <a:pPr>
                  <a:buClr>
                    <a:schemeClr val="tx1"/>
                  </a:buClr>
                </a:pPr>
                <a:r>
                  <a:rPr lang="en-US" sz="3200" b="0" dirty="0"/>
                  <a:t>We have </a:t>
                </a:r>
                <a14:m>
                  <m:oMath xmlns:m="http://schemas.openxmlformats.org/officeDocument/2006/math">
                    <m:func>
                      <m:funcPr>
                        <m:ctrlPr>
                          <a:rPr lang="en-US" sz="3200" b="0" i="1" smtClean="0">
                            <a:solidFill>
                              <a:srgbClr val="C00000"/>
                            </a:solidFill>
                            <a:latin typeface="Cambria Math" panose="02040503050406030204" pitchFamily="18" charset="0"/>
                          </a:rPr>
                        </m:ctrlPr>
                      </m:funcPr>
                      <m:fName>
                        <m:r>
                          <m:rPr>
                            <m:sty m:val="p"/>
                          </m:rPr>
                          <a:rPr lang="en-US" sz="3200" b="0" i="0" smtClean="0">
                            <a:solidFill>
                              <a:srgbClr val="C00000"/>
                            </a:solidFill>
                            <a:latin typeface="Cambria Math" panose="02040503050406030204" pitchFamily="18" charset="0"/>
                          </a:rPr>
                          <m:t>arg</m:t>
                        </m:r>
                      </m:fName>
                      <m:e>
                        <m:limLow>
                          <m:limLowPr>
                            <m:ctrlPr>
                              <a:rPr lang="en-US" sz="3200" i="1">
                                <a:solidFill>
                                  <a:srgbClr val="C00000"/>
                                </a:solidFill>
                                <a:latin typeface="Cambria Math" panose="02040503050406030204" pitchFamily="18" charset="0"/>
                              </a:rPr>
                            </m:ctrlPr>
                          </m:limLowPr>
                          <m:e>
                            <m:r>
                              <m:rPr>
                                <m:sty m:val="p"/>
                              </m:rPr>
                              <a:rPr lang="en-US" sz="3200">
                                <a:solidFill>
                                  <a:srgbClr val="C00000"/>
                                </a:solidFill>
                                <a:latin typeface="Cambria Math" panose="02040503050406030204" pitchFamily="18" charset="0"/>
                              </a:rPr>
                              <m:t>min</m:t>
                            </m:r>
                          </m:e>
                          <m:lim>
                            <m:r>
                              <a:rPr lang="en-US" sz="3200" i="1">
                                <a:solidFill>
                                  <a:srgbClr val="C00000"/>
                                </a:solidFill>
                                <a:latin typeface="Cambria Math" panose="02040503050406030204" pitchFamily="18" charset="0"/>
                              </a:rPr>
                              <m:t>𝑥</m:t>
                            </m:r>
                            <m:r>
                              <a:rPr lang="en-US" sz="3200" i="1">
                                <a:solidFill>
                                  <a:srgbClr val="C00000"/>
                                </a:solidFill>
                                <a:latin typeface="Cambria Math" panose="02040503050406030204" pitchFamily="18" charset="0"/>
                              </a:rPr>
                              <m:t>∈</m:t>
                            </m:r>
                            <m:sSup>
                              <m:sSupPr>
                                <m:ctrlPr>
                                  <a:rPr lang="en-US" sz="3200" i="1">
                                    <a:solidFill>
                                      <a:srgbClr val="C00000"/>
                                    </a:solidFill>
                                    <a:latin typeface="Cambria Math" panose="02040503050406030204" pitchFamily="18" charset="0"/>
                                  </a:rPr>
                                </m:ctrlPr>
                              </m:sSupPr>
                              <m:e>
                                <m:r>
                                  <a:rPr lang="en-US" sz="3200" i="1">
                                    <a:solidFill>
                                      <a:srgbClr val="C00000"/>
                                    </a:solidFill>
                                    <a:latin typeface="Cambria Math" panose="02040503050406030204" pitchFamily="18" charset="0"/>
                                  </a:rPr>
                                  <m:t>ℝ</m:t>
                                </m:r>
                              </m:e>
                              <m:sup>
                                <m:r>
                                  <a:rPr lang="en-US" sz="3200" i="1">
                                    <a:solidFill>
                                      <a:srgbClr val="C00000"/>
                                    </a:solidFill>
                                    <a:latin typeface="Cambria Math" panose="02040503050406030204" pitchFamily="18" charset="0"/>
                                  </a:rPr>
                                  <m:t>𝑑</m:t>
                                </m:r>
                              </m:sup>
                            </m:sSup>
                          </m:lim>
                        </m:limLow>
                        <m:r>
                          <a:rPr lang="en-US" sz="3200">
                            <a:solidFill>
                              <a:srgbClr val="C00000"/>
                            </a:solidFill>
                            <a:latin typeface="Cambria Math" panose="02040503050406030204" pitchFamily="18" charset="0"/>
                          </a:rPr>
                          <m:t> </m:t>
                        </m:r>
                        <m:sSub>
                          <m:sSubPr>
                            <m:ctrlPr>
                              <a:rPr lang="en-US" sz="3200" i="1">
                                <a:solidFill>
                                  <a:srgbClr val="C00000"/>
                                </a:solidFill>
                                <a:latin typeface="Cambria Math" panose="02040503050406030204" pitchFamily="18" charset="0"/>
                              </a:rPr>
                            </m:ctrlPr>
                          </m:sSubPr>
                          <m:e>
                            <m:d>
                              <m:dPr>
                                <m:begChr m:val="‖"/>
                                <m:endChr m:val="‖"/>
                                <m:ctrlPr>
                                  <a:rPr lang="en-US" sz="3200" i="1">
                                    <a:solidFill>
                                      <a:srgbClr val="C00000"/>
                                    </a:solidFill>
                                    <a:latin typeface="Cambria Math" panose="02040503050406030204" pitchFamily="18" charset="0"/>
                                  </a:rPr>
                                </m:ctrlPr>
                              </m:dPr>
                              <m:e>
                                <m:r>
                                  <a:rPr lang="en-US" sz="3200" i="1">
                                    <a:solidFill>
                                      <a:srgbClr val="C00000"/>
                                    </a:solidFill>
                                    <a:latin typeface="Cambria Math" panose="02040503050406030204" pitchFamily="18" charset="0"/>
                                  </a:rPr>
                                  <m:t>𝐴𝑥</m:t>
                                </m:r>
                                <m:r>
                                  <a:rPr lang="en-US" sz="3200" i="1">
                                    <a:solidFill>
                                      <a:srgbClr val="C00000"/>
                                    </a:solidFill>
                                    <a:latin typeface="Cambria Math" panose="02040503050406030204" pitchFamily="18" charset="0"/>
                                  </a:rPr>
                                  <m:t>−</m:t>
                                </m:r>
                                <m:r>
                                  <a:rPr lang="en-US" sz="3200" i="1">
                                    <a:solidFill>
                                      <a:srgbClr val="C00000"/>
                                    </a:solidFill>
                                    <a:latin typeface="Cambria Math" panose="02040503050406030204" pitchFamily="18" charset="0"/>
                                  </a:rPr>
                                  <m:t>𝑏</m:t>
                                </m:r>
                              </m:e>
                            </m:d>
                          </m:e>
                          <m:sub>
                            <m:r>
                              <a:rPr lang="en-US" sz="3200" i="1">
                                <a:solidFill>
                                  <a:srgbClr val="C00000"/>
                                </a:solidFill>
                                <a:latin typeface="Cambria Math" panose="02040503050406030204" pitchFamily="18" charset="0"/>
                              </a:rPr>
                              <m:t>2</m:t>
                            </m:r>
                          </m:sub>
                        </m:sSub>
                        <m:r>
                          <m:rPr>
                            <m:nor/>
                          </m:rPr>
                          <a:rPr lang="en-US" sz="3200" dirty="0"/>
                          <m:t> </m:t>
                        </m:r>
                      </m:e>
                    </m:func>
                    <m:r>
                      <a:rPr lang="en-US" sz="3200" b="0" i="1" smtClean="0">
                        <a:solidFill>
                          <a:srgbClr val="C00000"/>
                        </a:solidFill>
                        <a:latin typeface="Cambria Math" panose="02040503050406030204" pitchFamily="18" charset="0"/>
                      </a:rPr>
                      <m:t>=</m:t>
                    </m:r>
                    <m:func>
                      <m:funcPr>
                        <m:ctrlPr>
                          <a:rPr lang="en-US" sz="3200" i="1">
                            <a:solidFill>
                              <a:srgbClr val="C00000"/>
                            </a:solidFill>
                            <a:latin typeface="Cambria Math" panose="02040503050406030204" pitchFamily="18" charset="0"/>
                          </a:rPr>
                        </m:ctrlPr>
                      </m:funcPr>
                      <m:fName>
                        <m:r>
                          <m:rPr>
                            <m:sty m:val="p"/>
                          </m:rPr>
                          <a:rPr lang="en-US" sz="3200">
                            <a:solidFill>
                              <a:srgbClr val="C00000"/>
                            </a:solidFill>
                            <a:latin typeface="Cambria Math" panose="02040503050406030204" pitchFamily="18" charset="0"/>
                          </a:rPr>
                          <m:t>arg</m:t>
                        </m:r>
                      </m:fName>
                      <m:e>
                        <m:limLow>
                          <m:limLowPr>
                            <m:ctrlPr>
                              <a:rPr lang="en-US" sz="3200" i="1">
                                <a:solidFill>
                                  <a:srgbClr val="C00000"/>
                                </a:solidFill>
                                <a:latin typeface="Cambria Math" panose="02040503050406030204" pitchFamily="18" charset="0"/>
                              </a:rPr>
                            </m:ctrlPr>
                          </m:limLowPr>
                          <m:e>
                            <m:r>
                              <m:rPr>
                                <m:sty m:val="p"/>
                              </m:rPr>
                              <a:rPr lang="en-US" sz="3200">
                                <a:solidFill>
                                  <a:srgbClr val="C00000"/>
                                </a:solidFill>
                                <a:latin typeface="Cambria Math" panose="02040503050406030204" pitchFamily="18" charset="0"/>
                              </a:rPr>
                              <m:t>min</m:t>
                            </m:r>
                          </m:e>
                          <m:lim>
                            <m:r>
                              <a:rPr lang="en-US" sz="3200" i="1">
                                <a:solidFill>
                                  <a:srgbClr val="C00000"/>
                                </a:solidFill>
                                <a:latin typeface="Cambria Math" panose="02040503050406030204" pitchFamily="18" charset="0"/>
                              </a:rPr>
                              <m:t>𝑥</m:t>
                            </m:r>
                            <m:r>
                              <a:rPr lang="en-US" sz="3200" i="1">
                                <a:solidFill>
                                  <a:srgbClr val="C00000"/>
                                </a:solidFill>
                                <a:latin typeface="Cambria Math" panose="02040503050406030204" pitchFamily="18" charset="0"/>
                              </a:rPr>
                              <m:t>∈</m:t>
                            </m:r>
                            <m:sSup>
                              <m:sSupPr>
                                <m:ctrlPr>
                                  <a:rPr lang="en-US" sz="3200" i="1">
                                    <a:solidFill>
                                      <a:srgbClr val="C00000"/>
                                    </a:solidFill>
                                    <a:latin typeface="Cambria Math" panose="02040503050406030204" pitchFamily="18" charset="0"/>
                                  </a:rPr>
                                </m:ctrlPr>
                              </m:sSupPr>
                              <m:e>
                                <m:r>
                                  <a:rPr lang="en-US" sz="3200" i="1">
                                    <a:solidFill>
                                      <a:srgbClr val="C00000"/>
                                    </a:solidFill>
                                    <a:latin typeface="Cambria Math" panose="02040503050406030204" pitchFamily="18" charset="0"/>
                                  </a:rPr>
                                  <m:t>ℝ</m:t>
                                </m:r>
                              </m:e>
                              <m:sup>
                                <m:r>
                                  <a:rPr lang="en-US" sz="3200" i="1">
                                    <a:solidFill>
                                      <a:srgbClr val="C00000"/>
                                    </a:solidFill>
                                    <a:latin typeface="Cambria Math" panose="02040503050406030204" pitchFamily="18" charset="0"/>
                                  </a:rPr>
                                  <m:t>𝑑</m:t>
                                </m:r>
                              </m:sup>
                            </m:sSup>
                          </m:lim>
                        </m:limLow>
                        <m:r>
                          <a:rPr lang="en-US" sz="3200">
                            <a:solidFill>
                              <a:srgbClr val="C00000"/>
                            </a:solidFill>
                            <a:latin typeface="Cambria Math" panose="02040503050406030204" pitchFamily="18" charset="0"/>
                          </a:rPr>
                          <m:t> </m:t>
                        </m:r>
                        <m:sSubSup>
                          <m:sSubSupPr>
                            <m:ctrlPr>
                              <a:rPr lang="en-US" sz="3200" b="0" i="1" smtClean="0">
                                <a:solidFill>
                                  <a:srgbClr val="C00000"/>
                                </a:solidFill>
                                <a:latin typeface="Cambria Math" panose="02040503050406030204" pitchFamily="18" charset="0"/>
                              </a:rPr>
                            </m:ctrlPr>
                          </m:sSubSupPr>
                          <m:e>
                            <m:d>
                              <m:dPr>
                                <m:begChr m:val="‖"/>
                                <m:endChr m:val="‖"/>
                                <m:ctrlPr>
                                  <a:rPr lang="en-US" sz="3200" i="1">
                                    <a:solidFill>
                                      <a:srgbClr val="C00000"/>
                                    </a:solidFill>
                                    <a:latin typeface="Cambria Math" panose="02040503050406030204" pitchFamily="18" charset="0"/>
                                  </a:rPr>
                                </m:ctrlPr>
                              </m:dPr>
                              <m:e>
                                <m:r>
                                  <a:rPr lang="en-US" sz="3200" i="1">
                                    <a:solidFill>
                                      <a:srgbClr val="C00000"/>
                                    </a:solidFill>
                                    <a:latin typeface="Cambria Math" panose="02040503050406030204" pitchFamily="18" charset="0"/>
                                  </a:rPr>
                                  <m:t>𝐴𝑥</m:t>
                                </m:r>
                                <m:r>
                                  <a:rPr lang="en-US" sz="3200" i="1">
                                    <a:solidFill>
                                      <a:srgbClr val="C00000"/>
                                    </a:solidFill>
                                    <a:latin typeface="Cambria Math" panose="02040503050406030204" pitchFamily="18" charset="0"/>
                                  </a:rPr>
                                  <m:t>−</m:t>
                                </m:r>
                                <m:r>
                                  <a:rPr lang="en-US" sz="3200" i="1">
                                    <a:solidFill>
                                      <a:srgbClr val="C00000"/>
                                    </a:solidFill>
                                    <a:latin typeface="Cambria Math" panose="02040503050406030204" pitchFamily="18" charset="0"/>
                                  </a:rPr>
                                  <m:t>𝑏</m:t>
                                </m:r>
                              </m:e>
                            </m:d>
                          </m:e>
                          <m:sub>
                            <m:r>
                              <a:rPr lang="en-US" sz="3200" i="1">
                                <a:solidFill>
                                  <a:srgbClr val="C00000"/>
                                </a:solidFill>
                                <a:latin typeface="Cambria Math" panose="02040503050406030204" pitchFamily="18" charset="0"/>
                              </a:rPr>
                              <m:t>2</m:t>
                            </m:r>
                          </m:sub>
                          <m:sup>
                            <m:r>
                              <a:rPr lang="en-US" sz="3200" b="0" i="1" smtClean="0">
                                <a:solidFill>
                                  <a:srgbClr val="C00000"/>
                                </a:solidFill>
                                <a:latin typeface="Cambria Math" panose="02040503050406030204" pitchFamily="18" charset="0"/>
                              </a:rPr>
                              <m:t>2</m:t>
                            </m:r>
                          </m:sup>
                        </m:sSubSup>
                        <m:r>
                          <m:rPr>
                            <m:nor/>
                          </m:rPr>
                          <a:rPr lang="en-US" sz="3200" dirty="0"/>
                          <m:t> </m:t>
                        </m:r>
                      </m:e>
                    </m:func>
                  </m:oMath>
                </a14:m>
                <a:endParaRPr lang="en-US" sz="3200" dirty="0"/>
              </a:p>
              <a:p>
                <a:pPr>
                  <a:buClr>
                    <a:schemeClr val="tx1"/>
                  </a:buClr>
                </a:pPr>
                <a:endParaRPr lang="en-US" sz="3200" dirty="0"/>
              </a:p>
              <a:p>
                <a:pPr>
                  <a:buClr>
                    <a:schemeClr val="tx1"/>
                  </a:buClr>
                </a:pPr>
                <a14:m>
                  <m:oMath xmlns:m="http://schemas.openxmlformats.org/officeDocument/2006/math">
                    <m:sSubSup>
                      <m:sSubSupPr>
                        <m:ctrlPr>
                          <a:rPr lang="en-US" sz="3200" i="1">
                            <a:solidFill>
                              <a:srgbClr val="C00000"/>
                            </a:solidFill>
                            <a:latin typeface="Cambria Math" panose="02040503050406030204" pitchFamily="18" charset="0"/>
                          </a:rPr>
                        </m:ctrlPr>
                      </m:sSubSupPr>
                      <m:e>
                        <m:d>
                          <m:dPr>
                            <m:begChr m:val="‖"/>
                            <m:endChr m:val="‖"/>
                            <m:ctrlPr>
                              <a:rPr lang="en-US" sz="3200" i="1">
                                <a:solidFill>
                                  <a:srgbClr val="C00000"/>
                                </a:solidFill>
                                <a:latin typeface="Cambria Math" panose="02040503050406030204" pitchFamily="18" charset="0"/>
                              </a:rPr>
                            </m:ctrlPr>
                          </m:dPr>
                          <m:e>
                            <m:r>
                              <a:rPr lang="en-US" sz="3200" i="1">
                                <a:solidFill>
                                  <a:srgbClr val="C00000"/>
                                </a:solidFill>
                                <a:latin typeface="Cambria Math" panose="02040503050406030204" pitchFamily="18" charset="0"/>
                              </a:rPr>
                              <m:t>𝐴𝑥</m:t>
                            </m:r>
                            <m:r>
                              <a:rPr lang="en-US" sz="3200" i="1">
                                <a:solidFill>
                                  <a:srgbClr val="C00000"/>
                                </a:solidFill>
                                <a:latin typeface="Cambria Math" panose="02040503050406030204" pitchFamily="18" charset="0"/>
                              </a:rPr>
                              <m:t>−</m:t>
                            </m:r>
                            <m:r>
                              <a:rPr lang="en-US" sz="3200" i="1">
                                <a:solidFill>
                                  <a:srgbClr val="C00000"/>
                                </a:solidFill>
                                <a:latin typeface="Cambria Math" panose="02040503050406030204" pitchFamily="18" charset="0"/>
                              </a:rPr>
                              <m:t>𝑏</m:t>
                            </m:r>
                          </m:e>
                        </m:d>
                      </m:e>
                      <m:sub>
                        <m:r>
                          <a:rPr lang="en-US" sz="3200" i="1">
                            <a:solidFill>
                              <a:srgbClr val="C00000"/>
                            </a:solidFill>
                            <a:latin typeface="Cambria Math" panose="02040503050406030204" pitchFamily="18" charset="0"/>
                          </a:rPr>
                          <m:t>2</m:t>
                        </m:r>
                      </m:sub>
                      <m:sup>
                        <m:r>
                          <a:rPr lang="en-US" sz="3200" i="1">
                            <a:solidFill>
                              <a:srgbClr val="C00000"/>
                            </a:solidFill>
                            <a:latin typeface="Cambria Math" panose="02040503050406030204" pitchFamily="18" charset="0"/>
                          </a:rPr>
                          <m:t>2</m:t>
                        </m:r>
                      </m:sup>
                    </m:sSubSup>
                    <m:r>
                      <a:rPr lang="en-US" sz="3200" b="0" i="1" smtClean="0">
                        <a:solidFill>
                          <a:srgbClr val="C00000"/>
                        </a:solidFill>
                        <a:latin typeface="Cambria Math" panose="02040503050406030204" pitchFamily="18" charset="0"/>
                      </a:rPr>
                      <m:t>=</m:t>
                    </m:r>
                    <m:sSubSup>
                      <m:sSubSupPr>
                        <m:ctrlPr>
                          <a:rPr lang="en-US" sz="3200" i="1">
                            <a:solidFill>
                              <a:srgbClr val="C00000"/>
                            </a:solidFill>
                            <a:latin typeface="Cambria Math" panose="02040503050406030204" pitchFamily="18" charset="0"/>
                          </a:rPr>
                        </m:ctrlPr>
                      </m:sSubSupPr>
                      <m:e>
                        <m:d>
                          <m:dPr>
                            <m:begChr m:val="‖"/>
                            <m:endChr m:val="‖"/>
                            <m:ctrlPr>
                              <a:rPr lang="en-US" sz="3200" i="1">
                                <a:solidFill>
                                  <a:srgbClr val="C00000"/>
                                </a:solidFill>
                                <a:latin typeface="Cambria Math" panose="02040503050406030204" pitchFamily="18" charset="0"/>
                              </a:rPr>
                            </m:ctrlPr>
                          </m:dPr>
                          <m:e>
                            <m:r>
                              <a:rPr lang="en-US" sz="3200" i="1">
                                <a:solidFill>
                                  <a:srgbClr val="C00000"/>
                                </a:solidFill>
                                <a:latin typeface="Cambria Math" panose="02040503050406030204" pitchFamily="18" charset="0"/>
                              </a:rPr>
                              <m:t>𝐴𝑥</m:t>
                            </m:r>
                            <m:r>
                              <a:rPr lang="en-US" sz="3200" i="1">
                                <a:solidFill>
                                  <a:srgbClr val="C00000"/>
                                </a:solidFill>
                                <a:latin typeface="Cambria Math" panose="02040503050406030204" pitchFamily="18" charset="0"/>
                              </a:rPr>
                              <m:t>−</m:t>
                            </m:r>
                            <m:sSup>
                              <m:sSupPr>
                                <m:ctrlPr>
                                  <a:rPr lang="en-US" sz="3200" i="1">
                                    <a:solidFill>
                                      <a:srgbClr val="C00000"/>
                                    </a:solidFill>
                                    <a:latin typeface="Cambria Math" panose="02040503050406030204" pitchFamily="18" charset="0"/>
                                  </a:rPr>
                                </m:ctrlPr>
                              </m:sSupPr>
                              <m:e>
                                <m:r>
                                  <a:rPr lang="en-US" sz="3200" i="1">
                                    <a:solidFill>
                                      <a:srgbClr val="C00000"/>
                                    </a:solidFill>
                                    <a:latin typeface="Cambria Math" panose="02040503050406030204" pitchFamily="18" charset="0"/>
                                  </a:rPr>
                                  <m:t>𝑏</m:t>
                                </m:r>
                              </m:e>
                              <m:sup>
                                <m:r>
                                  <a:rPr lang="en-US" sz="3200" i="1">
                                    <a:solidFill>
                                      <a:srgbClr val="C00000"/>
                                    </a:solidFill>
                                    <a:latin typeface="Cambria Math" panose="02040503050406030204" pitchFamily="18" charset="0"/>
                                  </a:rPr>
                                  <m:t>⊥</m:t>
                                </m:r>
                              </m:sup>
                            </m:sSup>
                            <m:r>
                              <a:rPr lang="en-US" sz="3200" i="1">
                                <a:solidFill>
                                  <a:srgbClr val="C00000"/>
                                </a:solidFill>
                                <a:latin typeface="Cambria Math" panose="02040503050406030204" pitchFamily="18" charset="0"/>
                              </a:rPr>
                              <m:t>−</m:t>
                            </m:r>
                            <m:sSup>
                              <m:sSupPr>
                                <m:ctrlPr>
                                  <a:rPr lang="en-US" sz="3200" i="1">
                                    <a:solidFill>
                                      <a:srgbClr val="C00000"/>
                                    </a:solidFill>
                                    <a:latin typeface="Cambria Math" panose="02040503050406030204" pitchFamily="18" charset="0"/>
                                  </a:rPr>
                                </m:ctrlPr>
                              </m:sSupPr>
                              <m:e>
                                <m:r>
                                  <a:rPr lang="en-US" sz="3200" i="1">
                                    <a:solidFill>
                                      <a:srgbClr val="C00000"/>
                                    </a:solidFill>
                                    <a:latin typeface="Cambria Math" panose="02040503050406030204" pitchFamily="18" charset="0"/>
                                  </a:rPr>
                                  <m:t>𝑏</m:t>
                                </m:r>
                              </m:e>
                              <m:sup>
                                <m:r>
                                  <a:rPr lang="en-US" sz="3200" i="1">
                                    <a:solidFill>
                                      <a:srgbClr val="C00000"/>
                                    </a:solidFill>
                                    <a:latin typeface="Cambria Math" panose="02040503050406030204" pitchFamily="18" charset="0"/>
                                  </a:rPr>
                                  <m:t>∥</m:t>
                                </m:r>
                              </m:sup>
                            </m:sSup>
                          </m:e>
                        </m:d>
                      </m:e>
                      <m:sub>
                        <m:r>
                          <a:rPr lang="en-US" sz="3200" i="1">
                            <a:solidFill>
                              <a:srgbClr val="C00000"/>
                            </a:solidFill>
                            <a:latin typeface="Cambria Math" panose="02040503050406030204" pitchFamily="18" charset="0"/>
                          </a:rPr>
                          <m:t>2</m:t>
                        </m:r>
                      </m:sub>
                      <m:sup>
                        <m:r>
                          <a:rPr lang="en-US" sz="3200" i="1">
                            <a:solidFill>
                              <a:srgbClr val="C00000"/>
                            </a:solidFill>
                            <a:latin typeface="Cambria Math" panose="02040503050406030204" pitchFamily="18" charset="0"/>
                          </a:rPr>
                          <m:t>2</m:t>
                        </m:r>
                      </m:sup>
                    </m:sSubSup>
                  </m:oMath>
                </a14:m>
                <a:endParaRPr lang="en-US" sz="3200" dirty="0"/>
              </a:p>
            </p:txBody>
          </p:sp>
        </mc:Choice>
        <mc:Fallback xmlns="">
          <p:sp>
            <p:nvSpPr>
              <p:cNvPr id="3" name="Content Placeholder 2">
                <a:extLst>
                  <a:ext uri="{FF2B5EF4-FFF2-40B4-BE49-F238E27FC236}">
                    <a16:creationId xmlns:a16="http://schemas.microsoft.com/office/drawing/2014/main" id="{15255D49-9D60-44DD-910D-2EBD0529DEC9}"/>
                  </a:ext>
                </a:extLst>
              </p:cNvPr>
              <p:cNvSpPr>
                <a:spLocks noGrp="1" noRot="1" noChangeAspect="1" noMove="1" noResize="1" noEditPoints="1" noAdjustHandles="1" noChangeArrowheads="1" noChangeShapeType="1" noTextEdit="1"/>
              </p:cNvSpPr>
              <p:nvPr>
                <p:ph idx="1"/>
              </p:nvPr>
            </p:nvSpPr>
            <p:spPr>
              <a:xfrm>
                <a:off x="838200" y="1690688"/>
                <a:ext cx="10515600" cy="4351338"/>
              </a:xfrm>
              <a:blipFill>
                <a:blip r:embed="rId3"/>
                <a:stretch>
                  <a:fillRect l="-1333" t="-2381"/>
                </a:stretch>
              </a:blipFill>
            </p:spPr>
            <p:txBody>
              <a:bodyPr/>
              <a:lstStyle/>
              <a:p>
                <a:r>
                  <a:rPr lang="en-US">
                    <a:noFill/>
                  </a:rPr>
                  <a:t> </a:t>
                </a:r>
              </a:p>
            </p:txBody>
          </p:sp>
        </mc:Fallback>
      </mc:AlternateContent>
    </p:spTree>
    <p:extLst>
      <p:ext uri="{BB962C8B-B14F-4D97-AF65-F5344CB8AC3E}">
        <p14:creationId xmlns:p14="http://schemas.microsoft.com/office/powerpoint/2010/main" val="339947965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rgbClr val="C00000"/>
                </a:solidFill>
              </a:rPr>
              <a:t>Linear Regression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a:xfrm>
                <a:off x="838200" y="1690688"/>
                <a:ext cx="10515600" cy="4351338"/>
              </a:xfrm>
            </p:spPr>
            <p:txBody>
              <a:bodyPr>
                <a:normAutofit/>
              </a:bodyPr>
              <a:lstStyle/>
              <a:p>
                <a:pPr>
                  <a:buClr>
                    <a:schemeClr val="tx1"/>
                  </a:buClr>
                </a:pPr>
                <a:r>
                  <a:rPr lang="en-US" sz="3200" b="0" dirty="0"/>
                  <a:t>We have </a:t>
                </a:r>
                <a14:m>
                  <m:oMath xmlns:m="http://schemas.openxmlformats.org/officeDocument/2006/math">
                    <m:func>
                      <m:funcPr>
                        <m:ctrlPr>
                          <a:rPr lang="en-US" sz="3200" b="0" i="1" smtClean="0">
                            <a:solidFill>
                              <a:srgbClr val="C00000"/>
                            </a:solidFill>
                            <a:latin typeface="Cambria Math" panose="02040503050406030204" pitchFamily="18" charset="0"/>
                          </a:rPr>
                        </m:ctrlPr>
                      </m:funcPr>
                      <m:fName>
                        <m:r>
                          <m:rPr>
                            <m:sty m:val="p"/>
                          </m:rPr>
                          <a:rPr lang="en-US" sz="3200" b="0" i="0" smtClean="0">
                            <a:solidFill>
                              <a:srgbClr val="C00000"/>
                            </a:solidFill>
                            <a:latin typeface="Cambria Math" panose="02040503050406030204" pitchFamily="18" charset="0"/>
                          </a:rPr>
                          <m:t>arg</m:t>
                        </m:r>
                      </m:fName>
                      <m:e>
                        <m:limLow>
                          <m:limLowPr>
                            <m:ctrlPr>
                              <a:rPr lang="en-US" sz="3200" i="1">
                                <a:solidFill>
                                  <a:srgbClr val="C00000"/>
                                </a:solidFill>
                                <a:latin typeface="Cambria Math" panose="02040503050406030204" pitchFamily="18" charset="0"/>
                              </a:rPr>
                            </m:ctrlPr>
                          </m:limLowPr>
                          <m:e>
                            <m:r>
                              <m:rPr>
                                <m:sty m:val="p"/>
                              </m:rPr>
                              <a:rPr lang="en-US" sz="3200">
                                <a:solidFill>
                                  <a:srgbClr val="C00000"/>
                                </a:solidFill>
                                <a:latin typeface="Cambria Math" panose="02040503050406030204" pitchFamily="18" charset="0"/>
                              </a:rPr>
                              <m:t>min</m:t>
                            </m:r>
                          </m:e>
                          <m:lim>
                            <m:r>
                              <a:rPr lang="en-US" sz="3200" i="1">
                                <a:solidFill>
                                  <a:srgbClr val="C00000"/>
                                </a:solidFill>
                                <a:latin typeface="Cambria Math" panose="02040503050406030204" pitchFamily="18" charset="0"/>
                              </a:rPr>
                              <m:t>𝑥</m:t>
                            </m:r>
                            <m:r>
                              <a:rPr lang="en-US" sz="3200" i="1">
                                <a:solidFill>
                                  <a:srgbClr val="C00000"/>
                                </a:solidFill>
                                <a:latin typeface="Cambria Math" panose="02040503050406030204" pitchFamily="18" charset="0"/>
                              </a:rPr>
                              <m:t>∈</m:t>
                            </m:r>
                            <m:sSup>
                              <m:sSupPr>
                                <m:ctrlPr>
                                  <a:rPr lang="en-US" sz="3200" i="1">
                                    <a:solidFill>
                                      <a:srgbClr val="C00000"/>
                                    </a:solidFill>
                                    <a:latin typeface="Cambria Math" panose="02040503050406030204" pitchFamily="18" charset="0"/>
                                  </a:rPr>
                                </m:ctrlPr>
                              </m:sSupPr>
                              <m:e>
                                <m:r>
                                  <a:rPr lang="en-US" sz="3200" i="1">
                                    <a:solidFill>
                                      <a:srgbClr val="C00000"/>
                                    </a:solidFill>
                                    <a:latin typeface="Cambria Math" panose="02040503050406030204" pitchFamily="18" charset="0"/>
                                  </a:rPr>
                                  <m:t>ℝ</m:t>
                                </m:r>
                              </m:e>
                              <m:sup>
                                <m:r>
                                  <a:rPr lang="en-US" sz="3200" i="1">
                                    <a:solidFill>
                                      <a:srgbClr val="C00000"/>
                                    </a:solidFill>
                                    <a:latin typeface="Cambria Math" panose="02040503050406030204" pitchFamily="18" charset="0"/>
                                  </a:rPr>
                                  <m:t>𝑑</m:t>
                                </m:r>
                              </m:sup>
                            </m:sSup>
                          </m:lim>
                        </m:limLow>
                        <m:r>
                          <a:rPr lang="en-US" sz="3200">
                            <a:solidFill>
                              <a:srgbClr val="C00000"/>
                            </a:solidFill>
                            <a:latin typeface="Cambria Math" panose="02040503050406030204" pitchFamily="18" charset="0"/>
                          </a:rPr>
                          <m:t> </m:t>
                        </m:r>
                        <m:sSub>
                          <m:sSubPr>
                            <m:ctrlPr>
                              <a:rPr lang="en-US" sz="3200" i="1">
                                <a:solidFill>
                                  <a:srgbClr val="C00000"/>
                                </a:solidFill>
                                <a:latin typeface="Cambria Math" panose="02040503050406030204" pitchFamily="18" charset="0"/>
                              </a:rPr>
                            </m:ctrlPr>
                          </m:sSubPr>
                          <m:e>
                            <m:d>
                              <m:dPr>
                                <m:begChr m:val="‖"/>
                                <m:endChr m:val="‖"/>
                                <m:ctrlPr>
                                  <a:rPr lang="en-US" sz="3200" i="1">
                                    <a:solidFill>
                                      <a:srgbClr val="C00000"/>
                                    </a:solidFill>
                                    <a:latin typeface="Cambria Math" panose="02040503050406030204" pitchFamily="18" charset="0"/>
                                  </a:rPr>
                                </m:ctrlPr>
                              </m:dPr>
                              <m:e>
                                <m:r>
                                  <a:rPr lang="en-US" sz="3200" i="1">
                                    <a:solidFill>
                                      <a:srgbClr val="C00000"/>
                                    </a:solidFill>
                                    <a:latin typeface="Cambria Math" panose="02040503050406030204" pitchFamily="18" charset="0"/>
                                  </a:rPr>
                                  <m:t>𝐴𝑥</m:t>
                                </m:r>
                                <m:r>
                                  <a:rPr lang="en-US" sz="3200" i="1">
                                    <a:solidFill>
                                      <a:srgbClr val="C00000"/>
                                    </a:solidFill>
                                    <a:latin typeface="Cambria Math" panose="02040503050406030204" pitchFamily="18" charset="0"/>
                                  </a:rPr>
                                  <m:t>−</m:t>
                                </m:r>
                                <m:r>
                                  <a:rPr lang="en-US" sz="3200" i="1">
                                    <a:solidFill>
                                      <a:srgbClr val="C00000"/>
                                    </a:solidFill>
                                    <a:latin typeface="Cambria Math" panose="02040503050406030204" pitchFamily="18" charset="0"/>
                                  </a:rPr>
                                  <m:t>𝑏</m:t>
                                </m:r>
                              </m:e>
                            </m:d>
                          </m:e>
                          <m:sub>
                            <m:r>
                              <a:rPr lang="en-US" sz="3200" i="1">
                                <a:solidFill>
                                  <a:srgbClr val="C00000"/>
                                </a:solidFill>
                                <a:latin typeface="Cambria Math" panose="02040503050406030204" pitchFamily="18" charset="0"/>
                              </a:rPr>
                              <m:t>2</m:t>
                            </m:r>
                          </m:sub>
                        </m:sSub>
                        <m:r>
                          <m:rPr>
                            <m:nor/>
                          </m:rPr>
                          <a:rPr lang="en-US" sz="3200" dirty="0"/>
                          <m:t> </m:t>
                        </m:r>
                      </m:e>
                    </m:func>
                    <m:r>
                      <a:rPr lang="en-US" sz="3200" b="0" i="1" smtClean="0">
                        <a:solidFill>
                          <a:srgbClr val="C00000"/>
                        </a:solidFill>
                        <a:latin typeface="Cambria Math" panose="02040503050406030204" pitchFamily="18" charset="0"/>
                      </a:rPr>
                      <m:t>=</m:t>
                    </m:r>
                    <m:func>
                      <m:funcPr>
                        <m:ctrlPr>
                          <a:rPr lang="en-US" sz="3200" i="1">
                            <a:solidFill>
                              <a:srgbClr val="C00000"/>
                            </a:solidFill>
                            <a:latin typeface="Cambria Math" panose="02040503050406030204" pitchFamily="18" charset="0"/>
                          </a:rPr>
                        </m:ctrlPr>
                      </m:funcPr>
                      <m:fName>
                        <m:r>
                          <m:rPr>
                            <m:sty m:val="p"/>
                          </m:rPr>
                          <a:rPr lang="en-US" sz="3200">
                            <a:solidFill>
                              <a:srgbClr val="C00000"/>
                            </a:solidFill>
                            <a:latin typeface="Cambria Math" panose="02040503050406030204" pitchFamily="18" charset="0"/>
                          </a:rPr>
                          <m:t>arg</m:t>
                        </m:r>
                      </m:fName>
                      <m:e>
                        <m:limLow>
                          <m:limLowPr>
                            <m:ctrlPr>
                              <a:rPr lang="en-US" sz="3200" i="1">
                                <a:solidFill>
                                  <a:srgbClr val="C00000"/>
                                </a:solidFill>
                                <a:latin typeface="Cambria Math" panose="02040503050406030204" pitchFamily="18" charset="0"/>
                              </a:rPr>
                            </m:ctrlPr>
                          </m:limLowPr>
                          <m:e>
                            <m:r>
                              <m:rPr>
                                <m:sty m:val="p"/>
                              </m:rPr>
                              <a:rPr lang="en-US" sz="3200">
                                <a:solidFill>
                                  <a:srgbClr val="C00000"/>
                                </a:solidFill>
                                <a:latin typeface="Cambria Math" panose="02040503050406030204" pitchFamily="18" charset="0"/>
                              </a:rPr>
                              <m:t>min</m:t>
                            </m:r>
                          </m:e>
                          <m:lim>
                            <m:r>
                              <a:rPr lang="en-US" sz="3200" i="1">
                                <a:solidFill>
                                  <a:srgbClr val="C00000"/>
                                </a:solidFill>
                                <a:latin typeface="Cambria Math" panose="02040503050406030204" pitchFamily="18" charset="0"/>
                              </a:rPr>
                              <m:t>𝑥</m:t>
                            </m:r>
                            <m:r>
                              <a:rPr lang="en-US" sz="3200" i="1">
                                <a:solidFill>
                                  <a:srgbClr val="C00000"/>
                                </a:solidFill>
                                <a:latin typeface="Cambria Math" panose="02040503050406030204" pitchFamily="18" charset="0"/>
                              </a:rPr>
                              <m:t>∈</m:t>
                            </m:r>
                            <m:sSup>
                              <m:sSupPr>
                                <m:ctrlPr>
                                  <a:rPr lang="en-US" sz="3200" i="1">
                                    <a:solidFill>
                                      <a:srgbClr val="C00000"/>
                                    </a:solidFill>
                                    <a:latin typeface="Cambria Math" panose="02040503050406030204" pitchFamily="18" charset="0"/>
                                  </a:rPr>
                                </m:ctrlPr>
                              </m:sSupPr>
                              <m:e>
                                <m:r>
                                  <a:rPr lang="en-US" sz="3200" i="1">
                                    <a:solidFill>
                                      <a:srgbClr val="C00000"/>
                                    </a:solidFill>
                                    <a:latin typeface="Cambria Math" panose="02040503050406030204" pitchFamily="18" charset="0"/>
                                  </a:rPr>
                                  <m:t>ℝ</m:t>
                                </m:r>
                              </m:e>
                              <m:sup>
                                <m:r>
                                  <a:rPr lang="en-US" sz="3200" i="1">
                                    <a:solidFill>
                                      <a:srgbClr val="C00000"/>
                                    </a:solidFill>
                                    <a:latin typeface="Cambria Math" panose="02040503050406030204" pitchFamily="18" charset="0"/>
                                  </a:rPr>
                                  <m:t>𝑑</m:t>
                                </m:r>
                              </m:sup>
                            </m:sSup>
                          </m:lim>
                        </m:limLow>
                        <m:r>
                          <a:rPr lang="en-US" sz="3200">
                            <a:solidFill>
                              <a:srgbClr val="C00000"/>
                            </a:solidFill>
                            <a:latin typeface="Cambria Math" panose="02040503050406030204" pitchFamily="18" charset="0"/>
                          </a:rPr>
                          <m:t> </m:t>
                        </m:r>
                        <m:sSubSup>
                          <m:sSubSupPr>
                            <m:ctrlPr>
                              <a:rPr lang="en-US" sz="3200" b="0" i="1" smtClean="0">
                                <a:solidFill>
                                  <a:srgbClr val="C00000"/>
                                </a:solidFill>
                                <a:latin typeface="Cambria Math" panose="02040503050406030204" pitchFamily="18" charset="0"/>
                              </a:rPr>
                            </m:ctrlPr>
                          </m:sSubSupPr>
                          <m:e>
                            <m:d>
                              <m:dPr>
                                <m:begChr m:val="‖"/>
                                <m:endChr m:val="‖"/>
                                <m:ctrlPr>
                                  <a:rPr lang="en-US" sz="3200" i="1">
                                    <a:solidFill>
                                      <a:srgbClr val="C00000"/>
                                    </a:solidFill>
                                    <a:latin typeface="Cambria Math" panose="02040503050406030204" pitchFamily="18" charset="0"/>
                                  </a:rPr>
                                </m:ctrlPr>
                              </m:dPr>
                              <m:e>
                                <m:r>
                                  <a:rPr lang="en-US" sz="3200" i="1">
                                    <a:solidFill>
                                      <a:srgbClr val="C00000"/>
                                    </a:solidFill>
                                    <a:latin typeface="Cambria Math" panose="02040503050406030204" pitchFamily="18" charset="0"/>
                                  </a:rPr>
                                  <m:t>𝐴𝑥</m:t>
                                </m:r>
                                <m:r>
                                  <a:rPr lang="en-US" sz="3200" i="1">
                                    <a:solidFill>
                                      <a:srgbClr val="C00000"/>
                                    </a:solidFill>
                                    <a:latin typeface="Cambria Math" panose="02040503050406030204" pitchFamily="18" charset="0"/>
                                  </a:rPr>
                                  <m:t>−</m:t>
                                </m:r>
                                <m:r>
                                  <a:rPr lang="en-US" sz="3200" i="1">
                                    <a:solidFill>
                                      <a:srgbClr val="C00000"/>
                                    </a:solidFill>
                                    <a:latin typeface="Cambria Math" panose="02040503050406030204" pitchFamily="18" charset="0"/>
                                  </a:rPr>
                                  <m:t>𝑏</m:t>
                                </m:r>
                              </m:e>
                            </m:d>
                          </m:e>
                          <m:sub>
                            <m:r>
                              <a:rPr lang="en-US" sz="3200" i="1">
                                <a:solidFill>
                                  <a:srgbClr val="C00000"/>
                                </a:solidFill>
                                <a:latin typeface="Cambria Math" panose="02040503050406030204" pitchFamily="18" charset="0"/>
                              </a:rPr>
                              <m:t>2</m:t>
                            </m:r>
                          </m:sub>
                          <m:sup>
                            <m:r>
                              <a:rPr lang="en-US" sz="3200" b="0" i="1" smtClean="0">
                                <a:solidFill>
                                  <a:srgbClr val="C00000"/>
                                </a:solidFill>
                                <a:latin typeface="Cambria Math" panose="02040503050406030204" pitchFamily="18" charset="0"/>
                              </a:rPr>
                              <m:t>2</m:t>
                            </m:r>
                          </m:sup>
                        </m:sSubSup>
                        <m:r>
                          <m:rPr>
                            <m:nor/>
                          </m:rPr>
                          <a:rPr lang="en-US" sz="3200" dirty="0"/>
                          <m:t> </m:t>
                        </m:r>
                      </m:e>
                    </m:func>
                  </m:oMath>
                </a14:m>
                <a:endParaRPr lang="en-US" sz="3200" dirty="0"/>
              </a:p>
              <a:p>
                <a:pPr>
                  <a:buClr>
                    <a:schemeClr val="tx1"/>
                  </a:buClr>
                </a:pPr>
                <a:endParaRPr lang="en-US" sz="3200" dirty="0"/>
              </a:p>
              <a:p>
                <a:pPr>
                  <a:buClr>
                    <a:schemeClr val="tx1"/>
                  </a:buClr>
                </a:pPr>
                <a14:m>
                  <m:oMath xmlns:m="http://schemas.openxmlformats.org/officeDocument/2006/math">
                    <m:sSubSup>
                      <m:sSubSupPr>
                        <m:ctrlPr>
                          <a:rPr lang="en-US" sz="3200" i="1">
                            <a:solidFill>
                              <a:srgbClr val="C00000"/>
                            </a:solidFill>
                            <a:latin typeface="Cambria Math" panose="02040503050406030204" pitchFamily="18" charset="0"/>
                          </a:rPr>
                        </m:ctrlPr>
                      </m:sSubSupPr>
                      <m:e>
                        <m:d>
                          <m:dPr>
                            <m:begChr m:val="‖"/>
                            <m:endChr m:val="‖"/>
                            <m:ctrlPr>
                              <a:rPr lang="en-US" sz="3200" i="1">
                                <a:solidFill>
                                  <a:srgbClr val="C00000"/>
                                </a:solidFill>
                                <a:latin typeface="Cambria Math" panose="02040503050406030204" pitchFamily="18" charset="0"/>
                              </a:rPr>
                            </m:ctrlPr>
                          </m:dPr>
                          <m:e>
                            <m:r>
                              <a:rPr lang="en-US" sz="3200" i="1">
                                <a:solidFill>
                                  <a:srgbClr val="C00000"/>
                                </a:solidFill>
                                <a:latin typeface="Cambria Math" panose="02040503050406030204" pitchFamily="18" charset="0"/>
                              </a:rPr>
                              <m:t>𝐴𝑥</m:t>
                            </m:r>
                            <m:r>
                              <a:rPr lang="en-US" sz="3200" i="1">
                                <a:solidFill>
                                  <a:srgbClr val="C00000"/>
                                </a:solidFill>
                                <a:latin typeface="Cambria Math" panose="02040503050406030204" pitchFamily="18" charset="0"/>
                              </a:rPr>
                              <m:t>−</m:t>
                            </m:r>
                            <m:r>
                              <a:rPr lang="en-US" sz="3200" i="1">
                                <a:solidFill>
                                  <a:srgbClr val="C00000"/>
                                </a:solidFill>
                                <a:latin typeface="Cambria Math" panose="02040503050406030204" pitchFamily="18" charset="0"/>
                              </a:rPr>
                              <m:t>𝑏</m:t>
                            </m:r>
                          </m:e>
                        </m:d>
                      </m:e>
                      <m:sub>
                        <m:r>
                          <a:rPr lang="en-US" sz="3200" i="1">
                            <a:solidFill>
                              <a:srgbClr val="C00000"/>
                            </a:solidFill>
                            <a:latin typeface="Cambria Math" panose="02040503050406030204" pitchFamily="18" charset="0"/>
                          </a:rPr>
                          <m:t>2</m:t>
                        </m:r>
                      </m:sub>
                      <m:sup>
                        <m:r>
                          <a:rPr lang="en-US" sz="3200" i="1">
                            <a:solidFill>
                              <a:srgbClr val="C00000"/>
                            </a:solidFill>
                            <a:latin typeface="Cambria Math" panose="02040503050406030204" pitchFamily="18" charset="0"/>
                          </a:rPr>
                          <m:t>2</m:t>
                        </m:r>
                      </m:sup>
                    </m:sSubSup>
                    <m:r>
                      <a:rPr lang="en-US" sz="3200" b="0" i="1" smtClean="0">
                        <a:solidFill>
                          <a:srgbClr val="C00000"/>
                        </a:solidFill>
                        <a:latin typeface="Cambria Math" panose="02040503050406030204" pitchFamily="18" charset="0"/>
                      </a:rPr>
                      <m:t>=</m:t>
                    </m:r>
                    <m:sSubSup>
                      <m:sSubSupPr>
                        <m:ctrlPr>
                          <a:rPr lang="en-US" sz="3200" i="1">
                            <a:solidFill>
                              <a:srgbClr val="C00000"/>
                            </a:solidFill>
                            <a:latin typeface="Cambria Math" panose="02040503050406030204" pitchFamily="18" charset="0"/>
                          </a:rPr>
                        </m:ctrlPr>
                      </m:sSubSupPr>
                      <m:e>
                        <m:d>
                          <m:dPr>
                            <m:begChr m:val="‖"/>
                            <m:endChr m:val="‖"/>
                            <m:ctrlPr>
                              <a:rPr lang="en-US" sz="3200" i="1">
                                <a:solidFill>
                                  <a:srgbClr val="C00000"/>
                                </a:solidFill>
                                <a:latin typeface="Cambria Math" panose="02040503050406030204" pitchFamily="18" charset="0"/>
                              </a:rPr>
                            </m:ctrlPr>
                          </m:dPr>
                          <m:e>
                            <m:r>
                              <a:rPr lang="en-US" sz="3200" i="1">
                                <a:solidFill>
                                  <a:srgbClr val="C00000"/>
                                </a:solidFill>
                                <a:latin typeface="Cambria Math" panose="02040503050406030204" pitchFamily="18" charset="0"/>
                              </a:rPr>
                              <m:t>𝐴𝑥</m:t>
                            </m:r>
                            <m:r>
                              <a:rPr lang="en-US" sz="3200" i="1">
                                <a:solidFill>
                                  <a:srgbClr val="C00000"/>
                                </a:solidFill>
                                <a:latin typeface="Cambria Math" panose="02040503050406030204" pitchFamily="18" charset="0"/>
                              </a:rPr>
                              <m:t>−</m:t>
                            </m:r>
                            <m:sSup>
                              <m:sSupPr>
                                <m:ctrlPr>
                                  <a:rPr lang="en-US" sz="3200" i="1">
                                    <a:solidFill>
                                      <a:srgbClr val="C00000"/>
                                    </a:solidFill>
                                    <a:latin typeface="Cambria Math" panose="02040503050406030204" pitchFamily="18" charset="0"/>
                                  </a:rPr>
                                </m:ctrlPr>
                              </m:sSupPr>
                              <m:e>
                                <m:r>
                                  <a:rPr lang="en-US" sz="3200" i="1">
                                    <a:solidFill>
                                      <a:srgbClr val="C00000"/>
                                    </a:solidFill>
                                    <a:latin typeface="Cambria Math" panose="02040503050406030204" pitchFamily="18" charset="0"/>
                                  </a:rPr>
                                  <m:t>𝑏</m:t>
                                </m:r>
                              </m:e>
                              <m:sup>
                                <m:r>
                                  <a:rPr lang="en-US" sz="3200" i="1">
                                    <a:solidFill>
                                      <a:srgbClr val="C00000"/>
                                    </a:solidFill>
                                    <a:latin typeface="Cambria Math" panose="02040503050406030204" pitchFamily="18" charset="0"/>
                                  </a:rPr>
                                  <m:t>⊥</m:t>
                                </m:r>
                              </m:sup>
                            </m:sSup>
                            <m:r>
                              <a:rPr lang="en-US" sz="3200" i="1">
                                <a:solidFill>
                                  <a:srgbClr val="C00000"/>
                                </a:solidFill>
                                <a:latin typeface="Cambria Math" panose="02040503050406030204" pitchFamily="18" charset="0"/>
                              </a:rPr>
                              <m:t>−</m:t>
                            </m:r>
                            <m:sSup>
                              <m:sSupPr>
                                <m:ctrlPr>
                                  <a:rPr lang="en-US" sz="3200" i="1">
                                    <a:solidFill>
                                      <a:srgbClr val="C00000"/>
                                    </a:solidFill>
                                    <a:latin typeface="Cambria Math" panose="02040503050406030204" pitchFamily="18" charset="0"/>
                                  </a:rPr>
                                </m:ctrlPr>
                              </m:sSupPr>
                              <m:e>
                                <m:r>
                                  <a:rPr lang="en-US" sz="3200" i="1">
                                    <a:solidFill>
                                      <a:srgbClr val="C00000"/>
                                    </a:solidFill>
                                    <a:latin typeface="Cambria Math" panose="02040503050406030204" pitchFamily="18" charset="0"/>
                                  </a:rPr>
                                  <m:t>𝑏</m:t>
                                </m:r>
                              </m:e>
                              <m:sup>
                                <m:r>
                                  <a:rPr lang="en-US" sz="3200" i="1">
                                    <a:solidFill>
                                      <a:srgbClr val="C00000"/>
                                    </a:solidFill>
                                    <a:latin typeface="Cambria Math" panose="02040503050406030204" pitchFamily="18" charset="0"/>
                                  </a:rPr>
                                  <m:t>∥</m:t>
                                </m:r>
                              </m:sup>
                            </m:sSup>
                          </m:e>
                        </m:d>
                      </m:e>
                      <m:sub>
                        <m:r>
                          <a:rPr lang="en-US" sz="3200" i="1">
                            <a:solidFill>
                              <a:srgbClr val="C00000"/>
                            </a:solidFill>
                            <a:latin typeface="Cambria Math" panose="02040503050406030204" pitchFamily="18" charset="0"/>
                          </a:rPr>
                          <m:t>2</m:t>
                        </m:r>
                      </m:sub>
                      <m:sup>
                        <m:r>
                          <a:rPr lang="en-US" sz="3200" i="1">
                            <a:solidFill>
                              <a:srgbClr val="C00000"/>
                            </a:solidFill>
                            <a:latin typeface="Cambria Math" panose="02040503050406030204" pitchFamily="18" charset="0"/>
                          </a:rPr>
                          <m:t>2</m:t>
                        </m:r>
                      </m:sup>
                    </m:sSubSup>
                  </m:oMath>
                </a14:m>
                <a:endParaRPr lang="en-US" sz="3200" dirty="0"/>
              </a:p>
            </p:txBody>
          </p:sp>
        </mc:Choice>
        <mc:Fallback xmlns="">
          <p:sp>
            <p:nvSpPr>
              <p:cNvPr id="3" name="Content Placeholder 2">
                <a:extLst>
                  <a:ext uri="{FF2B5EF4-FFF2-40B4-BE49-F238E27FC236}">
                    <a16:creationId xmlns:a16="http://schemas.microsoft.com/office/drawing/2014/main" id="{15255D49-9D60-44DD-910D-2EBD0529DEC9}"/>
                  </a:ext>
                </a:extLst>
              </p:cNvPr>
              <p:cNvSpPr>
                <a:spLocks noGrp="1" noRot="1" noChangeAspect="1" noMove="1" noResize="1" noEditPoints="1" noAdjustHandles="1" noChangeArrowheads="1" noChangeShapeType="1" noTextEdit="1"/>
              </p:cNvSpPr>
              <p:nvPr>
                <p:ph idx="1"/>
              </p:nvPr>
            </p:nvSpPr>
            <p:spPr>
              <a:xfrm>
                <a:off x="838200" y="1690688"/>
                <a:ext cx="10515600" cy="4351338"/>
              </a:xfrm>
              <a:blipFill>
                <a:blip r:embed="rId3"/>
                <a:stretch>
                  <a:fillRect l="-1333" t="-238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E07F2F03-76A4-957F-334A-8B7591CA5748}"/>
                  </a:ext>
                </a:extLst>
              </p:cNvPr>
              <p:cNvSpPr txBox="1"/>
              <p:nvPr/>
            </p:nvSpPr>
            <p:spPr>
              <a:xfrm>
                <a:off x="2726421" y="3648243"/>
                <a:ext cx="7600425" cy="80951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3200" b="0" i="1" smtClean="0">
                          <a:solidFill>
                            <a:srgbClr val="C00000"/>
                          </a:solidFill>
                          <a:latin typeface="Cambria Math" panose="02040503050406030204" pitchFamily="18" charset="0"/>
                        </a:rPr>
                        <m:t>=</m:t>
                      </m:r>
                      <m:sSubSup>
                        <m:sSubSupPr>
                          <m:ctrlPr>
                            <a:rPr lang="en-US" sz="3200" i="1" smtClean="0">
                              <a:solidFill>
                                <a:srgbClr val="C00000"/>
                              </a:solidFill>
                              <a:latin typeface="Cambria Math" panose="02040503050406030204" pitchFamily="18" charset="0"/>
                            </a:rPr>
                          </m:ctrlPr>
                        </m:sSubSupPr>
                        <m:e>
                          <m:d>
                            <m:dPr>
                              <m:begChr m:val="‖"/>
                              <m:endChr m:val="‖"/>
                              <m:ctrlPr>
                                <a:rPr lang="en-US" sz="3200" i="1">
                                  <a:solidFill>
                                    <a:srgbClr val="C00000"/>
                                  </a:solidFill>
                                  <a:latin typeface="Cambria Math" panose="02040503050406030204" pitchFamily="18" charset="0"/>
                                </a:rPr>
                              </m:ctrlPr>
                            </m:dPr>
                            <m:e>
                              <m:r>
                                <a:rPr lang="en-US" sz="3200" i="1">
                                  <a:solidFill>
                                    <a:srgbClr val="C00000"/>
                                  </a:solidFill>
                                  <a:latin typeface="Cambria Math" panose="02040503050406030204" pitchFamily="18" charset="0"/>
                                </a:rPr>
                                <m:t>𝐴𝑥</m:t>
                              </m:r>
                              <m:r>
                                <a:rPr lang="en-US" sz="3200" i="1">
                                  <a:solidFill>
                                    <a:srgbClr val="C00000"/>
                                  </a:solidFill>
                                  <a:latin typeface="Cambria Math" panose="02040503050406030204" pitchFamily="18" charset="0"/>
                                </a:rPr>
                                <m:t>−</m:t>
                              </m:r>
                              <m:sSup>
                                <m:sSupPr>
                                  <m:ctrlPr>
                                    <a:rPr lang="en-US" sz="3200" i="1">
                                      <a:solidFill>
                                        <a:srgbClr val="C00000"/>
                                      </a:solidFill>
                                      <a:latin typeface="Cambria Math" panose="02040503050406030204" pitchFamily="18" charset="0"/>
                                    </a:rPr>
                                  </m:ctrlPr>
                                </m:sSupPr>
                                <m:e>
                                  <m:r>
                                    <a:rPr lang="en-US" sz="3200" i="1">
                                      <a:solidFill>
                                        <a:srgbClr val="C00000"/>
                                      </a:solidFill>
                                      <a:latin typeface="Cambria Math" panose="02040503050406030204" pitchFamily="18" charset="0"/>
                                    </a:rPr>
                                    <m:t>𝑏</m:t>
                                  </m:r>
                                </m:e>
                                <m:sup>
                                  <m:r>
                                    <a:rPr lang="en-US" sz="3200" i="1">
                                      <a:solidFill>
                                        <a:srgbClr val="C00000"/>
                                      </a:solidFill>
                                      <a:latin typeface="Cambria Math" panose="02040503050406030204" pitchFamily="18" charset="0"/>
                                    </a:rPr>
                                    <m:t>∥</m:t>
                                  </m:r>
                                </m:sup>
                              </m:sSup>
                            </m:e>
                          </m:d>
                        </m:e>
                        <m:sub>
                          <m:r>
                            <a:rPr lang="en-US" sz="3200" i="1">
                              <a:solidFill>
                                <a:srgbClr val="C00000"/>
                              </a:solidFill>
                              <a:latin typeface="Cambria Math" panose="02040503050406030204" pitchFamily="18" charset="0"/>
                            </a:rPr>
                            <m:t>2</m:t>
                          </m:r>
                        </m:sub>
                        <m:sup>
                          <m:r>
                            <a:rPr lang="en-US" sz="3200" i="1">
                              <a:solidFill>
                                <a:srgbClr val="C00000"/>
                              </a:solidFill>
                              <a:latin typeface="Cambria Math" panose="02040503050406030204" pitchFamily="18" charset="0"/>
                            </a:rPr>
                            <m:t>2</m:t>
                          </m:r>
                        </m:sup>
                      </m:sSubSup>
                      <m:r>
                        <a:rPr lang="en-US" sz="3200" b="0" i="1" smtClean="0">
                          <a:solidFill>
                            <a:srgbClr val="C00000"/>
                          </a:solidFill>
                          <a:latin typeface="Cambria Math" panose="02040503050406030204" pitchFamily="18" charset="0"/>
                        </a:rPr>
                        <m:t>−2</m:t>
                      </m:r>
                      <m:d>
                        <m:dPr>
                          <m:begChr m:val="⟨"/>
                          <m:endChr m:val="⟩"/>
                          <m:ctrlPr>
                            <a:rPr lang="en-US" sz="3200" b="0" i="1" smtClean="0">
                              <a:solidFill>
                                <a:srgbClr val="C00000"/>
                              </a:solidFill>
                              <a:latin typeface="Cambria Math" panose="02040503050406030204" pitchFamily="18" charset="0"/>
                            </a:rPr>
                          </m:ctrlPr>
                        </m:dPr>
                        <m:e>
                          <m:r>
                            <a:rPr lang="en-US" sz="3200" b="0" i="1" smtClean="0">
                              <a:solidFill>
                                <a:srgbClr val="C00000"/>
                              </a:solidFill>
                              <a:latin typeface="Cambria Math" panose="02040503050406030204" pitchFamily="18" charset="0"/>
                            </a:rPr>
                            <m:t>𝐴𝑥</m:t>
                          </m:r>
                          <m:r>
                            <a:rPr lang="en-US" sz="3200" i="1">
                              <a:solidFill>
                                <a:srgbClr val="C00000"/>
                              </a:solidFill>
                              <a:latin typeface="Cambria Math" panose="02040503050406030204" pitchFamily="18" charset="0"/>
                            </a:rPr>
                            <m:t>−</m:t>
                          </m:r>
                          <m:sSup>
                            <m:sSupPr>
                              <m:ctrlPr>
                                <a:rPr lang="en-US" sz="3200" i="1">
                                  <a:solidFill>
                                    <a:srgbClr val="C00000"/>
                                  </a:solidFill>
                                  <a:latin typeface="Cambria Math" panose="02040503050406030204" pitchFamily="18" charset="0"/>
                                </a:rPr>
                              </m:ctrlPr>
                            </m:sSupPr>
                            <m:e>
                              <m:r>
                                <a:rPr lang="en-US" sz="3200" i="1">
                                  <a:solidFill>
                                    <a:srgbClr val="C00000"/>
                                  </a:solidFill>
                                  <a:latin typeface="Cambria Math" panose="02040503050406030204" pitchFamily="18" charset="0"/>
                                </a:rPr>
                                <m:t>𝑏</m:t>
                              </m:r>
                            </m:e>
                            <m:sup>
                              <m:r>
                                <a:rPr lang="en-US" sz="3200" i="1">
                                  <a:solidFill>
                                    <a:srgbClr val="C00000"/>
                                  </a:solidFill>
                                  <a:latin typeface="Cambria Math" panose="02040503050406030204" pitchFamily="18" charset="0"/>
                                </a:rPr>
                                <m:t>∥</m:t>
                              </m:r>
                            </m:sup>
                          </m:sSup>
                          <m:r>
                            <a:rPr lang="en-US" sz="3200" b="0" i="1" smtClean="0">
                              <a:solidFill>
                                <a:srgbClr val="C00000"/>
                              </a:solidFill>
                              <a:latin typeface="Cambria Math" panose="02040503050406030204" pitchFamily="18" charset="0"/>
                            </a:rPr>
                            <m:t>,</m:t>
                          </m:r>
                          <m:sSup>
                            <m:sSupPr>
                              <m:ctrlPr>
                                <a:rPr lang="en-US" sz="3200" i="1">
                                  <a:solidFill>
                                    <a:srgbClr val="C00000"/>
                                  </a:solidFill>
                                  <a:latin typeface="Cambria Math" panose="02040503050406030204" pitchFamily="18" charset="0"/>
                                </a:rPr>
                              </m:ctrlPr>
                            </m:sSupPr>
                            <m:e>
                              <m:r>
                                <a:rPr lang="en-US" sz="3200" i="1">
                                  <a:solidFill>
                                    <a:srgbClr val="C00000"/>
                                  </a:solidFill>
                                  <a:latin typeface="Cambria Math" panose="02040503050406030204" pitchFamily="18" charset="0"/>
                                </a:rPr>
                                <m:t>𝑏</m:t>
                              </m:r>
                            </m:e>
                            <m:sup>
                              <m:r>
                                <a:rPr lang="en-US" sz="3200" i="1">
                                  <a:solidFill>
                                    <a:srgbClr val="C00000"/>
                                  </a:solidFill>
                                  <a:latin typeface="Cambria Math" panose="02040503050406030204" pitchFamily="18" charset="0"/>
                                </a:rPr>
                                <m:t>⊥</m:t>
                              </m:r>
                            </m:sup>
                          </m:sSup>
                        </m:e>
                      </m:d>
                      <m:r>
                        <a:rPr lang="en-US" sz="3200" b="0" i="1" smtClean="0">
                          <a:solidFill>
                            <a:srgbClr val="C00000"/>
                          </a:solidFill>
                          <a:latin typeface="Cambria Math" panose="02040503050406030204" pitchFamily="18" charset="0"/>
                        </a:rPr>
                        <m:t>+</m:t>
                      </m:r>
                      <m:sSubSup>
                        <m:sSubSupPr>
                          <m:ctrlPr>
                            <a:rPr lang="en-US" sz="3200" i="1">
                              <a:solidFill>
                                <a:srgbClr val="C00000"/>
                              </a:solidFill>
                              <a:latin typeface="Cambria Math" panose="02040503050406030204" pitchFamily="18" charset="0"/>
                            </a:rPr>
                          </m:ctrlPr>
                        </m:sSubSupPr>
                        <m:e>
                          <m:d>
                            <m:dPr>
                              <m:begChr m:val="‖"/>
                              <m:endChr m:val="‖"/>
                              <m:ctrlPr>
                                <a:rPr lang="en-US" sz="3200" i="1">
                                  <a:solidFill>
                                    <a:srgbClr val="C00000"/>
                                  </a:solidFill>
                                  <a:latin typeface="Cambria Math" panose="02040503050406030204" pitchFamily="18" charset="0"/>
                                </a:rPr>
                              </m:ctrlPr>
                            </m:dPr>
                            <m:e>
                              <m:sSup>
                                <m:sSupPr>
                                  <m:ctrlPr>
                                    <a:rPr lang="en-US" sz="3200" i="1">
                                      <a:solidFill>
                                        <a:srgbClr val="C00000"/>
                                      </a:solidFill>
                                      <a:latin typeface="Cambria Math" panose="02040503050406030204" pitchFamily="18" charset="0"/>
                                    </a:rPr>
                                  </m:ctrlPr>
                                </m:sSupPr>
                                <m:e>
                                  <m:r>
                                    <a:rPr lang="en-US" sz="3200" i="1">
                                      <a:solidFill>
                                        <a:srgbClr val="C00000"/>
                                      </a:solidFill>
                                      <a:latin typeface="Cambria Math" panose="02040503050406030204" pitchFamily="18" charset="0"/>
                                    </a:rPr>
                                    <m:t>𝑏</m:t>
                                  </m:r>
                                </m:e>
                                <m:sup>
                                  <m:r>
                                    <a:rPr lang="en-US" sz="3200" i="1">
                                      <a:solidFill>
                                        <a:srgbClr val="C00000"/>
                                      </a:solidFill>
                                      <a:latin typeface="Cambria Math" panose="02040503050406030204" pitchFamily="18" charset="0"/>
                                    </a:rPr>
                                    <m:t>⊥</m:t>
                                  </m:r>
                                </m:sup>
                              </m:sSup>
                            </m:e>
                          </m:d>
                        </m:e>
                        <m:sub>
                          <m:r>
                            <a:rPr lang="en-US" sz="3200" i="1">
                              <a:solidFill>
                                <a:srgbClr val="C00000"/>
                              </a:solidFill>
                              <a:latin typeface="Cambria Math" panose="02040503050406030204" pitchFamily="18" charset="0"/>
                            </a:rPr>
                            <m:t>2</m:t>
                          </m:r>
                        </m:sub>
                        <m:sup>
                          <m:r>
                            <a:rPr lang="en-US" sz="3200" i="1">
                              <a:solidFill>
                                <a:srgbClr val="C00000"/>
                              </a:solidFill>
                              <a:latin typeface="Cambria Math" panose="02040503050406030204" pitchFamily="18" charset="0"/>
                            </a:rPr>
                            <m:t>2</m:t>
                          </m:r>
                        </m:sup>
                      </m:sSubSup>
                    </m:oMath>
                  </m:oMathPara>
                </a14:m>
                <a:endParaRPr lang="en-US" sz="3200" dirty="0"/>
              </a:p>
            </p:txBody>
          </p:sp>
        </mc:Choice>
        <mc:Fallback xmlns="">
          <p:sp>
            <p:nvSpPr>
              <p:cNvPr id="5" name="TextBox 4">
                <a:extLst>
                  <a:ext uri="{FF2B5EF4-FFF2-40B4-BE49-F238E27FC236}">
                    <a16:creationId xmlns:a16="http://schemas.microsoft.com/office/drawing/2014/main" id="{E07F2F03-76A4-957F-334A-8B7591CA5748}"/>
                  </a:ext>
                </a:extLst>
              </p:cNvPr>
              <p:cNvSpPr txBox="1">
                <a:spLocks noRot="1" noChangeAspect="1" noMove="1" noResize="1" noEditPoints="1" noAdjustHandles="1" noChangeArrowheads="1" noChangeShapeType="1" noTextEdit="1"/>
              </p:cNvSpPr>
              <p:nvPr/>
            </p:nvSpPr>
            <p:spPr>
              <a:xfrm>
                <a:off x="2726421" y="3648243"/>
                <a:ext cx="7600425" cy="809517"/>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22645977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rgbClr val="C00000"/>
                </a:solidFill>
              </a:rPr>
              <a:t>Linear Regression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a:xfrm>
                <a:off x="838200" y="1690688"/>
                <a:ext cx="10515600" cy="4351338"/>
              </a:xfrm>
            </p:spPr>
            <p:txBody>
              <a:bodyPr>
                <a:normAutofit/>
              </a:bodyPr>
              <a:lstStyle/>
              <a:p>
                <a:pPr>
                  <a:buClr>
                    <a:schemeClr val="tx1"/>
                  </a:buClr>
                </a:pPr>
                <a:r>
                  <a:rPr lang="en-US" sz="3200" b="0" dirty="0"/>
                  <a:t>We have </a:t>
                </a:r>
                <a14:m>
                  <m:oMath xmlns:m="http://schemas.openxmlformats.org/officeDocument/2006/math">
                    <m:func>
                      <m:funcPr>
                        <m:ctrlPr>
                          <a:rPr lang="en-US" sz="3200" b="0" i="1" smtClean="0">
                            <a:solidFill>
                              <a:srgbClr val="C00000"/>
                            </a:solidFill>
                            <a:latin typeface="Cambria Math" panose="02040503050406030204" pitchFamily="18" charset="0"/>
                          </a:rPr>
                        </m:ctrlPr>
                      </m:funcPr>
                      <m:fName>
                        <m:r>
                          <m:rPr>
                            <m:sty m:val="p"/>
                          </m:rPr>
                          <a:rPr lang="en-US" sz="3200" b="0" i="0" smtClean="0">
                            <a:solidFill>
                              <a:srgbClr val="C00000"/>
                            </a:solidFill>
                            <a:latin typeface="Cambria Math" panose="02040503050406030204" pitchFamily="18" charset="0"/>
                          </a:rPr>
                          <m:t>arg</m:t>
                        </m:r>
                      </m:fName>
                      <m:e>
                        <m:limLow>
                          <m:limLowPr>
                            <m:ctrlPr>
                              <a:rPr lang="en-US" sz="3200" i="1">
                                <a:solidFill>
                                  <a:srgbClr val="C00000"/>
                                </a:solidFill>
                                <a:latin typeface="Cambria Math" panose="02040503050406030204" pitchFamily="18" charset="0"/>
                              </a:rPr>
                            </m:ctrlPr>
                          </m:limLowPr>
                          <m:e>
                            <m:r>
                              <m:rPr>
                                <m:sty m:val="p"/>
                              </m:rPr>
                              <a:rPr lang="en-US" sz="3200">
                                <a:solidFill>
                                  <a:srgbClr val="C00000"/>
                                </a:solidFill>
                                <a:latin typeface="Cambria Math" panose="02040503050406030204" pitchFamily="18" charset="0"/>
                              </a:rPr>
                              <m:t>min</m:t>
                            </m:r>
                          </m:e>
                          <m:lim>
                            <m:r>
                              <a:rPr lang="en-US" sz="3200" i="1">
                                <a:solidFill>
                                  <a:srgbClr val="C00000"/>
                                </a:solidFill>
                                <a:latin typeface="Cambria Math" panose="02040503050406030204" pitchFamily="18" charset="0"/>
                              </a:rPr>
                              <m:t>𝑥</m:t>
                            </m:r>
                            <m:r>
                              <a:rPr lang="en-US" sz="3200" i="1">
                                <a:solidFill>
                                  <a:srgbClr val="C00000"/>
                                </a:solidFill>
                                <a:latin typeface="Cambria Math" panose="02040503050406030204" pitchFamily="18" charset="0"/>
                              </a:rPr>
                              <m:t>∈</m:t>
                            </m:r>
                            <m:sSup>
                              <m:sSupPr>
                                <m:ctrlPr>
                                  <a:rPr lang="en-US" sz="3200" i="1">
                                    <a:solidFill>
                                      <a:srgbClr val="C00000"/>
                                    </a:solidFill>
                                    <a:latin typeface="Cambria Math" panose="02040503050406030204" pitchFamily="18" charset="0"/>
                                  </a:rPr>
                                </m:ctrlPr>
                              </m:sSupPr>
                              <m:e>
                                <m:r>
                                  <a:rPr lang="en-US" sz="3200" i="1">
                                    <a:solidFill>
                                      <a:srgbClr val="C00000"/>
                                    </a:solidFill>
                                    <a:latin typeface="Cambria Math" panose="02040503050406030204" pitchFamily="18" charset="0"/>
                                  </a:rPr>
                                  <m:t>ℝ</m:t>
                                </m:r>
                              </m:e>
                              <m:sup>
                                <m:r>
                                  <a:rPr lang="en-US" sz="3200" i="1">
                                    <a:solidFill>
                                      <a:srgbClr val="C00000"/>
                                    </a:solidFill>
                                    <a:latin typeface="Cambria Math" panose="02040503050406030204" pitchFamily="18" charset="0"/>
                                  </a:rPr>
                                  <m:t>𝑑</m:t>
                                </m:r>
                              </m:sup>
                            </m:sSup>
                          </m:lim>
                        </m:limLow>
                        <m:r>
                          <a:rPr lang="en-US" sz="3200">
                            <a:solidFill>
                              <a:srgbClr val="C00000"/>
                            </a:solidFill>
                            <a:latin typeface="Cambria Math" panose="02040503050406030204" pitchFamily="18" charset="0"/>
                          </a:rPr>
                          <m:t> </m:t>
                        </m:r>
                        <m:sSub>
                          <m:sSubPr>
                            <m:ctrlPr>
                              <a:rPr lang="en-US" sz="3200" i="1">
                                <a:solidFill>
                                  <a:srgbClr val="C00000"/>
                                </a:solidFill>
                                <a:latin typeface="Cambria Math" panose="02040503050406030204" pitchFamily="18" charset="0"/>
                              </a:rPr>
                            </m:ctrlPr>
                          </m:sSubPr>
                          <m:e>
                            <m:d>
                              <m:dPr>
                                <m:begChr m:val="‖"/>
                                <m:endChr m:val="‖"/>
                                <m:ctrlPr>
                                  <a:rPr lang="en-US" sz="3200" i="1">
                                    <a:solidFill>
                                      <a:srgbClr val="C00000"/>
                                    </a:solidFill>
                                    <a:latin typeface="Cambria Math" panose="02040503050406030204" pitchFamily="18" charset="0"/>
                                  </a:rPr>
                                </m:ctrlPr>
                              </m:dPr>
                              <m:e>
                                <m:r>
                                  <a:rPr lang="en-US" sz="3200" i="1">
                                    <a:solidFill>
                                      <a:srgbClr val="C00000"/>
                                    </a:solidFill>
                                    <a:latin typeface="Cambria Math" panose="02040503050406030204" pitchFamily="18" charset="0"/>
                                  </a:rPr>
                                  <m:t>𝐴𝑥</m:t>
                                </m:r>
                                <m:r>
                                  <a:rPr lang="en-US" sz="3200" i="1">
                                    <a:solidFill>
                                      <a:srgbClr val="C00000"/>
                                    </a:solidFill>
                                    <a:latin typeface="Cambria Math" panose="02040503050406030204" pitchFamily="18" charset="0"/>
                                  </a:rPr>
                                  <m:t>−</m:t>
                                </m:r>
                                <m:r>
                                  <a:rPr lang="en-US" sz="3200" i="1">
                                    <a:solidFill>
                                      <a:srgbClr val="C00000"/>
                                    </a:solidFill>
                                    <a:latin typeface="Cambria Math" panose="02040503050406030204" pitchFamily="18" charset="0"/>
                                  </a:rPr>
                                  <m:t>𝑏</m:t>
                                </m:r>
                              </m:e>
                            </m:d>
                          </m:e>
                          <m:sub>
                            <m:r>
                              <a:rPr lang="en-US" sz="3200" i="1">
                                <a:solidFill>
                                  <a:srgbClr val="C00000"/>
                                </a:solidFill>
                                <a:latin typeface="Cambria Math" panose="02040503050406030204" pitchFamily="18" charset="0"/>
                              </a:rPr>
                              <m:t>2</m:t>
                            </m:r>
                          </m:sub>
                        </m:sSub>
                        <m:r>
                          <m:rPr>
                            <m:nor/>
                          </m:rPr>
                          <a:rPr lang="en-US" sz="3200" dirty="0"/>
                          <m:t> </m:t>
                        </m:r>
                      </m:e>
                    </m:func>
                    <m:r>
                      <a:rPr lang="en-US" sz="3200" b="0" i="1" smtClean="0">
                        <a:solidFill>
                          <a:srgbClr val="C00000"/>
                        </a:solidFill>
                        <a:latin typeface="Cambria Math" panose="02040503050406030204" pitchFamily="18" charset="0"/>
                      </a:rPr>
                      <m:t>=</m:t>
                    </m:r>
                    <m:func>
                      <m:funcPr>
                        <m:ctrlPr>
                          <a:rPr lang="en-US" sz="3200" i="1">
                            <a:solidFill>
                              <a:srgbClr val="C00000"/>
                            </a:solidFill>
                            <a:latin typeface="Cambria Math" panose="02040503050406030204" pitchFamily="18" charset="0"/>
                          </a:rPr>
                        </m:ctrlPr>
                      </m:funcPr>
                      <m:fName>
                        <m:r>
                          <m:rPr>
                            <m:sty m:val="p"/>
                          </m:rPr>
                          <a:rPr lang="en-US" sz="3200">
                            <a:solidFill>
                              <a:srgbClr val="C00000"/>
                            </a:solidFill>
                            <a:latin typeface="Cambria Math" panose="02040503050406030204" pitchFamily="18" charset="0"/>
                          </a:rPr>
                          <m:t>arg</m:t>
                        </m:r>
                      </m:fName>
                      <m:e>
                        <m:limLow>
                          <m:limLowPr>
                            <m:ctrlPr>
                              <a:rPr lang="en-US" sz="3200" i="1">
                                <a:solidFill>
                                  <a:srgbClr val="C00000"/>
                                </a:solidFill>
                                <a:latin typeface="Cambria Math" panose="02040503050406030204" pitchFamily="18" charset="0"/>
                              </a:rPr>
                            </m:ctrlPr>
                          </m:limLowPr>
                          <m:e>
                            <m:r>
                              <m:rPr>
                                <m:sty m:val="p"/>
                              </m:rPr>
                              <a:rPr lang="en-US" sz="3200">
                                <a:solidFill>
                                  <a:srgbClr val="C00000"/>
                                </a:solidFill>
                                <a:latin typeface="Cambria Math" panose="02040503050406030204" pitchFamily="18" charset="0"/>
                              </a:rPr>
                              <m:t>min</m:t>
                            </m:r>
                          </m:e>
                          <m:lim>
                            <m:r>
                              <a:rPr lang="en-US" sz="3200" i="1">
                                <a:solidFill>
                                  <a:srgbClr val="C00000"/>
                                </a:solidFill>
                                <a:latin typeface="Cambria Math" panose="02040503050406030204" pitchFamily="18" charset="0"/>
                              </a:rPr>
                              <m:t>𝑥</m:t>
                            </m:r>
                            <m:r>
                              <a:rPr lang="en-US" sz="3200" i="1">
                                <a:solidFill>
                                  <a:srgbClr val="C00000"/>
                                </a:solidFill>
                                <a:latin typeface="Cambria Math" panose="02040503050406030204" pitchFamily="18" charset="0"/>
                              </a:rPr>
                              <m:t>∈</m:t>
                            </m:r>
                            <m:sSup>
                              <m:sSupPr>
                                <m:ctrlPr>
                                  <a:rPr lang="en-US" sz="3200" i="1">
                                    <a:solidFill>
                                      <a:srgbClr val="C00000"/>
                                    </a:solidFill>
                                    <a:latin typeface="Cambria Math" panose="02040503050406030204" pitchFamily="18" charset="0"/>
                                  </a:rPr>
                                </m:ctrlPr>
                              </m:sSupPr>
                              <m:e>
                                <m:r>
                                  <a:rPr lang="en-US" sz="3200" i="1">
                                    <a:solidFill>
                                      <a:srgbClr val="C00000"/>
                                    </a:solidFill>
                                    <a:latin typeface="Cambria Math" panose="02040503050406030204" pitchFamily="18" charset="0"/>
                                  </a:rPr>
                                  <m:t>ℝ</m:t>
                                </m:r>
                              </m:e>
                              <m:sup>
                                <m:r>
                                  <a:rPr lang="en-US" sz="3200" i="1">
                                    <a:solidFill>
                                      <a:srgbClr val="C00000"/>
                                    </a:solidFill>
                                    <a:latin typeface="Cambria Math" panose="02040503050406030204" pitchFamily="18" charset="0"/>
                                  </a:rPr>
                                  <m:t>𝑑</m:t>
                                </m:r>
                              </m:sup>
                            </m:sSup>
                          </m:lim>
                        </m:limLow>
                        <m:r>
                          <a:rPr lang="en-US" sz="3200">
                            <a:solidFill>
                              <a:srgbClr val="C00000"/>
                            </a:solidFill>
                            <a:latin typeface="Cambria Math" panose="02040503050406030204" pitchFamily="18" charset="0"/>
                          </a:rPr>
                          <m:t> </m:t>
                        </m:r>
                        <m:sSubSup>
                          <m:sSubSupPr>
                            <m:ctrlPr>
                              <a:rPr lang="en-US" sz="3200" b="0" i="1" smtClean="0">
                                <a:solidFill>
                                  <a:srgbClr val="C00000"/>
                                </a:solidFill>
                                <a:latin typeface="Cambria Math" panose="02040503050406030204" pitchFamily="18" charset="0"/>
                              </a:rPr>
                            </m:ctrlPr>
                          </m:sSubSupPr>
                          <m:e>
                            <m:d>
                              <m:dPr>
                                <m:begChr m:val="‖"/>
                                <m:endChr m:val="‖"/>
                                <m:ctrlPr>
                                  <a:rPr lang="en-US" sz="3200" i="1">
                                    <a:solidFill>
                                      <a:srgbClr val="C00000"/>
                                    </a:solidFill>
                                    <a:latin typeface="Cambria Math" panose="02040503050406030204" pitchFamily="18" charset="0"/>
                                  </a:rPr>
                                </m:ctrlPr>
                              </m:dPr>
                              <m:e>
                                <m:r>
                                  <a:rPr lang="en-US" sz="3200" i="1">
                                    <a:solidFill>
                                      <a:srgbClr val="C00000"/>
                                    </a:solidFill>
                                    <a:latin typeface="Cambria Math" panose="02040503050406030204" pitchFamily="18" charset="0"/>
                                  </a:rPr>
                                  <m:t>𝐴𝑥</m:t>
                                </m:r>
                                <m:r>
                                  <a:rPr lang="en-US" sz="3200" i="1">
                                    <a:solidFill>
                                      <a:srgbClr val="C00000"/>
                                    </a:solidFill>
                                    <a:latin typeface="Cambria Math" panose="02040503050406030204" pitchFamily="18" charset="0"/>
                                  </a:rPr>
                                  <m:t>−</m:t>
                                </m:r>
                                <m:r>
                                  <a:rPr lang="en-US" sz="3200" i="1">
                                    <a:solidFill>
                                      <a:srgbClr val="C00000"/>
                                    </a:solidFill>
                                    <a:latin typeface="Cambria Math" panose="02040503050406030204" pitchFamily="18" charset="0"/>
                                  </a:rPr>
                                  <m:t>𝑏</m:t>
                                </m:r>
                              </m:e>
                            </m:d>
                          </m:e>
                          <m:sub>
                            <m:r>
                              <a:rPr lang="en-US" sz="3200" i="1">
                                <a:solidFill>
                                  <a:srgbClr val="C00000"/>
                                </a:solidFill>
                                <a:latin typeface="Cambria Math" panose="02040503050406030204" pitchFamily="18" charset="0"/>
                              </a:rPr>
                              <m:t>2</m:t>
                            </m:r>
                          </m:sub>
                          <m:sup>
                            <m:r>
                              <a:rPr lang="en-US" sz="3200" b="0" i="1" smtClean="0">
                                <a:solidFill>
                                  <a:srgbClr val="C00000"/>
                                </a:solidFill>
                                <a:latin typeface="Cambria Math" panose="02040503050406030204" pitchFamily="18" charset="0"/>
                              </a:rPr>
                              <m:t>2</m:t>
                            </m:r>
                          </m:sup>
                        </m:sSubSup>
                        <m:r>
                          <m:rPr>
                            <m:nor/>
                          </m:rPr>
                          <a:rPr lang="en-US" sz="3200" dirty="0"/>
                          <m:t> </m:t>
                        </m:r>
                      </m:e>
                    </m:func>
                  </m:oMath>
                </a14:m>
                <a:endParaRPr lang="en-US" sz="3200" dirty="0"/>
              </a:p>
              <a:p>
                <a:pPr>
                  <a:buClr>
                    <a:schemeClr val="tx1"/>
                  </a:buClr>
                </a:pPr>
                <a:endParaRPr lang="en-US" sz="3200" dirty="0"/>
              </a:p>
              <a:p>
                <a:pPr>
                  <a:buClr>
                    <a:schemeClr val="tx1"/>
                  </a:buClr>
                </a:pPr>
                <a14:m>
                  <m:oMath xmlns:m="http://schemas.openxmlformats.org/officeDocument/2006/math">
                    <m:sSubSup>
                      <m:sSubSupPr>
                        <m:ctrlPr>
                          <a:rPr lang="en-US" sz="3200" i="1">
                            <a:solidFill>
                              <a:srgbClr val="C00000"/>
                            </a:solidFill>
                            <a:latin typeface="Cambria Math" panose="02040503050406030204" pitchFamily="18" charset="0"/>
                          </a:rPr>
                        </m:ctrlPr>
                      </m:sSubSupPr>
                      <m:e>
                        <m:d>
                          <m:dPr>
                            <m:begChr m:val="‖"/>
                            <m:endChr m:val="‖"/>
                            <m:ctrlPr>
                              <a:rPr lang="en-US" sz="3200" i="1">
                                <a:solidFill>
                                  <a:srgbClr val="C00000"/>
                                </a:solidFill>
                                <a:latin typeface="Cambria Math" panose="02040503050406030204" pitchFamily="18" charset="0"/>
                              </a:rPr>
                            </m:ctrlPr>
                          </m:dPr>
                          <m:e>
                            <m:r>
                              <a:rPr lang="en-US" sz="3200" i="1">
                                <a:solidFill>
                                  <a:srgbClr val="C00000"/>
                                </a:solidFill>
                                <a:latin typeface="Cambria Math" panose="02040503050406030204" pitchFamily="18" charset="0"/>
                              </a:rPr>
                              <m:t>𝐴𝑥</m:t>
                            </m:r>
                            <m:r>
                              <a:rPr lang="en-US" sz="3200" i="1">
                                <a:solidFill>
                                  <a:srgbClr val="C00000"/>
                                </a:solidFill>
                                <a:latin typeface="Cambria Math" panose="02040503050406030204" pitchFamily="18" charset="0"/>
                              </a:rPr>
                              <m:t>−</m:t>
                            </m:r>
                            <m:r>
                              <a:rPr lang="en-US" sz="3200" i="1">
                                <a:solidFill>
                                  <a:srgbClr val="C00000"/>
                                </a:solidFill>
                                <a:latin typeface="Cambria Math" panose="02040503050406030204" pitchFamily="18" charset="0"/>
                              </a:rPr>
                              <m:t>𝑏</m:t>
                            </m:r>
                          </m:e>
                        </m:d>
                      </m:e>
                      <m:sub>
                        <m:r>
                          <a:rPr lang="en-US" sz="3200" i="1">
                            <a:solidFill>
                              <a:srgbClr val="C00000"/>
                            </a:solidFill>
                            <a:latin typeface="Cambria Math" panose="02040503050406030204" pitchFamily="18" charset="0"/>
                          </a:rPr>
                          <m:t>2</m:t>
                        </m:r>
                      </m:sub>
                      <m:sup>
                        <m:r>
                          <a:rPr lang="en-US" sz="3200" i="1">
                            <a:solidFill>
                              <a:srgbClr val="C00000"/>
                            </a:solidFill>
                            <a:latin typeface="Cambria Math" panose="02040503050406030204" pitchFamily="18" charset="0"/>
                          </a:rPr>
                          <m:t>2</m:t>
                        </m:r>
                      </m:sup>
                    </m:sSubSup>
                    <m:r>
                      <a:rPr lang="en-US" sz="3200" b="0" i="1" smtClean="0">
                        <a:solidFill>
                          <a:srgbClr val="C00000"/>
                        </a:solidFill>
                        <a:latin typeface="Cambria Math" panose="02040503050406030204" pitchFamily="18" charset="0"/>
                      </a:rPr>
                      <m:t>=</m:t>
                    </m:r>
                    <m:sSubSup>
                      <m:sSubSupPr>
                        <m:ctrlPr>
                          <a:rPr lang="en-US" sz="3200" i="1">
                            <a:solidFill>
                              <a:srgbClr val="C00000"/>
                            </a:solidFill>
                            <a:latin typeface="Cambria Math" panose="02040503050406030204" pitchFamily="18" charset="0"/>
                          </a:rPr>
                        </m:ctrlPr>
                      </m:sSubSupPr>
                      <m:e>
                        <m:d>
                          <m:dPr>
                            <m:begChr m:val="‖"/>
                            <m:endChr m:val="‖"/>
                            <m:ctrlPr>
                              <a:rPr lang="en-US" sz="3200" i="1">
                                <a:solidFill>
                                  <a:srgbClr val="C00000"/>
                                </a:solidFill>
                                <a:latin typeface="Cambria Math" panose="02040503050406030204" pitchFamily="18" charset="0"/>
                              </a:rPr>
                            </m:ctrlPr>
                          </m:dPr>
                          <m:e>
                            <m:r>
                              <a:rPr lang="en-US" sz="3200" i="1">
                                <a:solidFill>
                                  <a:srgbClr val="C00000"/>
                                </a:solidFill>
                                <a:latin typeface="Cambria Math" panose="02040503050406030204" pitchFamily="18" charset="0"/>
                              </a:rPr>
                              <m:t>𝐴𝑥</m:t>
                            </m:r>
                            <m:r>
                              <a:rPr lang="en-US" sz="3200" i="1">
                                <a:solidFill>
                                  <a:srgbClr val="C00000"/>
                                </a:solidFill>
                                <a:latin typeface="Cambria Math" panose="02040503050406030204" pitchFamily="18" charset="0"/>
                              </a:rPr>
                              <m:t>−</m:t>
                            </m:r>
                            <m:sSup>
                              <m:sSupPr>
                                <m:ctrlPr>
                                  <a:rPr lang="en-US" sz="3200" i="1">
                                    <a:solidFill>
                                      <a:srgbClr val="C00000"/>
                                    </a:solidFill>
                                    <a:latin typeface="Cambria Math" panose="02040503050406030204" pitchFamily="18" charset="0"/>
                                  </a:rPr>
                                </m:ctrlPr>
                              </m:sSupPr>
                              <m:e>
                                <m:r>
                                  <a:rPr lang="en-US" sz="3200" i="1">
                                    <a:solidFill>
                                      <a:srgbClr val="C00000"/>
                                    </a:solidFill>
                                    <a:latin typeface="Cambria Math" panose="02040503050406030204" pitchFamily="18" charset="0"/>
                                  </a:rPr>
                                  <m:t>𝑏</m:t>
                                </m:r>
                              </m:e>
                              <m:sup>
                                <m:r>
                                  <a:rPr lang="en-US" sz="3200" i="1">
                                    <a:solidFill>
                                      <a:srgbClr val="C00000"/>
                                    </a:solidFill>
                                    <a:latin typeface="Cambria Math" panose="02040503050406030204" pitchFamily="18" charset="0"/>
                                  </a:rPr>
                                  <m:t>⊥</m:t>
                                </m:r>
                              </m:sup>
                            </m:sSup>
                            <m:r>
                              <a:rPr lang="en-US" sz="3200" i="1">
                                <a:solidFill>
                                  <a:srgbClr val="C00000"/>
                                </a:solidFill>
                                <a:latin typeface="Cambria Math" panose="02040503050406030204" pitchFamily="18" charset="0"/>
                              </a:rPr>
                              <m:t>−</m:t>
                            </m:r>
                            <m:sSup>
                              <m:sSupPr>
                                <m:ctrlPr>
                                  <a:rPr lang="en-US" sz="3200" i="1">
                                    <a:solidFill>
                                      <a:srgbClr val="C00000"/>
                                    </a:solidFill>
                                    <a:latin typeface="Cambria Math" panose="02040503050406030204" pitchFamily="18" charset="0"/>
                                  </a:rPr>
                                </m:ctrlPr>
                              </m:sSupPr>
                              <m:e>
                                <m:r>
                                  <a:rPr lang="en-US" sz="3200" i="1">
                                    <a:solidFill>
                                      <a:srgbClr val="C00000"/>
                                    </a:solidFill>
                                    <a:latin typeface="Cambria Math" panose="02040503050406030204" pitchFamily="18" charset="0"/>
                                  </a:rPr>
                                  <m:t>𝑏</m:t>
                                </m:r>
                              </m:e>
                              <m:sup>
                                <m:r>
                                  <a:rPr lang="en-US" sz="3200" i="1">
                                    <a:solidFill>
                                      <a:srgbClr val="C00000"/>
                                    </a:solidFill>
                                    <a:latin typeface="Cambria Math" panose="02040503050406030204" pitchFamily="18" charset="0"/>
                                  </a:rPr>
                                  <m:t>∥</m:t>
                                </m:r>
                              </m:sup>
                            </m:sSup>
                          </m:e>
                        </m:d>
                      </m:e>
                      <m:sub>
                        <m:r>
                          <a:rPr lang="en-US" sz="3200" i="1">
                            <a:solidFill>
                              <a:srgbClr val="C00000"/>
                            </a:solidFill>
                            <a:latin typeface="Cambria Math" panose="02040503050406030204" pitchFamily="18" charset="0"/>
                          </a:rPr>
                          <m:t>2</m:t>
                        </m:r>
                      </m:sub>
                      <m:sup>
                        <m:r>
                          <a:rPr lang="en-US" sz="3200" i="1">
                            <a:solidFill>
                              <a:srgbClr val="C00000"/>
                            </a:solidFill>
                            <a:latin typeface="Cambria Math" panose="02040503050406030204" pitchFamily="18" charset="0"/>
                          </a:rPr>
                          <m:t>2</m:t>
                        </m:r>
                      </m:sup>
                    </m:sSubSup>
                  </m:oMath>
                </a14:m>
                <a:endParaRPr lang="en-US" sz="3200" dirty="0"/>
              </a:p>
            </p:txBody>
          </p:sp>
        </mc:Choice>
        <mc:Fallback xmlns="">
          <p:sp>
            <p:nvSpPr>
              <p:cNvPr id="3" name="Content Placeholder 2">
                <a:extLst>
                  <a:ext uri="{FF2B5EF4-FFF2-40B4-BE49-F238E27FC236}">
                    <a16:creationId xmlns:a16="http://schemas.microsoft.com/office/drawing/2014/main" id="{15255D49-9D60-44DD-910D-2EBD0529DEC9}"/>
                  </a:ext>
                </a:extLst>
              </p:cNvPr>
              <p:cNvSpPr>
                <a:spLocks noGrp="1" noRot="1" noChangeAspect="1" noMove="1" noResize="1" noEditPoints="1" noAdjustHandles="1" noChangeArrowheads="1" noChangeShapeType="1" noTextEdit="1"/>
              </p:cNvSpPr>
              <p:nvPr>
                <p:ph idx="1"/>
              </p:nvPr>
            </p:nvSpPr>
            <p:spPr>
              <a:xfrm>
                <a:off x="838200" y="1690688"/>
                <a:ext cx="10515600" cy="4351338"/>
              </a:xfrm>
              <a:blipFill>
                <a:blip r:embed="rId3"/>
                <a:stretch>
                  <a:fillRect l="-1333" t="-238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E07F2F03-76A4-957F-334A-8B7591CA5748}"/>
                  </a:ext>
                </a:extLst>
              </p:cNvPr>
              <p:cNvSpPr txBox="1"/>
              <p:nvPr/>
            </p:nvSpPr>
            <p:spPr>
              <a:xfrm>
                <a:off x="2726421" y="3648243"/>
                <a:ext cx="7600425" cy="80951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3200" b="0" i="1" smtClean="0">
                          <a:solidFill>
                            <a:srgbClr val="C00000"/>
                          </a:solidFill>
                          <a:latin typeface="Cambria Math" panose="02040503050406030204" pitchFamily="18" charset="0"/>
                        </a:rPr>
                        <m:t>=</m:t>
                      </m:r>
                      <m:sSubSup>
                        <m:sSubSupPr>
                          <m:ctrlPr>
                            <a:rPr lang="en-US" sz="3200" i="1" smtClean="0">
                              <a:solidFill>
                                <a:srgbClr val="C00000"/>
                              </a:solidFill>
                              <a:latin typeface="Cambria Math" panose="02040503050406030204" pitchFamily="18" charset="0"/>
                            </a:rPr>
                          </m:ctrlPr>
                        </m:sSubSupPr>
                        <m:e>
                          <m:d>
                            <m:dPr>
                              <m:begChr m:val="‖"/>
                              <m:endChr m:val="‖"/>
                              <m:ctrlPr>
                                <a:rPr lang="en-US" sz="3200" i="1">
                                  <a:solidFill>
                                    <a:srgbClr val="C00000"/>
                                  </a:solidFill>
                                  <a:latin typeface="Cambria Math" panose="02040503050406030204" pitchFamily="18" charset="0"/>
                                </a:rPr>
                              </m:ctrlPr>
                            </m:dPr>
                            <m:e>
                              <m:r>
                                <a:rPr lang="en-US" sz="3200" i="1">
                                  <a:solidFill>
                                    <a:srgbClr val="C00000"/>
                                  </a:solidFill>
                                  <a:latin typeface="Cambria Math" panose="02040503050406030204" pitchFamily="18" charset="0"/>
                                </a:rPr>
                                <m:t>𝐴𝑥</m:t>
                              </m:r>
                              <m:r>
                                <a:rPr lang="en-US" sz="3200" i="1">
                                  <a:solidFill>
                                    <a:srgbClr val="C00000"/>
                                  </a:solidFill>
                                  <a:latin typeface="Cambria Math" panose="02040503050406030204" pitchFamily="18" charset="0"/>
                                </a:rPr>
                                <m:t>−</m:t>
                              </m:r>
                              <m:sSup>
                                <m:sSupPr>
                                  <m:ctrlPr>
                                    <a:rPr lang="en-US" sz="3200" i="1">
                                      <a:solidFill>
                                        <a:srgbClr val="C00000"/>
                                      </a:solidFill>
                                      <a:latin typeface="Cambria Math" panose="02040503050406030204" pitchFamily="18" charset="0"/>
                                    </a:rPr>
                                  </m:ctrlPr>
                                </m:sSupPr>
                                <m:e>
                                  <m:r>
                                    <a:rPr lang="en-US" sz="3200" i="1">
                                      <a:solidFill>
                                        <a:srgbClr val="C00000"/>
                                      </a:solidFill>
                                      <a:latin typeface="Cambria Math" panose="02040503050406030204" pitchFamily="18" charset="0"/>
                                    </a:rPr>
                                    <m:t>𝑏</m:t>
                                  </m:r>
                                </m:e>
                                <m:sup>
                                  <m:r>
                                    <a:rPr lang="en-US" sz="3200" i="1">
                                      <a:solidFill>
                                        <a:srgbClr val="C00000"/>
                                      </a:solidFill>
                                      <a:latin typeface="Cambria Math" panose="02040503050406030204" pitchFamily="18" charset="0"/>
                                    </a:rPr>
                                    <m:t>∥</m:t>
                                  </m:r>
                                </m:sup>
                              </m:sSup>
                            </m:e>
                          </m:d>
                        </m:e>
                        <m:sub>
                          <m:r>
                            <a:rPr lang="en-US" sz="3200" i="1">
                              <a:solidFill>
                                <a:srgbClr val="C00000"/>
                              </a:solidFill>
                              <a:latin typeface="Cambria Math" panose="02040503050406030204" pitchFamily="18" charset="0"/>
                            </a:rPr>
                            <m:t>2</m:t>
                          </m:r>
                        </m:sub>
                        <m:sup>
                          <m:r>
                            <a:rPr lang="en-US" sz="3200" i="1">
                              <a:solidFill>
                                <a:srgbClr val="C00000"/>
                              </a:solidFill>
                              <a:latin typeface="Cambria Math" panose="02040503050406030204" pitchFamily="18" charset="0"/>
                            </a:rPr>
                            <m:t>2</m:t>
                          </m:r>
                        </m:sup>
                      </m:sSubSup>
                      <m:r>
                        <a:rPr lang="en-US" sz="3200" b="0" i="1" smtClean="0">
                          <a:solidFill>
                            <a:srgbClr val="C00000"/>
                          </a:solidFill>
                          <a:latin typeface="Cambria Math" panose="02040503050406030204" pitchFamily="18" charset="0"/>
                        </a:rPr>
                        <m:t>−2</m:t>
                      </m:r>
                      <m:d>
                        <m:dPr>
                          <m:begChr m:val="⟨"/>
                          <m:endChr m:val="⟩"/>
                          <m:ctrlPr>
                            <a:rPr lang="en-US" sz="3200" b="0" i="1" smtClean="0">
                              <a:solidFill>
                                <a:srgbClr val="C00000"/>
                              </a:solidFill>
                              <a:latin typeface="Cambria Math" panose="02040503050406030204" pitchFamily="18" charset="0"/>
                            </a:rPr>
                          </m:ctrlPr>
                        </m:dPr>
                        <m:e>
                          <m:r>
                            <a:rPr lang="en-US" sz="3200" b="0" i="1" smtClean="0">
                              <a:solidFill>
                                <a:srgbClr val="C00000"/>
                              </a:solidFill>
                              <a:latin typeface="Cambria Math" panose="02040503050406030204" pitchFamily="18" charset="0"/>
                            </a:rPr>
                            <m:t>𝐴𝑥</m:t>
                          </m:r>
                          <m:r>
                            <a:rPr lang="en-US" sz="3200" i="1">
                              <a:solidFill>
                                <a:srgbClr val="C00000"/>
                              </a:solidFill>
                              <a:latin typeface="Cambria Math" panose="02040503050406030204" pitchFamily="18" charset="0"/>
                            </a:rPr>
                            <m:t>−</m:t>
                          </m:r>
                          <m:sSup>
                            <m:sSupPr>
                              <m:ctrlPr>
                                <a:rPr lang="en-US" sz="3200" i="1">
                                  <a:solidFill>
                                    <a:srgbClr val="C00000"/>
                                  </a:solidFill>
                                  <a:latin typeface="Cambria Math" panose="02040503050406030204" pitchFamily="18" charset="0"/>
                                </a:rPr>
                              </m:ctrlPr>
                            </m:sSupPr>
                            <m:e>
                              <m:r>
                                <a:rPr lang="en-US" sz="3200" i="1">
                                  <a:solidFill>
                                    <a:srgbClr val="C00000"/>
                                  </a:solidFill>
                                  <a:latin typeface="Cambria Math" panose="02040503050406030204" pitchFamily="18" charset="0"/>
                                </a:rPr>
                                <m:t>𝑏</m:t>
                              </m:r>
                            </m:e>
                            <m:sup>
                              <m:r>
                                <a:rPr lang="en-US" sz="3200" i="1">
                                  <a:solidFill>
                                    <a:srgbClr val="C00000"/>
                                  </a:solidFill>
                                  <a:latin typeface="Cambria Math" panose="02040503050406030204" pitchFamily="18" charset="0"/>
                                </a:rPr>
                                <m:t>∥</m:t>
                              </m:r>
                            </m:sup>
                          </m:sSup>
                          <m:r>
                            <a:rPr lang="en-US" sz="3200" b="0" i="1" smtClean="0">
                              <a:solidFill>
                                <a:srgbClr val="C00000"/>
                              </a:solidFill>
                              <a:latin typeface="Cambria Math" panose="02040503050406030204" pitchFamily="18" charset="0"/>
                            </a:rPr>
                            <m:t>,</m:t>
                          </m:r>
                          <m:sSup>
                            <m:sSupPr>
                              <m:ctrlPr>
                                <a:rPr lang="en-US" sz="3200" i="1">
                                  <a:solidFill>
                                    <a:srgbClr val="C00000"/>
                                  </a:solidFill>
                                  <a:latin typeface="Cambria Math" panose="02040503050406030204" pitchFamily="18" charset="0"/>
                                </a:rPr>
                              </m:ctrlPr>
                            </m:sSupPr>
                            <m:e>
                              <m:r>
                                <a:rPr lang="en-US" sz="3200" i="1">
                                  <a:solidFill>
                                    <a:srgbClr val="C00000"/>
                                  </a:solidFill>
                                  <a:latin typeface="Cambria Math" panose="02040503050406030204" pitchFamily="18" charset="0"/>
                                </a:rPr>
                                <m:t>𝑏</m:t>
                              </m:r>
                            </m:e>
                            <m:sup>
                              <m:r>
                                <a:rPr lang="en-US" sz="3200" i="1">
                                  <a:solidFill>
                                    <a:srgbClr val="C00000"/>
                                  </a:solidFill>
                                  <a:latin typeface="Cambria Math" panose="02040503050406030204" pitchFamily="18" charset="0"/>
                                </a:rPr>
                                <m:t>⊥</m:t>
                              </m:r>
                            </m:sup>
                          </m:sSup>
                        </m:e>
                      </m:d>
                      <m:r>
                        <a:rPr lang="en-US" sz="3200" b="0" i="1" smtClean="0">
                          <a:solidFill>
                            <a:srgbClr val="C00000"/>
                          </a:solidFill>
                          <a:latin typeface="Cambria Math" panose="02040503050406030204" pitchFamily="18" charset="0"/>
                        </a:rPr>
                        <m:t>+</m:t>
                      </m:r>
                      <m:sSubSup>
                        <m:sSubSupPr>
                          <m:ctrlPr>
                            <a:rPr lang="en-US" sz="3200" i="1">
                              <a:solidFill>
                                <a:srgbClr val="C00000"/>
                              </a:solidFill>
                              <a:latin typeface="Cambria Math" panose="02040503050406030204" pitchFamily="18" charset="0"/>
                            </a:rPr>
                          </m:ctrlPr>
                        </m:sSubSupPr>
                        <m:e>
                          <m:d>
                            <m:dPr>
                              <m:begChr m:val="‖"/>
                              <m:endChr m:val="‖"/>
                              <m:ctrlPr>
                                <a:rPr lang="en-US" sz="3200" i="1">
                                  <a:solidFill>
                                    <a:srgbClr val="C00000"/>
                                  </a:solidFill>
                                  <a:latin typeface="Cambria Math" panose="02040503050406030204" pitchFamily="18" charset="0"/>
                                </a:rPr>
                              </m:ctrlPr>
                            </m:dPr>
                            <m:e>
                              <m:sSup>
                                <m:sSupPr>
                                  <m:ctrlPr>
                                    <a:rPr lang="en-US" sz="3200" i="1">
                                      <a:solidFill>
                                        <a:srgbClr val="C00000"/>
                                      </a:solidFill>
                                      <a:latin typeface="Cambria Math" panose="02040503050406030204" pitchFamily="18" charset="0"/>
                                    </a:rPr>
                                  </m:ctrlPr>
                                </m:sSupPr>
                                <m:e>
                                  <m:r>
                                    <a:rPr lang="en-US" sz="3200" i="1">
                                      <a:solidFill>
                                        <a:srgbClr val="C00000"/>
                                      </a:solidFill>
                                      <a:latin typeface="Cambria Math" panose="02040503050406030204" pitchFamily="18" charset="0"/>
                                    </a:rPr>
                                    <m:t>𝑏</m:t>
                                  </m:r>
                                </m:e>
                                <m:sup>
                                  <m:r>
                                    <a:rPr lang="en-US" sz="3200" i="1">
                                      <a:solidFill>
                                        <a:srgbClr val="C00000"/>
                                      </a:solidFill>
                                      <a:latin typeface="Cambria Math" panose="02040503050406030204" pitchFamily="18" charset="0"/>
                                    </a:rPr>
                                    <m:t>⊥</m:t>
                                  </m:r>
                                </m:sup>
                              </m:sSup>
                            </m:e>
                          </m:d>
                        </m:e>
                        <m:sub>
                          <m:r>
                            <a:rPr lang="en-US" sz="3200" i="1">
                              <a:solidFill>
                                <a:srgbClr val="C00000"/>
                              </a:solidFill>
                              <a:latin typeface="Cambria Math" panose="02040503050406030204" pitchFamily="18" charset="0"/>
                            </a:rPr>
                            <m:t>2</m:t>
                          </m:r>
                        </m:sub>
                        <m:sup>
                          <m:r>
                            <a:rPr lang="en-US" sz="3200" i="1">
                              <a:solidFill>
                                <a:srgbClr val="C00000"/>
                              </a:solidFill>
                              <a:latin typeface="Cambria Math" panose="02040503050406030204" pitchFamily="18" charset="0"/>
                            </a:rPr>
                            <m:t>2</m:t>
                          </m:r>
                        </m:sup>
                      </m:sSubSup>
                    </m:oMath>
                  </m:oMathPara>
                </a14:m>
                <a:endParaRPr lang="en-US" sz="3200" dirty="0"/>
              </a:p>
            </p:txBody>
          </p:sp>
        </mc:Choice>
        <mc:Fallback xmlns="">
          <p:sp>
            <p:nvSpPr>
              <p:cNvPr id="5" name="TextBox 4">
                <a:extLst>
                  <a:ext uri="{FF2B5EF4-FFF2-40B4-BE49-F238E27FC236}">
                    <a16:creationId xmlns:a16="http://schemas.microsoft.com/office/drawing/2014/main" id="{E07F2F03-76A4-957F-334A-8B7591CA5748}"/>
                  </a:ext>
                </a:extLst>
              </p:cNvPr>
              <p:cNvSpPr txBox="1">
                <a:spLocks noRot="1" noChangeAspect="1" noMove="1" noResize="1" noEditPoints="1" noAdjustHandles="1" noChangeArrowheads="1" noChangeShapeType="1" noTextEdit="1"/>
              </p:cNvSpPr>
              <p:nvPr/>
            </p:nvSpPr>
            <p:spPr>
              <a:xfrm>
                <a:off x="2726421" y="3648243"/>
                <a:ext cx="7600425" cy="809517"/>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269F654-6BFE-D93B-93E5-C5DFC7C46F8D}"/>
                  </a:ext>
                </a:extLst>
              </p:cNvPr>
              <p:cNvSpPr txBox="1"/>
              <p:nvPr/>
            </p:nvSpPr>
            <p:spPr>
              <a:xfrm>
                <a:off x="2933350" y="4440375"/>
                <a:ext cx="4230846" cy="80951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3200" b="0" i="1" smtClean="0">
                          <a:solidFill>
                            <a:srgbClr val="C00000"/>
                          </a:solidFill>
                          <a:latin typeface="Cambria Math" panose="02040503050406030204" pitchFamily="18" charset="0"/>
                        </a:rPr>
                        <m:t>=</m:t>
                      </m:r>
                      <m:sSubSup>
                        <m:sSubSupPr>
                          <m:ctrlPr>
                            <a:rPr lang="en-US" sz="3200" i="1" smtClean="0">
                              <a:solidFill>
                                <a:srgbClr val="C00000"/>
                              </a:solidFill>
                              <a:latin typeface="Cambria Math" panose="02040503050406030204" pitchFamily="18" charset="0"/>
                            </a:rPr>
                          </m:ctrlPr>
                        </m:sSubSupPr>
                        <m:e>
                          <m:d>
                            <m:dPr>
                              <m:begChr m:val="‖"/>
                              <m:endChr m:val="‖"/>
                              <m:ctrlPr>
                                <a:rPr lang="en-US" sz="3200" i="1">
                                  <a:solidFill>
                                    <a:srgbClr val="C00000"/>
                                  </a:solidFill>
                                  <a:latin typeface="Cambria Math" panose="02040503050406030204" pitchFamily="18" charset="0"/>
                                </a:rPr>
                              </m:ctrlPr>
                            </m:dPr>
                            <m:e>
                              <m:r>
                                <a:rPr lang="en-US" sz="3200" i="1">
                                  <a:solidFill>
                                    <a:srgbClr val="C00000"/>
                                  </a:solidFill>
                                  <a:latin typeface="Cambria Math" panose="02040503050406030204" pitchFamily="18" charset="0"/>
                                </a:rPr>
                                <m:t>𝐴𝑥</m:t>
                              </m:r>
                              <m:r>
                                <a:rPr lang="en-US" sz="3200" i="1">
                                  <a:solidFill>
                                    <a:srgbClr val="C00000"/>
                                  </a:solidFill>
                                  <a:latin typeface="Cambria Math" panose="02040503050406030204" pitchFamily="18" charset="0"/>
                                </a:rPr>
                                <m:t>−</m:t>
                              </m:r>
                              <m:sSup>
                                <m:sSupPr>
                                  <m:ctrlPr>
                                    <a:rPr lang="en-US" sz="3200" i="1">
                                      <a:solidFill>
                                        <a:srgbClr val="C00000"/>
                                      </a:solidFill>
                                      <a:latin typeface="Cambria Math" panose="02040503050406030204" pitchFamily="18" charset="0"/>
                                    </a:rPr>
                                  </m:ctrlPr>
                                </m:sSupPr>
                                <m:e>
                                  <m:r>
                                    <a:rPr lang="en-US" sz="3200" i="1">
                                      <a:solidFill>
                                        <a:srgbClr val="C00000"/>
                                      </a:solidFill>
                                      <a:latin typeface="Cambria Math" panose="02040503050406030204" pitchFamily="18" charset="0"/>
                                    </a:rPr>
                                    <m:t>𝑏</m:t>
                                  </m:r>
                                </m:e>
                                <m:sup>
                                  <m:r>
                                    <a:rPr lang="en-US" sz="3200" i="1">
                                      <a:solidFill>
                                        <a:srgbClr val="C00000"/>
                                      </a:solidFill>
                                      <a:latin typeface="Cambria Math" panose="02040503050406030204" pitchFamily="18" charset="0"/>
                                    </a:rPr>
                                    <m:t>∥</m:t>
                                  </m:r>
                                </m:sup>
                              </m:sSup>
                            </m:e>
                          </m:d>
                        </m:e>
                        <m:sub>
                          <m:r>
                            <a:rPr lang="en-US" sz="3200" i="1">
                              <a:solidFill>
                                <a:srgbClr val="C00000"/>
                              </a:solidFill>
                              <a:latin typeface="Cambria Math" panose="02040503050406030204" pitchFamily="18" charset="0"/>
                            </a:rPr>
                            <m:t>2</m:t>
                          </m:r>
                        </m:sub>
                        <m:sup>
                          <m:r>
                            <a:rPr lang="en-US" sz="3200" i="1">
                              <a:solidFill>
                                <a:srgbClr val="C00000"/>
                              </a:solidFill>
                              <a:latin typeface="Cambria Math" panose="02040503050406030204" pitchFamily="18" charset="0"/>
                            </a:rPr>
                            <m:t>2</m:t>
                          </m:r>
                        </m:sup>
                      </m:sSubSup>
                      <m:r>
                        <a:rPr lang="en-US" sz="3200" b="0" i="1" smtClean="0">
                          <a:solidFill>
                            <a:srgbClr val="C00000"/>
                          </a:solidFill>
                          <a:latin typeface="Cambria Math" panose="02040503050406030204" pitchFamily="18" charset="0"/>
                        </a:rPr>
                        <m:t>+</m:t>
                      </m:r>
                      <m:sSubSup>
                        <m:sSubSupPr>
                          <m:ctrlPr>
                            <a:rPr lang="en-US" sz="3200" i="1">
                              <a:solidFill>
                                <a:srgbClr val="C00000"/>
                              </a:solidFill>
                              <a:latin typeface="Cambria Math" panose="02040503050406030204" pitchFamily="18" charset="0"/>
                            </a:rPr>
                          </m:ctrlPr>
                        </m:sSubSupPr>
                        <m:e>
                          <m:d>
                            <m:dPr>
                              <m:begChr m:val="‖"/>
                              <m:endChr m:val="‖"/>
                              <m:ctrlPr>
                                <a:rPr lang="en-US" sz="3200" i="1">
                                  <a:solidFill>
                                    <a:srgbClr val="C00000"/>
                                  </a:solidFill>
                                  <a:latin typeface="Cambria Math" panose="02040503050406030204" pitchFamily="18" charset="0"/>
                                </a:rPr>
                              </m:ctrlPr>
                            </m:dPr>
                            <m:e>
                              <m:sSup>
                                <m:sSupPr>
                                  <m:ctrlPr>
                                    <a:rPr lang="en-US" sz="3200" i="1">
                                      <a:solidFill>
                                        <a:srgbClr val="C00000"/>
                                      </a:solidFill>
                                      <a:latin typeface="Cambria Math" panose="02040503050406030204" pitchFamily="18" charset="0"/>
                                    </a:rPr>
                                  </m:ctrlPr>
                                </m:sSupPr>
                                <m:e>
                                  <m:r>
                                    <a:rPr lang="en-US" sz="3200" i="1">
                                      <a:solidFill>
                                        <a:srgbClr val="C00000"/>
                                      </a:solidFill>
                                      <a:latin typeface="Cambria Math" panose="02040503050406030204" pitchFamily="18" charset="0"/>
                                    </a:rPr>
                                    <m:t>𝑏</m:t>
                                  </m:r>
                                </m:e>
                                <m:sup>
                                  <m:r>
                                    <a:rPr lang="en-US" sz="3200" i="1">
                                      <a:solidFill>
                                        <a:srgbClr val="C00000"/>
                                      </a:solidFill>
                                      <a:latin typeface="Cambria Math" panose="02040503050406030204" pitchFamily="18" charset="0"/>
                                    </a:rPr>
                                    <m:t>⊥</m:t>
                                  </m:r>
                                </m:sup>
                              </m:sSup>
                            </m:e>
                          </m:d>
                        </m:e>
                        <m:sub>
                          <m:r>
                            <a:rPr lang="en-US" sz="3200" i="1">
                              <a:solidFill>
                                <a:srgbClr val="C00000"/>
                              </a:solidFill>
                              <a:latin typeface="Cambria Math" panose="02040503050406030204" pitchFamily="18" charset="0"/>
                            </a:rPr>
                            <m:t>2</m:t>
                          </m:r>
                        </m:sub>
                        <m:sup>
                          <m:r>
                            <a:rPr lang="en-US" sz="3200" i="1">
                              <a:solidFill>
                                <a:srgbClr val="C00000"/>
                              </a:solidFill>
                              <a:latin typeface="Cambria Math" panose="02040503050406030204" pitchFamily="18" charset="0"/>
                            </a:rPr>
                            <m:t>2</m:t>
                          </m:r>
                        </m:sup>
                      </m:sSubSup>
                    </m:oMath>
                  </m:oMathPara>
                </a14:m>
                <a:endParaRPr lang="en-US" sz="3200" dirty="0"/>
              </a:p>
            </p:txBody>
          </p:sp>
        </mc:Choice>
        <mc:Fallback xmlns="">
          <p:sp>
            <p:nvSpPr>
              <p:cNvPr id="6" name="TextBox 5">
                <a:extLst>
                  <a:ext uri="{FF2B5EF4-FFF2-40B4-BE49-F238E27FC236}">
                    <a16:creationId xmlns:a16="http://schemas.microsoft.com/office/drawing/2014/main" id="{D269F654-6BFE-D93B-93E5-C5DFC7C46F8D}"/>
                  </a:ext>
                </a:extLst>
              </p:cNvPr>
              <p:cNvSpPr txBox="1">
                <a:spLocks noRot="1" noChangeAspect="1" noMove="1" noResize="1" noEditPoints="1" noAdjustHandles="1" noChangeArrowheads="1" noChangeShapeType="1" noTextEdit="1"/>
              </p:cNvSpPr>
              <p:nvPr/>
            </p:nvSpPr>
            <p:spPr>
              <a:xfrm>
                <a:off x="2933350" y="4440375"/>
                <a:ext cx="4230846" cy="809517"/>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91521014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rgbClr val="C00000"/>
                </a:solidFill>
              </a:rPr>
              <a:t>Linear Regression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a:xfrm>
                <a:off x="838200" y="1690687"/>
                <a:ext cx="10515600" cy="4701723"/>
              </a:xfrm>
            </p:spPr>
            <p:txBody>
              <a:bodyPr>
                <a:normAutofit/>
              </a:bodyPr>
              <a:lstStyle/>
              <a:p>
                <a:pPr>
                  <a:buClr>
                    <a:schemeClr val="tx1"/>
                  </a:buClr>
                </a:pPr>
                <a:r>
                  <a:rPr lang="en-US" sz="3200" b="0" dirty="0"/>
                  <a:t>We have </a:t>
                </a:r>
                <a14:m>
                  <m:oMath xmlns:m="http://schemas.openxmlformats.org/officeDocument/2006/math">
                    <m:func>
                      <m:funcPr>
                        <m:ctrlPr>
                          <a:rPr lang="en-US" sz="3200" b="0" i="1" smtClean="0">
                            <a:solidFill>
                              <a:srgbClr val="C00000"/>
                            </a:solidFill>
                            <a:latin typeface="Cambria Math" panose="02040503050406030204" pitchFamily="18" charset="0"/>
                          </a:rPr>
                        </m:ctrlPr>
                      </m:funcPr>
                      <m:fName>
                        <m:r>
                          <m:rPr>
                            <m:sty m:val="p"/>
                          </m:rPr>
                          <a:rPr lang="en-US" sz="3200" b="0" i="0" smtClean="0">
                            <a:solidFill>
                              <a:srgbClr val="C00000"/>
                            </a:solidFill>
                            <a:latin typeface="Cambria Math" panose="02040503050406030204" pitchFamily="18" charset="0"/>
                          </a:rPr>
                          <m:t>arg</m:t>
                        </m:r>
                      </m:fName>
                      <m:e>
                        <m:limLow>
                          <m:limLowPr>
                            <m:ctrlPr>
                              <a:rPr lang="en-US" sz="3200" i="1">
                                <a:solidFill>
                                  <a:srgbClr val="C00000"/>
                                </a:solidFill>
                                <a:latin typeface="Cambria Math" panose="02040503050406030204" pitchFamily="18" charset="0"/>
                              </a:rPr>
                            </m:ctrlPr>
                          </m:limLowPr>
                          <m:e>
                            <m:r>
                              <m:rPr>
                                <m:sty m:val="p"/>
                              </m:rPr>
                              <a:rPr lang="en-US" sz="3200">
                                <a:solidFill>
                                  <a:srgbClr val="C00000"/>
                                </a:solidFill>
                                <a:latin typeface="Cambria Math" panose="02040503050406030204" pitchFamily="18" charset="0"/>
                              </a:rPr>
                              <m:t>min</m:t>
                            </m:r>
                          </m:e>
                          <m:lim>
                            <m:r>
                              <a:rPr lang="en-US" sz="3200" i="1">
                                <a:solidFill>
                                  <a:srgbClr val="C00000"/>
                                </a:solidFill>
                                <a:latin typeface="Cambria Math" panose="02040503050406030204" pitchFamily="18" charset="0"/>
                              </a:rPr>
                              <m:t>𝑥</m:t>
                            </m:r>
                            <m:r>
                              <a:rPr lang="en-US" sz="3200" i="1">
                                <a:solidFill>
                                  <a:srgbClr val="C00000"/>
                                </a:solidFill>
                                <a:latin typeface="Cambria Math" panose="02040503050406030204" pitchFamily="18" charset="0"/>
                              </a:rPr>
                              <m:t>∈</m:t>
                            </m:r>
                            <m:sSup>
                              <m:sSupPr>
                                <m:ctrlPr>
                                  <a:rPr lang="en-US" sz="3200" i="1">
                                    <a:solidFill>
                                      <a:srgbClr val="C00000"/>
                                    </a:solidFill>
                                    <a:latin typeface="Cambria Math" panose="02040503050406030204" pitchFamily="18" charset="0"/>
                                  </a:rPr>
                                </m:ctrlPr>
                              </m:sSupPr>
                              <m:e>
                                <m:r>
                                  <a:rPr lang="en-US" sz="3200" i="1">
                                    <a:solidFill>
                                      <a:srgbClr val="C00000"/>
                                    </a:solidFill>
                                    <a:latin typeface="Cambria Math" panose="02040503050406030204" pitchFamily="18" charset="0"/>
                                  </a:rPr>
                                  <m:t>ℝ</m:t>
                                </m:r>
                              </m:e>
                              <m:sup>
                                <m:r>
                                  <a:rPr lang="en-US" sz="3200" i="1">
                                    <a:solidFill>
                                      <a:srgbClr val="C00000"/>
                                    </a:solidFill>
                                    <a:latin typeface="Cambria Math" panose="02040503050406030204" pitchFamily="18" charset="0"/>
                                  </a:rPr>
                                  <m:t>𝑑</m:t>
                                </m:r>
                              </m:sup>
                            </m:sSup>
                          </m:lim>
                        </m:limLow>
                        <m:r>
                          <a:rPr lang="en-US" sz="3200">
                            <a:solidFill>
                              <a:srgbClr val="C00000"/>
                            </a:solidFill>
                            <a:latin typeface="Cambria Math" panose="02040503050406030204" pitchFamily="18" charset="0"/>
                          </a:rPr>
                          <m:t> </m:t>
                        </m:r>
                        <m:sSub>
                          <m:sSubPr>
                            <m:ctrlPr>
                              <a:rPr lang="en-US" sz="3200" i="1">
                                <a:solidFill>
                                  <a:srgbClr val="C00000"/>
                                </a:solidFill>
                                <a:latin typeface="Cambria Math" panose="02040503050406030204" pitchFamily="18" charset="0"/>
                              </a:rPr>
                            </m:ctrlPr>
                          </m:sSubPr>
                          <m:e>
                            <m:d>
                              <m:dPr>
                                <m:begChr m:val="‖"/>
                                <m:endChr m:val="‖"/>
                                <m:ctrlPr>
                                  <a:rPr lang="en-US" sz="3200" i="1">
                                    <a:solidFill>
                                      <a:srgbClr val="C00000"/>
                                    </a:solidFill>
                                    <a:latin typeface="Cambria Math" panose="02040503050406030204" pitchFamily="18" charset="0"/>
                                  </a:rPr>
                                </m:ctrlPr>
                              </m:dPr>
                              <m:e>
                                <m:r>
                                  <a:rPr lang="en-US" sz="3200" i="1">
                                    <a:solidFill>
                                      <a:srgbClr val="C00000"/>
                                    </a:solidFill>
                                    <a:latin typeface="Cambria Math" panose="02040503050406030204" pitchFamily="18" charset="0"/>
                                  </a:rPr>
                                  <m:t>𝐴𝑥</m:t>
                                </m:r>
                                <m:r>
                                  <a:rPr lang="en-US" sz="3200" i="1">
                                    <a:solidFill>
                                      <a:srgbClr val="C00000"/>
                                    </a:solidFill>
                                    <a:latin typeface="Cambria Math" panose="02040503050406030204" pitchFamily="18" charset="0"/>
                                  </a:rPr>
                                  <m:t>−</m:t>
                                </m:r>
                                <m:r>
                                  <a:rPr lang="en-US" sz="3200" i="1">
                                    <a:solidFill>
                                      <a:srgbClr val="C00000"/>
                                    </a:solidFill>
                                    <a:latin typeface="Cambria Math" panose="02040503050406030204" pitchFamily="18" charset="0"/>
                                  </a:rPr>
                                  <m:t>𝑏</m:t>
                                </m:r>
                              </m:e>
                            </m:d>
                          </m:e>
                          <m:sub>
                            <m:r>
                              <a:rPr lang="en-US" sz="3200" i="1">
                                <a:solidFill>
                                  <a:srgbClr val="C00000"/>
                                </a:solidFill>
                                <a:latin typeface="Cambria Math" panose="02040503050406030204" pitchFamily="18" charset="0"/>
                              </a:rPr>
                              <m:t>2</m:t>
                            </m:r>
                          </m:sub>
                        </m:sSub>
                        <m:r>
                          <m:rPr>
                            <m:nor/>
                          </m:rPr>
                          <a:rPr lang="en-US" sz="3200" dirty="0"/>
                          <m:t> </m:t>
                        </m:r>
                      </m:e>
                    </m:func>
                    <m:r>
                      <a:rPr lang="en-US" sz="3200" b="0" i="1" smtClean="0">
                        <a:solidFill>
                          <a:srgbClr val="C00000"/>
                        </a:solidFill>
                        <a:latin typeface="Cambria Math" panose="02040503050406030204" pitchFamily="18" charset="0"/>
                      </a:rPr>
                      <m:t>=</m:t>
                    </m:r>
                    <m:func>
                      <m:funcPr>
                        <m:ctrlPr>
                          <a:rPr lang="en-US" sz="3200" i="1">
                            <a:solidFill>
                              <a:srgbClr val="C00000"/>
                            </a:solidFill>
                            <a:latin typeface="Cambria Math" panose="02040503050406030204" pitchFamily="18" charset="0"/>
                          </a:rPr>
                        </m:ctrlPr>
                      </m:funcPr>
                      <m:fName>
                        <m:r>
                          <m:rPr>
                            <m:sty m:val="p"/>
                          </m:rPr>
                          <a:rPr lang="en-US" sz="3200">
                            <a:solidFill>
                              <a:srgbClr val="C00000"/>
                            </a:solidFill>
                            <a:latin typeface="Cambria Math" panose="02040503050406030204" pitchFamily="18" charset="0"/>
                          </a:rPr>
                          <m:t>arg</m:t>
                        </m:r>
                      </m:fName>
                      <m:e>
                        <m:limLow>
                          <m:limLowPr>
                            <m:ctrlPr>
                              <a:rPr lang="en-US" sz="3200" i="1">
                                <a:solidFill>
                                  <a:srgbClr val="C00000"/>
                                </a:solidFill>
                                <a:latin typeface="Cambria Math" panose="02040503050406030204" pitchFamily="18" charset="0"/>
                              </a:rPr>
                            </m:ctrlPr>
                          </m:limLowPr>
                          <m:e>
                            <m:r>
                              <m:rPr>
                                <m:sty m:val="p"/>
                              </m:rPr>
                              <a:rPr lang="en-US" sz="3200">
                                <a:solidFill>
                                  <a:srgbClr val="C00000"/>
                                </a:solidFill>
                                <a:latin typeface="Cambria Math" panose="02040503050406030204" pitchFamily="18" charset="0"/>
                              </a:rPr>
                              <m:t>min</m:t>
                            </m:r>
                          </m:e>
                          <m:lim>
                            <m:r>
                              <a:rPr lang="en-US" sz="3200" i="1">
                                <a:solidFill>
                                  <a:srgbClr val="C00000"/>
                                </a:solidFill>
                                <a:latin typeface="Cambria Math" panose="02040503050406030204" pitchFamily="18" charset="0"/>
                              </a:rPr>
                              <m:t>𝑥</m:t>
                            </m:r>
                            <m:r>
                              <a:rPr lang="en-US" sz="3200" i="1">
                                <a:solidFill>
                                  <a:srgbClr val="C00000"/>
                                </a:solidFill>
                                <a:latin typeface="Cambria Math" panose="02040503050406030204" pitchFamily="18" charset="0"/>
                              </a:rPr>
                              <m:t>∈</m:t>
                            </m:r>
                            <m:sSup>
                              <m:sSupPr>
                                <m:ctrlPr>
                                  <a:rPr lang="en-US" sz="3200" i="1">
                                    <a:solidFill>
                                      <a:srgbClr val="C00000"/>
                                    </a:solidFill>
                                    <a:latin typeface="Cambria Math" panose="02040503050406030204" pitchFamily="18" charset="0"/>
                                  </a:rPr>
                                </m:ctrlPr>
                              </m:sSupPr>
                              <m:e>
                                <m:r>
                                  <a:rPr lang="en-US" sz="3200" i="1">
                                    <a:solidFill>
                                      <a:srgbClr val="C00000"/>
                                    </a:solidFill>
                                    <a:latin typeface="Cambria Math" panose="02040503050406030204" pitchFamily="18" charset="0"/>
                                  </a:rPr>
                                  <m:t>ℝ</m:t>
                                </m:r>
                              </m:e>
                              <m:sup>
                                <m:r>
                                  <a:rPr lang="en-US" sz="3200" i="1">
                                    <a:solidFill>
                                      <a:srgbClr val="C00000"/>
                                    </a:solidFill>
                                    <a:latin typeface="Cambria Math" panose="02040503050406030204" pitchFamily="18" charset="0"/>
                                  </a:rPr>
                                  <m:t>𝑑</m:t>
                                </m:r>
                              </m:sup>
                            </m:sSup>
                          </m:lim>
                        </m:limLow>
                        <m:r>
                          <a:rPr lang="en-US" sz="3200">
                            <a:solidFill>
                              <a:srgbClr val="C00000"/>
                            </a:solidFill>
                            <a:latin typeface="Cambria Math" panose="02040503050406030204" pitchFamily="18" charset="0"/>
                          </a:rPr>
                          <m:t> </m:t>
                        </m:r>
                        <m:sSubSup>
                          <m:sSubSupPr>
                            <m:ctrlPr>
                              <a:rPr lang="en-US" sz="3200" b="0" i="1" smtClean="0">
                                <a:solidFill>
                                  <a:srgbClr val="C00000"/>
                                </a:solidFill>
                                <a:latin typeface="Cambria Math" panose="02040503050406030204" pitchFamily="18" charset="0"/>
                              </a:rPr>
                            </m:ctrlPr>
                          </m:sSubSupPr>
                          <m:e>
                            <m:d>
                              <m:dPr>
                                <m:begChr m:val="‖"/>
                                <m:endChr m:val="‖"/>
                                <m:ctrlPr>
                                  <a:rPr lang="en-US" sz="3200" i="1">
                                    <a:solidFill>
                                      <a:srgbClr val="C00000"/>
                                    </a:solidFill>
                                    <a:latin typeface="Cambria Math" panose="02040503050406030204" pitchFamily="18" charset="0"/>
                                  </a:rPr>
                                </m:ctrlPr>
                              </m:dPr>
                              <m:e>
                                <m:r>
                                  <a:rPr lang="en-US" sz="3200" i="1">
                                    <a:solidFill>
                                      <a:srgbClr val="C00000"/>
                                    </a:solidFill>
                                    <a:latin typeface="Cambria Math" panose="02040503050406030204" pitchFamily="18" charset="0"/>
                                  </a:rPr>
                                  <m:t>𝐴𝑥</m:t>
                                </m:r>
                                <m:r>
                                  <a:rPr lang="en-US" sz="3200" i="1">
                                    <a:solidFill>
                                      <a:srgbClr val="C00000"/>
                                    </a:solidFill>
                                    <a:latin typeface="Cambria Math" panose="02040503050406030204" pitchFamily="18" charset="0"/>
                                  </a:rPr>
                                  <m:t>−</m:t>
                                </m:r>
                                <m:r>
                                  <a:rPr lang="en-US" sz="3200" i="1">
                                    <a:solidFill>
                                      <a:srgbClr val="C00000"/>
                                    </a:solidFill>
                                    <a:latin typeface="Cambria Math" panose="02040503050406030204" pitchFamily="18" charset="0"/>
                                  </a:rPr>
                                  <m:t>𝑏</m:t>
                                </m:r>
                              </m:e>
                            </m:d>
                          </m:e>
                          <m:sub>
                            <m:r>
                              <a:rPr lang="en-US" sz="3200" i="1">
                                <a:solidFill>
                                  <a:srgbClr val="C00000"/>
                                </a:solidFill>
                                <a:latin typeface="Cambria Math" panose="02040503050406030204" pitchFamily="18" charset="0"/>
                              </a:rPr>
                              <m:t>2</m:t>
                            </m:r>
                          </m:sub>
                          <m:sup>
                            <m:r>
                              <a:rPr lang="en-US" sz="3200" b="0" i="1" smtClean="0">
                                <a:solidFill>
                                  <a:srgbClr val="C00000"/>
                                </a:solidFill>
                                <a:latin typeface="Cambria Math" panose="02040503050406030204" pitchFamily="18" charset="0"/>
                              </a:rPr>
                              <m:t>2</m:t>
                            </m:r>
                          </m:sup>
                        </m:sSubSup>
                        <m:r>
                          <m:rPr>
                            <m:nor/>
                          </m:rPr>
                          <a:rPr lang="en-US" sz="3200" dirty="0"/>
                          <m:t> </m:t>
                        </m:r>
                      </m:e>
                    </m:func>
                  </m:oMath>
                </a14:m>
                <a:endParaRPr lang="en-US" sz="3200" dirty="0"/>
              </a:p>
              <a:p>
                <a:pPr>
                  <a:buClr>
                    <a:schemeClr val="tx1"/>
                  </a:buClr>
                </a:pPr>
                <a:endParaRPr lang="en-US" sz="3200" dirty="0"/>
              </a:p>
              <a:p>
                <a:pPr>
                  <a:buClr>
                    <a:schemeClr val="tx1"/>
                  </a:buClr>
                </a:pPr>
                <a14:m>
                  <m:oMath xmlns:m="http://schemas.openxmlformats.org/officeDocument/2006/math">
                    <m:sSubSup>
                      <m:sSubSupPr>
                        <m:ctrlPr>
                          <a:rPr lang="en-US" sz="3200" i="1">
                            <a:solidFill>
                              <a:srgbClr val="C00000"/>
                            </a:solidFill>
                            <a:latin typeface="Cambria Math" panose="02040503050406030204" pitchFamily="18" charset="0"/>
                          </a:rPr>
                        </m:ctrlPr>
                      </m:sSubSupPr>
                      <m:e>
                        <m:d>
                          <m:dPr>
                            <m:begChr m:val="‖"/>
                            <m:endChr m:val="‖"/>
                            <m:ctrlPr>
                              <a:rPr lang="en-US" sz="3200" i="1">
                                <a:solidFill>
                                  <a:srgbClr val="C00000"/>
                                </a:solidFill>
                                <a:latin typeface="Cambria Math" panose="02040503050406030204" pitchFamily="18" charset="0"/>
                              </a:rPr>
                            </m:ctrlPr>
                          </m:dPr>
                          <m:e>
                            <m:r>
                              <a:rPr lang="en-US" sz="3200" i="1">
                                <a:solidFill>
                                  <a:srgbClr val="C00000"/>
                                </a:solidFill>
                                <a:latin typeface="Cambria Math" panose="02040503050406030204" pitchFamily="18" charset="0"/>
                              </a:rPr>
                              <m:t>𝐴𝑥</m:t>
                            </m:r>
                            <m:r>
                              <a:rPr lang="en-US" sz="3200" i="1">
                                <a:solidFill>
                                  <a:srgbClr val="C00000"/>
                                </a:solidFill>
                                <a:latin typeface="Cambria Math" panose="02040503050406030204" pitchFamily="18" charset="0"/>
                              </a:rPr>
                              <m:t>−</m:t>
                            </m:r>
                            <m:r>
                              <a:rPr lang="en-US" sz="3200" i="1">
                                <a:solidFill>
                                  <a:srgbClr val="C00000"/>
                                </a:solidFill>
                                <a:latin typeface="Cambria Math" panose="02040503050406030204" pitchFamily="18" charset="0"/>
                              </a:rPr>
                              <m:t>𝑏</m:t>
                            </m:r>
                          </m:e>
                        </m:d>
                      </m:e>
                      <m:sub>
                        <m:r>
                          <a:rPr lang="en-US" sz="3200" i="1">
                            <a:solidFill>
                              <a:srgbClr val="C00000"/>
                            </a:solidFill>
                            <a:latin typeface="Cambria Math" panose="02040503050406030204" pitchFamily="18" charset="0"/>
                          </a:rPr>
                          <m:t>2</m:t>
                        </m:r>
                      </m:sub>
                      <m:sup>
                        <m:r>
                          <a:rPr lang="en-US" sz="3200" i="1">
                            <a:solidFill>
                              <a:srgbClr val="C00000"/>
                            </a:solidFill>
                            <a:latin typeface="Cambria Math" panose="02040503050406030204" pitchFamily="18" charset="0"/>
                          </a:rPr>
                          <m:t>2</m:t>
                        </m:r>
                      </m:sup>
                    </m:sSubSup>
                    <m:r>
                      <a:rPr lang="en-US" sz="3200" b="0" i="1" smtClean="0">
                        <a:solidFill>
                          <a:srgbClr val="C00000"/>
                        </a:solidFill>
                        <a:latin typeface="Cambria Math" panose="02040503050406030204" pitchFamily="18" charset="0"/>
                      </a:rPr>
                      <m:t>=</m:t>
                    </m:r>
                    <m:sSubSup>
                      <m:sSubSupPr>
                        <m:ctrlPr>
                          <a:rPr lang="en-US" sz="3200" i="1">
                            <a:solidFill>
                              <a:srgbClr val="C00000"/>
                            </a:solidFill>
                            <a:latin typeface="Cambria Math" panose="02040503050406030204" pitchFamily="18" charset="0"/>
                          </a:rPr>
                        </m:ctrlPr>
                      </m:sSubSupPr>
                      <m:e>
                        <m:d>
                          <m:dPr>
                            <m:begChr m:val="‖"/>
                            <m:endChr m:val="‖"/>
                            <m:ctrlPr>
                              <a:rPr lang="en-US" sz="3200" i="1">
                                <a:solidFill>
                                  <a:srgbClr val="C00000"/>
                                </a:solidFill>
                                <a:latin typeface="Cambria Math" panose="02040503050406030204" pitchFamily="18" charset="0"/>
                              </a:rPr>
                            </m:ctrlPr>
                          </m:dPr>
                          <m:e>
                            <m:r>
                              <a:rPr lang="en-US" sz="3200" i="1">
                                <a:solidFill>
                                  <a:srgbClr val="C00000"/>
                                </a:solidFill>
                                <a:latin typeface="Cambria Math" panose="02040503050406030204" pitchFamily="18" charset="0"/>
                              </a:rPr>
                              <m:t>𝐴𝑥</m:t>
                            </m:r>
                            <m:r>
                              <a:rPr lang="en-US" sz="3200" i="1">
                                <a:solidFill>
                                  <a:srgbClr val="C00000"/>
                                </a:solidFill>
                                <a:latin typeface="Cambria Math" panose="02040503050406030204" pitchFamily="18" charset="0"/>
                              </a:rPr>
                              <m:t>−</m:t>
                            </m:r>
                            <m:sSup>
                              <m:sSupPr>
                                <m:ctrlPr>
                                  <a:rPr lang="en-US" sz="3200" i="1">
                                    <a:solidFill>
                                      <a:srgbClr val="C00000"/>
                                    </a:solidFill>
                                    <a:latin typeface="Cambria Math" panose="02040503050406030204" pitchFamily="18" charset="0"/>
                                  </a:rPr>
                                </m:ctrlPr>
                              </m:sSupPr>
                              <m:e>
                                <m:r>
                                  <a:rPr lang="en-US" sz="3200" i="1">
                                    <a:solidFill>
                                      <a:srgbClr val="C00000"/>
                                    </a:solidFill>
                                    <a:latin typeface="Cambria Math" panose="02040503050406030204" pitchFamily="18" charset="0"/>
                                  </a:rPr>
                                  <m:t>𝑏</m:t>
                                </m:r>
                              </m:e>
                              <m:sup>
                                <m:r>
                                  <a:rPr lang="en-US" sz="3200" i="1">
                                    <a:solidFill>
                                      <a:srgbClr val="C00000"/>
                                    </a:solidFill>
                                    <a:latin typeface="Cambria Math" panose="02040503050406030204" pitchFamily="18" charset="0"/>
                                  </a:rPr>
                                  <m:t>⊥</m:t>
                                </m:r>
                              </m:sup>
                            </m:sSup>
                            <m:r>
                              <a:rPr lang="en-US" sz="3200" i="1">
                                <a:solidFill>
                                  <a:srgbClr val="C00000"/>
                                </a:solidFill>
                                <a:latin typeface="Cambria Math" panose="02040503050406030204" pitchFamily="18" charset="0"/>
                              </a:rPr>
                              <m:t>−</m:t>
                            </m:r>
                            <m:sSup>
                              <m:sSupPr>
                                <m:ctrlPr>
                                  <a:rPr lang="en-US" sz="3200" i="1">
                                    <a:solidFill>
                                      <a:srgbClr val="C00000"/>
                                    </a:solidFill>
                                    <a:latin typeface="Cambria Math" panose="02040503050406030204" pitchFamily="18" charset="0"/>
                                  </a:rPr>
                                </m:ctrlPr>
                              </m:sSupPr>
                              <m:e>
                                <m:r>
                                  <a:rPr lang="en-US" sz="3200" i="1">
                                    <a:solidFill>
                                      <a:srgbClr val="C00000"/>
                                    </a:solidFill>
                                    <a:latin typeface="Cambria Math" panose="02040503050406030204" pitchFamily="18" charset="0"/>
                                  </a:rPr>
                                  <m:t>𝑏</m:t>
                                </m:r>
                              </m:e>
                              <m:sup>
                                <m:r>
                                  <a:rPr lang="en-US" sz="3200" i="1">
                                    <a:solidFill>
                                      <a:srgbClr val="C00000"/>
                                    </a:solidFill>
                                    <a:latin typeface="Cambria Math" panose="02040503050406030204" pitchFamily="18" charset="0"/>
                                  </a:rPr>
                                  <m:t>∥</m:t>
                                </m:r>
                              </m:sup>
                            </m:sSup>
                          </m:e>
                        </m:d>
                      </m:e>
                      <m:sub>
                        <m:r>
                          <a:rPr lang="en-US" sz="3200" i="1">
                            <a:solidFill>
                              <a:srgbClr val="C00000"/>
                            </a:solidFill>
                            <a:latin typeface="Cambria Math" panose="02040503050406030204" pitchFamily="18" charset="0"/>
                          </a:rPr>
                          <m:t>2</m:t>
                        </m:r>
                      </m:sub>
                      <m:sup>
                        <m:r>
                          <a:rPr lang="en-US" sz="3200" i="1">
                            <a:solidFill>
                              <a:srgbClr val="C00000"/>
                            </a:solidFill>
                            <a:latin typeface="Cambria Math" panose="02040503050406030204" pitchFamily="18" charset="0"/>
                          </a:rPr>
                          <m:t>2</m:t>
                        </m:r>
                      </m:sup>
                    </m:sSubSup>
                  </m:oMath>
                </a14:m>
                <a:endParaRPr lang="en-US" sz="3200" dirty="0"/>
              </a:p>
              <a:p>
                <a:pPr>
                  <a:buClr>
                    <a:schemeClr val="tx1"/>
                  </a:buClr>
                </a:pPr>
                <a:endParaRPr lang="en-US" sz="3200" dirty="0"/>
              </a:p>
              <a:p>
                <a:pPr>
                  <a:buClr>
                    <a:schemeClr val="tx1"/>
                  </a:buClr>
                </a:pPr>
                <a:endParaRPr lang="en-US" sz="3200" dirty="0"/>
              </a:p>
              <a:p>
                <a:pPr>
                  <a:buClr>
                    <a:schemeClr val="tx1"/>
                  </a:buClr>
                </a:pPr>
                <a:endParaRPr lang="en-US" sz="3200" dirty="0"/>
              </a:p>
              <a:p>
                <a:pPr>
                  <a:buClr>
                    <a:schemeClr val="tx1"/>
                  </a:buClr>
                </a:pPr>
                <a:r>
                  <a:rPr lang="en-US" sz="3200" b="0" dirty="0"/>
                  <a:t>Minimized for </a:t>
                </a:r>
                <a14:m>
                  <m:oMath xmlns:m="http://schemas.openxmlformats.org/officeDocument/2006/math">
                    <m:sSubSup>
                      <m:sSubSupPr>
                        <m:ctrlPr>
                          <a:rPr lang="en-US" sz="3200" i="1" smtClean="0">
                            <a:solidFill>
                              <a:srgbClr val="C00000"/>
                            </a:solidFill>
                            <a:latin typeface="Cambria Math" panose="02040503050406030204" pitchFamily="18" charset="0"/>
                          </a:rPr>
                        </m:ctrlPr>
                      </m:sSubSupPr>
                      <m:e>
                        <m:d>
                          <m:dPr>
                            <m:begChr m:val="‖"/>
                            <m:endChr m:val="‖"/>
                            <m:ctrlPr>
                              <a:rPr lang="en-US" sz="3200" i="1">
                                <a:solidFill>
                                  <a:srgbClr val="C00000"/>
                                </a:solidFill>
                                <a:latin typeface="Cambria Math" panose="02040503050406030204" pitchFamily="18" charset="0"/>
                              </a:rPr>
                            </m:ctrlPr>
                          </m:dPr>
                          <m:e>
                            <m:r>
                              <a:rPr lang="en-US" sz="3200" i="1">
                                <a:solidFill>
                                  <a:srgbClr val="C00000"/>
                                </a:solidFill>
                                <a:latin typeface="Cambria Math" panose="02040503050406030204" pitchFamily="18" charset="0"/>
                              </a:rPr>
                              <m:t>𝐴𝑥</m:t>
                            </m:r>
                            <m:r>
                              <a:rPr lang="en-US" sz="3200" i="1">
                                <a:solidFill>
                                  <a:srgbClr val="C00000"/>
                                </a:solidFill>
                                <a:latin typeface="Cambria Math" panose="02040503050406030204" pitchFamily="18" charset="0"/>
                              </a:rPr>
                              <m:t>−</m:t>
                            </m:r>
                            <m:sSup>
                              <m:sSupPr>
                                <m:ctrlPr>
                                  <a:rPr lang="en-US" sz="3200" i="1">
                                    <a:solidFill>
                                      <a:srgbClr val="C00000"/>
                                    </a:solidFill>
                                    <a:latin typeface="Cambria Math" panose="02040503050406030204" pitchFamily="18" charset="0"/>
                                  </a:rPr>
                                </m:ctrlPr>
                              </m:sSupPr>
                              <m:e>
                                <m:r>
                                  <a:rPr lang="en-US" sz="3200" i="1">
                                    <a:solidFill>
                                      <a:srgbClr val="C00000"/>
                                    </a:solidFill>
                                    <a:latin typeface="Cambria Math" panose="02040503050406030204" pitchFamily="18" charset="0"/>
                                  </a:rPr>
                                  <m:t>𝑏</m:t>
                                </m:r>
                              </m:e>
                              <m:sup>
                                <m:r>
                                  <a:rPr lang="en-US" sz="3200" i="1">
                                    <a:solidFill>
                                      <a:srgbClr val="C00000"/>
                                    </a:solidFill>
                                    <a:latin typeface="Cambria Math" panose="02040503050406030204" pitchFamily="18" charset="0"/>
                                  </a:rPr>
                                  <m:t>∥</m:t>
                                </m:r>
                              </m:sup>
                            </m:sSup>
                          </m:e>
                        </m:d>
                      </m:e>
                      <m:sub>
                        <m:r>
                          <a:rPr lang="en-US" sz="3200" i="1">
                            <a:solidFill>
                              <a:srgbClr val="C00000"/>
                            </a:solidFill>
                            <a:latin typeface="Cambria Math" panose="02040503050406030204" pitchFamily="18" charset="0"/>
                          </a:rPr>
                          <m:t>2</m:t>
                        </m:r>
                      </m:sub>
                      <m:sup>
                        <m:r>
                          <a:rPr lang="en-US" sz="3200" i="1">
                            <a:solidFill>
                              <a:srgbClr val="C00000"/>
                            </a:solidFill>
                            <a:latin typeface="Cambria Math" panose="02040503050406030204" pitchFamily="18" charset="0"/>
                          </a:rPr>
                          <m:t>2</m:t>
                        </m:r>
                      </m:sup>
                    </m:sSubSup>
                    <m:r>
                      <a:rPr lang="en-US" sz="3200" b="0" i="1" smtClean="0">
                        <a:solidFill>
                          <a:srgbClr val="C00000"/>
                        </a:solidFill>
                        <a:latin typeface="Cambria Math" panose="02040503050406030204" pitchFamily="18" charset="0"/>
                      </a:rPr>
                      <m:t>=0</m:t>
                    </m:r>
                  </m:oMath>
                </a14:m>
                <a:r>
                  <a:rPr lang="en-US" sz="3200" dirty="0"/>
                  <a:t> when </a:t>
                </a:r>
                <a14:m>
                  <m:oMath xmlns:m="http://schemas.openxmlformats.org/officeDocument/2006/math">
                    <m:r>
                      <a:rPr lang="en-US" sz="3200" i="1">
                        <a:solidFill>
                          <a:srgbClr val="C00000"/>
                        </a:solidFill>
                        <a:latin typeface="Cambria Math" panose="02040503050406030204" pitchFamily="18" charset="0"/>
                      </a:rPr>
                      <m:t>𝑥</m:t>
                    </m:r>
                    <m:r>
                      <a:rPr lang="en-US" sz="3200">
                        <a:solidFill>
                          <a:srgbClr val="C00000"/>
                        </a:solidFill>
                        <a:latin typeface="Cambria Math" panose="02040503050406030204" pitchFamily="18" charset="0"/>
                      </a:rPr>
                      <m:t>=</m:t>
                    </m:r>
                    <m:sSup>
                      <m:sSupPr>
                        <m:ctrlPr>
                          <a:rPr lang="en-US" sz="3200" i="1">
                            <a:solidFill>
                              <a:srgbClr val="C00000"/>
                            </a:solidFill>
                            <a:latin typeface="Cambria Math" panose="02040503050406030204" pitchFamily="18" charset="0"/>
                          </a:rPr>
                        </m:ctrlPr>
                      </m:sSupPr>
                      <m:e>
                        <m:r>
                          <a:rPr lang="en-US" sz="3200" i="1">
                            <a:solidFill>
                              <a:srgbClr val="C00000"/>
                            </a:solidFill>
                            <a:latin typeface="Cambria Math" panose="02040503050406030204" pitchFamily="18" charset="0"/>
                          </a:rPr>
                          <m:t>𝐴</m:t>
                        </m:r>
                      </m:e>
                      <m:sup>
                        <m:r>
                          <m:rPr>
                            <m:nor/>
                          </m:rPr>
                          <a:rPr lang="en-US" sz="3200">
                            <a:solidFill>
                              <a:srgbClr val="C00000"/>
                            </a:solidFill>
                          </a:rPr>
                          <m:t>†</m:t>
                        </m:r>
                      </m:sup>
                    </m:sSup>
                    <m:sSup>
                      <m:sSupPr>
                        <m:ctrlPr>
                          <a:rPr lang="en-US" sz="3200" i="1">
                            <a:solidFill>
                              <a:srgbClr val="C00000"/>
                            </a:solidFill>
                            <a:latin typeface="Cambria Math" panose="02040503050406030204" pitchFamily="18" charset="0"/>
                          </a:rPr>
                        </m:ctrlPr>
                      </m:sSupPr>
                      <m:e>
                        <m:r>
                          <a:rPr lang="en-US" sz="3200" i="1">
                            <a:solidFill>
                              <a:srgbClr val="C00000"/>
                            </a:solidFill>
                            <a:latin typeface="Cambria Math" panose="02040503050406030204" pitchFamily="18" charset="0"/>
                          </a:rPr>
                          <m:t>𝑏</m:t>
                        </m:r>
                      </m:e>
                      <m:sup>
                        <m:r>
                          <a:rPr lang="en-US" sz="3200" i="1">
                            <a:solidFill>
                              <a:srgbClr val="C00000"/>
                            </a:solidFill>
                            <a:latin typeface="Cambria Math" panose="02040503050406030204" pitchFamily="18" charset="0"/>
                          </a:rPr>
                          <m:t>∥</m:t>
                        </m:r>
                      </m:sup>
                    </m:sSup>
                    <m:r>
                      <a:rPr lang="en-US" sz="3200" b="0" i="1" smtClean="0">
                        <a:solidFill>
                          <a:srgbClr val="C00000"/>
                        </a:solidFill>
                        <a:latin typeface="Cambria Math" panose="02040503050406030204" pitchFamily="18" charset="0"/>
                      </a:rPr>
                      <m:t>=</m:t>
                    </m:r>
                    <m:sSup>
                      <m:sSupPr>
                        <m:ctrlPr>
                          <a:rPr lang="en-US" sz="3200" i="1">
                            <a:solidFill>
                              <a:srgbClr val="C00000"/>
                            </a:solidFill>
                            <a:latin typeface="Cambria Math" panose="02040503050406030204" pitchFamily="18" charset="0"/>
                          </a:rPr>
                        </m:ctrlPr>
                      </m:sSupPr>
                      <m:e>
                        <m:r>
                          <a:rPr lang="en-US" sz="3200" i="1">
                            <a:solidFill>
                              <a:srgbClr val="C00000"/>
                            </a:solidFill>
                            <a:latin typeface="Cambria Math" panose="02040503050406030204" pitchFamily="18" charset="0"/>
                          </a:rPr>
                          <m:t>𝐴</m:t>
                        </m:r>
                      </m:e>
                      <m:sup>
                        <m:r>
                          <m:rPr>
                            <m:nor/>
                          </m:rPr>
                          <a:rPr lang="en-US" sz="3200">
                            <a:solidFill>
                              <a:srgbClr val="C00000"/>
                            </a:solidFill>
                          </a:rPr>
                          <m:t>†</m:t>
                        </m:r>
                      </m:sup>
                    </m:sSup>
                    <m:r>
                      <a:rPr lang="en-US" sz="3200" b="0" i="1" smtClean="0">
                        <a:solidFill>
                          <a:srgbClr val="C00000"/>
                        </a:solidFill>
                        <a:latin typeface="Cambria Math" panose="02040503050406030204" pitchFamily="18" charset="0"/>
                      </a:rPr>
                      <m:t>𝑏</m:t>
                    </m:r>
                  </m:oMath>
                </a14:m>
                <a:endParaRPr lang="en-US" sz="3200" dirty="0"/>
              </a:p>
            </p:txBody>
          </p:sp>
        </mc:Choice>
        <mc:Fallback xmlns="">
          <p:sp>
            <p:nvSpPr>
              <p:cNvPr id="3" name="Content Placeholder 2">
                <a:extLst>
                  <a:ext uri="{FF2B5EF4-FFF2-40B4-BE49-F238E27FC236}">
                    <a16:creationId xmlns:a16="http://schemas.microsoft.com/office/drawing/2014/main" id="{15255D49-9D60-44DD-910D-2EBD0529DEC9}"/>
                  </a:ext>
                </a:extLst>
              </p:cNvPr>
              <p:cNvSpPr>
                <a:spLocks noGrp="1" noRot="1" noChangeAspect="1" noMove="1" noResize="1" noEditPoints="1" noAdjustHandles="1" noChangeArrowheads="1" noChangeShapeType="1" noTextEdit="1"/>
              </p:cNvSpPr>
              <p:nvPr>
                <p:ph idx="1"/>
              </p:nvPr>
            </p:nvSpPr>
            <p:spPr>
              <a:xfrm>
                <a:off x="838200" y="1690687"/>
                <a:ext cx="10515600" cy="4701723"/>
              </a:xfrm>
              <a:blipFill>
                <a:blip r:embed="rId3"/>
                <a:stretch>
                  <a:fillRect l="-1333" t="-220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E07F2F03-76A4-957F-334A-8B7591CA5748}"/>
                  </a:ext>
                </a:extLst>
              </p:cNvPr>
              <p:cNvSpPr txBox="1"/>
              <p:nvPr/>
            </p:nvSpPr>
            <p:spPr>
              <a:xfrm>
                <a:off x="2726421" y="3648243"/>
                <a:ext cx="7600425" cy="80951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3200" b="0" i="1" smtClean="0">
                          <a:solidFill>
                            <a:srgbClr val="C00000"/>
                          </a:solidFill>
                          <a:latin typeface="Cambria Math" panose="02040503050406030204" pitchFamily="18" charset="0"/>
                        </a:rPr>
                        <m:t>=</m:t>
                      </m:r>
                      <m:sSubSup>
                        <m:sSubSupPr>
                          <m:ctrlPr>
                            <a:rPr lang="en-US" sz="3200" i="1" smtClean="0">
                              <a:solidFill>
                                <a:srgbClr val="C00000"/>
                              </a:solidFill>
                              <a:latin typeface="Cambria Math" panose="02040503050406030204" pitchFamily="18" charset="0"/>
                            </a:rPr>
                          </m:ctrlPr>
                        </m:sSubSupPr>
                        <m:e>
                          <m:d>
                            <m:dPr>
                              <m:begChr m:val="‖"/>
                              <m:endChr m:val="‖"/>
                              <m:ctrlPr>
                                <a:rPr lang="en-US" sz="3200" i="1">
                                  <a:solidFill>
                                    <a:srgbClr val="C00000"/>
                                  </a:solidFill>
                                  <a:latin typeface="Cambria Math" panose="02040503050406030204" pitchFamily="18" charset="0"/>
                                </a:rPr>
                              </m:ctrlPr>
                            </m:dPr>
                            <m:e>
                              <m:r>
                                <a:rPr lang="en-US" sz="3200" i="1">
                                  <a:solidFill>
                                    <a:srgbClr val="C00000"/>
                                  </a:solidFill>
                                  <a:latin typeface="Cambria Math" panose="02040503050406030204" pitchFamily="18" charset="0"/>
                                </a:rPr>
                                <m:t>𝐴𝑥</m:t>
                              </m:r>
                              <m:r>
                                <a:rPr lang="en-US" sz="3200" i="1">
                                  <a:solidFill>
                                    <a:srgbClr val="C00000"/>
                                  </a:solidFill>
                                  <a:latin typeface="Cambria Math" panose="02040503050406030204" pitchFamily="18" charset="0"/>
                                </a:rPr>
                                <m:t>−</m:t>
                              </m:r>
                              <m:sSup>
                                <m:sSupPr>
                                  <m:ctrlPr>
                                    <a:rPr lang="en-US" sz="3200" i="1">
                                      <a:solidFill>
                                        <a:srgbClr val="C00000"/>
                                      </a:solidFill>
                                      <a:latin typeface="Cambria Math" panose="02040503050406030204" pitchFamily="18" charset="0"/>
                                    </a:rPr>
                                  </m:ctrlPr>
                                </m:sSupPr>
                                <m:e>
                                  <m:r>
                                    <a:rPr lang="en-US" sz="3200" i="1">
                                      <a:solidFill>
                                        <a:srgbClr val="C00000"/>
                                      </a:solidFill>
                                      <a:latin typeface="Cambria Math" panose="02040503050406030204" pitchFamily="18" charset="0"/>
                                    </a:rPr>
                                    <m:t>𝑏</m:t>
                                  </m:r>
                                </m:e>
                                <m:sup>
                                  <m:r>
                                    <a:rPr lang="en-US" sz="3200" i="1">
                                      <a:solidFill>
                                        <a:srgbClr val="C00000"/>
                                      </a:solidFill>
                                      <a:latin typeface="Cambria Math" panose="02040503050406030204" pitchFamily="18" charset="0"/>
                                    </a:rPr>
                                    <m:t>∥</m:t>
                                  </m:r>
                                </m:sup>
                              </m:sSup>
                            </m:e>
                          </m:d>
                        </m:e>
                        <m:sub>
                          <m:r>
                            <a:rPr lang="en-US" sz="3200" i="1">
                              <a:solidFill>
                                <a:srgbClr val="C00000"/>
                              </a:solidFill>
                              <a:latin typeface="Cambria Math" panose="02040503050406030204" pitchFamily="18" charset="0"/>
                            </a:rPr>
                            <m:t>2</m:t>
                          </m:r>
                        </m:sub>
                        <m:sup>
                          <m:r>
                            <a:rPr lang="en-US" sz="3200" i="1">
                              <a:solidFill>
                                <a:srgbClr val="C00000"/>
                              </a:solidFill>
                              <a:latin typeface="Cambria Math" panose="02040503050406030204" pitchFamily="18" charset="0"/>
                            </a:rPr>
                            <m:t>2</m:t>
                          </m:r>
                        </m:sup>
                      </m:sSubSup>
                      <m:r>
                        <a:rPr lang="en-US" sz="3200" b="0" i="1" smtClean="0">
                          <a:solidFill>
                            <a:srgbClr val="C00000"/>
                          </a:solidFill>
                          <a:latin typeface="Cambria Math" panose="02040503050406030204" pitchFamily="18" charset="0"/>
                        </a:rPr>
                        <m:t>−2</m:t>
                      </m:r>
                      <m:d>
                        <m:dPr>
                          <m:begChr m:val="⟨"/>
                          <m:endChr m:val="⟩"/>
                          <m:ctrlPr>
                            <a:rPr lang="en-US" sz="3200" b="0" i="1" smtClean="0">
                              <a:solidFill>
                                <a:srgbClr val="C00000"/>
                              </a:solidFill>
                              <a:latin typeface="Cambria Math" panose="02040503050406030204" pitchFamily="18" charset="0"/>
                            </a:rPr>
                          </m:ctrlPr>
                        </m:dPr>
                        <m:e>
                          <m:r>
                            <a:rPr lang="en-US" sz="3200" b="0" i="1" smtClean="0">
                              <a:solidFill>
                                <a:srgbClr val="C00000"/>
                              </a:solidFill>
                              <a:latin typeface="Cambria Math" panose="02040503050406030204" pitchFamily="18" charset="0"/>
                            </a:rPr>
                            <m:t>𝐴𝑥</m:t>
                          </m:r>
                          <m:r>
                            <a:rPr lang="en-US" sz="3200" i="1">
                              <a:solidFill>
                                <a:srgbClr val="C00000"/>
                              </a:solidFill>
                              <a:latin typeface="Cambria Math" panose="02040503050406030204" pitchFamily="18" charset="0"/>
                            </a:rPr>
                            <m:t>−</m:t>
                          </m:r>
                          <m:sSup>
                            <m:sSupPr>
                              <m:ctrlPr>
                                <a:rPr lang="en-US" sz="3200" i="1">
                                  <a:solidFill>
                                    <a:srgbClr val="C00000"/>
                                  </a:solidFill>
                                  <a:latin typeface="Cambria Math" panose="02040503050406030204" pitchFamily="18" charset="0"/>
                                </a:rPr>
                              </m:ctrlPr>
                            </m:sSupPr>
                            <m:e>
                              <m:r>
                                <a:rPr lang="en-US" sz="3200" i="1">
                                  <a:solidFill>
                                    <a:srgbClr val="C00000"/>
                                  </a:solidFill>
                                  <a:latin typeface="Cambria Math" panose="02040503050406030204" pitchFamily="18" charset="0"/>
                                </a:rPr>
                                <m:t>𝑏</m:t>
                              </m:r>
                            </m:e>
                            <m:sup>
                              <m:r>
                                <a:rPr lang="en-US" sz="3200" i="1">
                                  <a:solidFill>
                                    <a:srgbClr val="C00000"/>
                                  </a:solidFill>
                                  <a:latin typeface="Cambria Math" panose="02040503050406030204" pitchFamily="18" charset="0"/>
                                </a:rPr>
                                <m:t>∥</m:t>
                              </m:r>
                            </m:sup>
                          </m:sSup>
                          <m:r>
                            <a:rPr lang="en-US" sz="3200" b="0" i="1" smtClean="0">
                              <a:solidFill>
                                <a:srgbClr val="C00000"/>
                              </a:solidFill>
                              <a:latin typeface="Cambria Math" panose="02040503050406030204" pitchFamily="18" charset="0"/>
                            </a:rPr>
                            <m:t>,</m:t>
                          </m:r>
                          <m:sSup>
                            <m:sSupPr>
                              <m:ctrlPr>
                                <a:rPr lang="en-US" sz="3200" i="1">
                                  <a:solidFill>
                                    <a:srgbClr val="C00000"/>
                                  </a:solidFill>
                                  <a:latin typeface="Cambria Math" panose="02040503050406030204" pitchFamily="18" charset="0"/>
                                </a:rPr>
                              </m:ctrlPr>
                            </m:sSupPr>
                            <m:e>
                              <m:r>
                                <a:rPr lang="en-US" sz="3200" i="1">
                                  <a:solidFill>
                                    <a:srgbClr val="C00000"/>
                                  </a:solidFill>
                                  <a:latin typeface="Cambria Math" panose="02040503050406030204" pitchFamily="18" charset="0"/>
                                </a:rPr>
                                <m:t>𝑏</m:t>
                              </m:r>
                            </m:e>
                            <m:sup>
                              <m:r>
                                <a:rPr lang="en-US" sz="3200" i="1">
                                  <a:solidFill>
                                    <a:srgbClr val="C00000"/>
                                  </a:solidFill>
                                  <a:latin typeface="Cambria Math" panose="02040503050406030204" pitchFamily="18" charset="0"/>
                                </a:rPr>
                                <m:t>⊥</m:t>
                              </m:r>
                            </m:sup>
                          </m:sSup>
                        </m:e>
                      </m:d>
                      <m:r>
                        <a:rPr lang="en-US" sz="3200" b="0" i="1" smtClean="0">
                          <a:solidFill>
                            <a:srgbClr val="C00000"/>
                          </a:solidFill>
                          <a:latin typeface="Cambria Math" panose="02040503050406030204" pitchFamily="18" charset="0"/>
                        </a:rPr>
                        <m:t>+</m:t>
                      </m:r>
                      <m:sSubSup>
                        <m:sSubSupPr>
                          <m:ctrlPr>
                            <a:rPr lang="en-US" sz="3200" i="1">
                              <a:solidFill>
                                <a:srgbClr val="C00000"/>
                              </a:solidFill>
                              <a:latin typeface="Cambria Math" panose="02040503050406030204" pitchFamily="18" charset="0"/>
                            </a:rPr>
                          </m:ctrlPr>
                        </m:sSubSupPr>
                        <m:e>
                          <m:d>
                            <m:dPr>
                              <m:begChr m:val="‖"/>
                              <m:endChr m:val="‖"/>
                              <m:ctrlPr>
                                <a:rPr lang="en-US" sz="3200" i="1">
                                  <a:solidFill>
                                    <a:srgbClr val="C00000"/>
                                  </a:solidFill>
                                  <a:latin typeface="Cambria Math" panose="02040503050406030204" pitchFamily="18" charset="0"/>
                                </a:rPr>
                              </m:ctrlPr>
                            </m:dPr>
                            <m:e>
                              <m:sSup>
                                <m:sSupPr>
                                  <m:ctrlPr>
                                    <a:rPr lang="en-US" sz="3200" i="1">
                                      <a:solidFill>
                                        <a:srgbClr val="C00000"/>
                                      </a:solidFill>
                                      <a:latin typeface="Cambria Math" panose="02040503050406030204" pitchFamily="18" charset="0"/>
                                    </a:rPr>
                                  </m:ctrlPr>
                                </m:sSupPr>
                                <m:e>
                                  <m:r>
                                    <a:rPr lang="en-US" sz="3200" i="1">
                                      <a:solidFill>
                                        <a:srgbClr val="C00000"/>
                                      </a:solidFill>
                                      <a:latin typeface="Cambria Math" panose="02040503050406030204" pitchFamily="18" charset="0"/>
                                    </a:rPr>
                                    <m:t>𝑏</m:t>
                                  </m:r>
                                </m:e>
                                <m:sup>
                                  <m:r>
                                    <a:rPr lang="en-US" sz="3200" i="1">
                                      <a:solidFill>
                                        <a:srgbClr val="C00000"/>
                                      </a:solidFill>
                                      <a:latin typeface="Cambria Math" panose="02040503050406030204" pitchFamily="18" charset="0"/>
                                    </a:rPr>
                                    <m:t>⊥</m:t>
                                  </m:r>
                                </m:sup>
                              </m:sSup>
                            </m:e>
                          </m:d>
                        </m:e>
                        <m:sub>
                          <m:r>
                            <a:rPr lang="en-US" sz="3200" i="1">
                              <a:solidFill>
                                <a:srgbClr val="C00000"/>
                              </a:solidFill>
                              <a:latin typeface="Cambria Math" panose="02040503050406030204" pitchFamily="18" charset="0"/>
                            </a:rPr>
                            <m:t>2</m:t>
                          </m:r>
                        </m:sub>
                        <m:sup>
                          <m:r>
                            <a:rPr lang="en-US" sz="3200" i="1">
                              <a:solidFill>
                                <a:srgbClr val="C00000"/>
                              </a:solidFill>
                              <a:latin typeface="Cambria Math" panose="02040503050406030204" pitchFamily="18" charset="0"/>
                            </a:rPr>
                            <m:t>2</m:t>
                          </m:r>
                        </m:sup>
                      </m:sSubSup>
                    </m:oMath>
                  </m:oMathPara>
                </a14:m>
                <a:endParaRPr lang="en-US" sz="3200" dirty="0"/>
              </a:p>
            </p:txBody>
          </p:sp>
        </mc:Choice>
        <mc:Fallback xmlns="">
          <p:sp>
            <p:nvSpPr>
              <p:cNvPr id="5" name="TextBox 4">
                <a:extLst>
                  <a:ext uri="{FF2B5EF4-FFF2-40B4-BE49-F238E27FC236}">
                    <a16:creationId xmlns:a16="http://schemas.microsoft.com/office/drawing/2014/main" id="{E07F2F03-76A4-957F-334A-8B7591CA5748}"/>
                  </a:ext>
                </a:extLst>
              </p:cNvPr>
              <p:cNvSpPr txBox="1">
                <a:spLocks noRot="1" noChangeAspect="1" noMove="1" noResize="1" noEditPoints="1" noAdjustHandles="1" noChangeArrowheads="1" noChangeShapeType="1" noTextEdit="1"/>
              </p:cNvSpPr>
              <p:nvPr/>
            </p:nvSpPr>
            <p:spPr>
              <a:xfrm>
                <a:off x="2726421" y="3648243"/>
                <a:ext cx="7600425" cy="809517"/>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269F654-6BFE-D93B-93E5-C5DFC7C46F8D}"/>
                  </a:ext>
                </a:extLst>
              </p:cNvPr>
              <p:cNvSpPr txBox="1"/>
              <p:nvPr/>
            </p:nvSpPr>
            <p:spPr>
              <a:xfrm>
                <a:off x="2933350" y="4440375"/>
                <a:ext cx="4230846" cy="80951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3200" b="0" i="1" smtClean="0">
                          <a:solidFill>
                            <a:srgbClr val="C00000"/>
                          </a:solidFill>
                          <a:latin typeface="Cambria Math" panose="02040503050406030204" pitchFamily="18" charset="0"/>
                        </a:rPr>
                        <m:t>=</m:t>
                      </m:r>
                      <m:sSubSup>
                        <m:sSubSupPr>
                          <m:ctrlPr>
                            <a:rPr lang="en-US" sz="3200" i="1" smtClean="0">
                              <a:solidFill>
                                <a:srgbClr val="C00000"/>
                              </a:solidFill>
                              <a:latin typeface="Cambria Math" panose="02040503050406030204" pitchFamily="18" charset="0"/>
                            </a:rPr>
                          </m:ctrlPr>
                        </m:sSubSupPr>
                        <m:e>
                          <m:d>
                            <m:dPr>
                              <m:begChr m:val="‖"/>
                              <m:endChr m:val="‖"/>
                              <m:ctrlPr>
                                <a:rPr lang="en-US" sz="3200" i="1">
                                  <a:solidFill>
                                    <a:srgbClr val="C00000"/>
                                  </a:solidFill>
                                  <a:latin typeface="Cambria Math" panose="02040503050406030204" pitchFamily="18" charset="0"/>
                                </a:rPr>
                              </m:ctrlPr>
                            </m:dPr>
                            <m:e>
                              <m:r>
                                <a:rPr lang="en-US" sz="3200" i="1">
                                  <a:solidFill>
                                    <a:srgbClr val="C00000"/>
                                  </a:solidFill>
                                  <a:latin typeface="Cambria Math" panose="02040503050406030204" pitchFamily="18" charset="0"/>
                                </a:rPr>
                                <m:t>𝐴𝑥</m:t>
                              </m:r>
                              <m:r>
                                <a:rPr lang="en-US" sz="3200" i="1">
                                  <a:solidFill>
                                    <a:srgbClr val="C00000"/>
                                  </a:solidFill>
                                  <a:latin typeface="Cambria Math" panose="02040503050406030204" pitchFamily="18" charset="0"/>
                                </a:rPr>
                                <m:t>−</m:t>
                              </m:r>
                              <m:sSup>
                                <m:sSupPr>
                                  <m:ctrlPr>
                                    <a:rPr lang="en-US" sz="3200" i="1">
                                      <a:solidFill>
                                        <a:srgbClr val="C00000"/>
                                      </a:solidFill>
                                      <a:latin typeface="Cambria Math" panose="02040503050406030204" pitchFamily="18" charset="0"/>
                                    </a:rPr>
                                  </m:ctrlPr>
                                </m:sSupPr>
                                <m:e>
                                  <m:r>
                                    <a:rPr lang="en-US" sz="3200" i="1">
                                      <a:solidFill>
                                        <a:srgbClr val="C00000"/>
                                      </a:solidFill>
                                      <a:latin typeface="Cambria Math" panose="02040503050406030204" pitchFamily="18" charset="0"/>
                                    </a:rPr>
                                    <m:t>𝑏</m:t>
                                  </m:r>
                                </m:e>
                                <m:sup>
                                  <m:r>
                                    <a:rPr lang="en-US" sz="3200" i="1">
                                      <a:solidFill>
                                        <a:srgbClr val="C00000"/>
                                      </a:solidFill>
                                      <a:latin typeface="Cambria Math" panose="02040503050406030204" pitchFamily="18" charset="0"/>
                                    </a:rPr>
                                    <m:t>∥</m:t>
                                  </m:r>
                                </m:sup>
                              </m:sSup>
                            </m:e>
                          </m:d>
                        </m:e>
                        <m:sub>
                          <m:r>
                            <a:rPr lang="en-US" sz="3200" i="1">
                              <a:solidFill>
                                <a:srgbClr val="C00000"/>
                              </a:solidFill>
                              <a:latin typeface="Cambria Math" panose="02040503050406030204" pitchFamily="18" charset="0"/>
                            </a:rPr>
                            <m:t>2</m:t>
                          </m:r>
                        </m:sub>
                        <m:sup>
                          <m:r>
                            <a:rPr lang="en-US" sz="3200" i="1">
                              <a:solidFill>
                                <a:srgbClr val="C00000"/>
                              </a:solidFill>
                              <a:latin typeface="Cambria Math" panose="02040503050406030204" pitchFamily="18" charset="0"/>
                            </a:rPr>
                            <m:t>2</m:t>
                          </m:r>
                        </m:sup>
                      </m:sSubSup>
                      <m:r>
                        <a:rPr lang="en-US" sz="3200" b="0" i="1" smtClean="0">
                          <a:solidFill>
                            <a:srgbClr val="C00000"/>
                          </a:solidFill>
                          <a:latin typeface="Cambria Math" panose="02040503050406030204" pitchFamily="18" charset="0"/>
                        </a:rPr>
                        <m:t>+</m:t>
                      </m:r>
                      <m:sSubSup>
                        <m:sSubSupPr>
                          <m:ctrlPr>
                            <a:rPr lang="en-US" sz="3200" i="1">
                              <a:solidFill>
                                <a:srgbClr val="C00000"/>
                              </a:solidFill>
                              <a:latin typeface="Cambria Math" panose="02040503050406030204" pitchFamily="18" charset="0"/>
                            </a:rPr>
                          </m:ctrlPr>
                        </m:sSubSupPr>
                        <m:e>
                          <m:d>
                            <m:dPr>
                              <m:begChr m:val="‖"/>
                              <m:endChr m:val="‖"/>
                              <m:ctrlPr>
                                <a:rPr lang="en-US" sz="3200" i="1">
                                  <a:solidFill>
                                    <a:srgbClr val="C00000"/>
                                  </a:solidFill>
                                  <a:latin typeface="Cambria Math" panose="02040503050406030204" pitchFamily="18" charset="0"/>
                                </a:rPr>
                              </m:ctrlPr>
                            </m:dPr>
                            <m:e>
                              <m:sSup>
                                <m:sSupPr>
                                  <m:ctrlPr>
                                    <a:rPr lang="en-US" sz="3200" i="1">
                                      <a:solidFill>
                                        <a:srgbClr val="C00000"/>
                                      </a:solidFill>
                                      <a:latin typeface="Cambria Math" panose="02040503050406030204" pitchFamily="18" charset="0"/>
                                    </a:rPr>
                                  </m:ctrlPr>
                                </m:sSupPr>
                                <m:e>
                                  <m:r>
                                    <a:rPr lang="en-US" sz="3200" i="1">
                                      <a:solidFill>
                                        <a:srgbClr val="C00000"/>
                                      </a:solidFill>
                                      <a:latin typeface="Cambria Math" panose="02040503050406030204" pitchFamily="18" charset="0"/>
                                    </a:rPr>
                                    <m:t>𝑏</m:t>
                                  </m:r>
                                </m:e>
                                <m:sup>
                                  <m:r>
                                    <a:rPr lang="en-US" sz="3200" i="1">
                                      <a:solidFill>
                                        <a:srgbClr val="C00000"/>
                                      </a:solidFill>
                                      <a:latin typeface="Cambria Math" panose="02040503050406030204" pitchFamily="18" charset="0"/>
                                    </a:rPr>
                                    <m:t>⊥</m:t>
                                  </m:r>
                                </m:sup>
                              </m:sSup>
                            </m:e>
                          </m:d>
                        </m:e>
                        <m:sub>
                          <m:r>
                            <a:rPr lang="en-US" sz="3200" i="1">
                              <a:solidFill>
                                <a:srgbClr val="C00000"/>
                              </a:solidFill>
                              <a:latin typeface="Cambria Math" panose="02040503050406030204" pitchFamily="18" charset="0"/>
                            </a:rPr>
                            <m:t>2</m:t>
                          </m:r>
                        </m:sub>
                        <m:sup>
                          <m:r>
                            <a:rPr lang="en-US" sz="3200" i="1">
                              <a:solidFill>
                                <a:srgbClr val="C00000"/>
                              </a:solidFill>
                              <a:latin typeface="Cambria Math" panose="02040503050406030204" pitchFamily="18" charset="0"/>
                            </a:rPr>
                            <m:t>2</m:t>
                          </m:r>
                        </m:sup>
                      </m:sSubSup>
                    </m:oMath>
                  </m:oMathPara>
                </a14:m>
                <a:endParaRPr lang="en-US" sz="3200" dirty="0"/>
              </a:p>
            </p:txBody>
          </p:sp>
        </mc:Choice>
        <mc:Fallback xmlns="">
          <p:sp>
            <p:nvSpPr>
              <p:cNvPr id="6" name="TextBox 5">
                <a:extLst>
                  <a:ext uri="{FF2B5EF4-FFF2-40B4-BE49-F238E27FC236}">
                    <a16:creationId xmlns:a16="http://schemas.microsoft.com/office/drawing/2014/main" id="{D269F654-6BFE-D93B-93E5-C5DFC7C46F8D}"/>
                  </a:ext>
                </a:extLst>
              </p:cNvPr>
              <p:cNvSpPr txBox="1">
                <a:spLocks noRot="1" noChangeAspect="1" noMove="1" noResize="1" noEditPoints="1" noAdjustHandles="1" noChangeArrowheads="1" noChangeShapeType="1" noTextEdit="1"/>
              </p:cNvSpPr>
              <p:nvPr/>
            </p:nvSpPr>
            <p:spPr>
              <a:xfrm>
                <a:off x="2933350" y="4440375"/>
                <a:ext cx="4230846" cy="809517"/>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6515610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rgbClr val="C00000"/>
                </a:solidFill>
              </a:rPr>
              <a:t>Linear Sketch</a:t>
            </a:r>
            <a:endParaRPr lang="en-US" dirty="0"/>
          </a:p>
        </p:txBody>
      </p:sp>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p:txBody>
          <a:bodyPr>
            <a:normAutofit/>
          </a:bodyPr>
          <a:lstStyle/>
          <a:p>
            <a:pPr>
              <a:buClr>
                <a:schemeClr val="tx1"/>
              </a:buClr>
            </a:pPr>
            <a:r>
              <a:rPr lang="en-US" sz="3000" dirty="0"/>
              <a:t>What algorithms have we discussed that fit this framework?</a:t>
            </a:r>
          </a:p>
          <a:p>
            <a:pPr lvl="1">
              <a:buClr>
                <a:schemeClr val="tx1"/>
              </a:buClr>
            </a:pPr>
            <a:r>
              <a:rPr lang="en-US" sz="3000" dirty="0">
                <a:solidFill>
                  <a:srgbClr val="00B050"/>
                </a:solidFill>
              </a:rPr>
              <a:t>YES</a:t>
            </a:r>
            <a:r>
              <a:rPr lang="en-US" sz="3000" dirty="0"/>
              <a:t>: AMS, </a:t>
            </a:r>
            <a:r>
              <a:rPr lang="en-US" sz="3000" dirty="0" err="1"/>
              <a:t>CountSketch</a:t>
            </a:r>
            <a:r>
              <a:rPr lang="en-US" sz="3000" dirty="0"/>
              <a:t>, </a:t>
            </a:r>
            <a:r>
              <a:rPr lang="en-US" sz="3000" dirty="0" err="1"/>
              <a:t>CountMin</a:t>
            </a:r>
            <a:r>
              <a:rPr lang="en-US" sz="3000" dirty="0"/>
              <a:t>, sparse recovery, distinct elements, coreset construction for clustering</a:t>
            </a:r>
          </a:p>
          <a:p>
            <a:pPr lvl="1">
              <a:buClr>
                <a:schemeClr val="tx1"/>
              </a:buClr>
            </a:pPr>
            <a:r>
              <a:rPr lang="en-US" sz="3000" dirty="0">
                <a:solidFill>
                  <a:srgbClr val="FF0000"/>
                </a:solidFill>
              </a:rPr>
              <a:t>NO</a:t>
            </a:r>
            <a:r>
              <a:rPr lang="en-US" sz="3000" dirty="0"/>
              <a:t>: Greedy algorithm for maximal matching, connectivity, bipartiteness, </a:t>
            </a:r>
            <a:r>
              <a:rPr lang="en-US" sz="3000" dirty="0" err="1"/>
              <a:t>MisraGries</a:t>
            </a:r>
            <a:endParaRPr lang="en-US" sz="3000" dirty="0"/>
          </a:p>
          <a:p>
            <a:pPr>
              <a:buClr>
                <a:schemeClr val="tx1"/>
              </a:buClr>
            </a:pPr>
            <a:r>
              <a:rPr lang="en-US" sz="3000" dirty="0"/>
              <a:t>Which of these algorithms work for insertion-deletion streams?</a:t>
            </a:r>
          </a:p>
        </p:txBody>
      </p:sp>
    </p:spTree>
    <p:extLst>
      <p:ext uri="{BB962C8B-B14F-4D97-AF65-F5344CB8AC3E}">
        <p14:creationId xmlns:p14="http://schemas.microsoft.com/office/powerpoint/2010/main" val="163327767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rgbClr val="C00000"/>
                </a:solidFill>
              </a:rPr>
              <a:t>Linear Regression</a:t>
            </a:r>
            <a:endParaRPr lang="en-US" dirty="0"/>
          </a:p>
        </p:txBody>
      </p:sp>
      <p:sp>
        <p:nvSpPr>
          <p:cNvPr id="4" name="Rectangle 3">
            <a:extLst>
              <a:ext uri="{FF2B5EF4-FFF2-40B4-BE49-F238E27FC236}">
                <a16:creationId xmlns:a16="http://schemas.microsoft.com/office/drawing/2014/main" id="{9AE4632A-DB15-4E1E-AF6A-9808F8A025F0}"/>
              </a:ext>
            </a:extLst>
          </p:cNvPr>
          <p:cNvSpPr/>
          <p:nvPr/>
        </p:nvSpPr>
        <p:spPr>
          <a:xfrm>
            <a:off x="838200" y="1825625"/>
            <a:ext cx="1298331" cy="3031638"/>
          </a:xfrm>
          <a:prstGeom prst="rect">
            <a:avLst/>
          </a:prstGeom>
          <a:noFill/>
          <a:ln w="571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E34C0BD3-17FA-4C89-B440-C5B1EB2729FE}"/>
                  </a:ext>
                </a:extLst>
              </p:cNvPr>
              <p:cNvSpPr/>
              <p:nvPr/>
            </p:nvSpPr>
            <p:spPr>
              <a:xfrm>
                <a:off x="305260" y="3156778"/>
                <a:ext cx="37459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solidFill>
                            <a:srgbClr val="C00000"/>
                          </a:solidFill>
                          <a:latin typeface="Cambria Math" panose="02040503050406030204" pitchFamily="18" charset="0"/>
                        </a:rPr>
                        <m:t>𝑛</m:t>
                      </m:r>
                    </m:oMath>
                  </m:oMathPara>
                </a14:m>
                <a:endParaRPr lang="en-US" dirty="0">
                  <a:solidFill>
                    <a:srgbClr val="C00000"/>
                  </a:solidFill>
                </a:endParaRPr>
              </a:p>
            </p:txBody>
          </p:sp>
        </mc:Choice>
        <mc:Fallback xmlns="">
          <p:sp>
            <p:nvSpPr>
              <p:cNvPr id="7" name="Rectangle 6">
                <a:extLst>
                  <a:ext uri="{FF2B5EF4-FFF2-40B4-BE49-F238E27FC236}">
                    <a16:creationId xmlns:a16="http://schemas.microsoft.com/office/drawing/2014/main" id="{E34C0BD3-17FA-4C89-B440-C5B1EB2729FE}"/>
                  </a:ext>
                </a:extLst>
              </p:cNvPr>
              <p:cNvSpPr>
                <a:spLocks noRot="1" noChangeAspect="1" noMove="1" noResize="1" noEditPoints="1" noAdjustHandles="1" noChangeArrowheads="1" noChangeShapeType="1" noTextEdit="1"/>
              </p:cNvSpPr>
              <p:nvPr/>
            </p:nvSpPr>
            <p:spPr>
              <a:xfrm>
                <a:off x="305260" y="3156778"/>
                <a:ext cx="374590"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1BE03EE9-5338-44CC-A0E3-C885075F2E77}"/>
                  </a:ext>
                </a:extLst>
              </p:cNvPr>
              <p:cNvSpPr/>
              <p:nvPr/>
            </p:nvSpPr>
            <p:spPr>
              <a:xfrm>
                <a:off x="1290260" y="4981577"/>
                <a:ext cx="399597"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b="0" i="1" smtClean="0">
                          <a:solidFill>
                            <a:srgbClr val="C00000"/>
                          </a:solidFill>
                          <a:latin typeface="Cambria Math" panose="02040503050406030204" pitchFamily="18" charset="0"/>
                        </a:rPr>
                        <m:t>𝑑</m:t>
                      </m:r>
                    </m:oMath>
                  </m:oMathPara>
                </a14:m>
                <a:endParaRPr lang="en-US" dirty="0">
                  <a:solidFill>
                    <a:srgbClr val="C00000"/>
                  </a:solidFill>
                </a:endParaRPr>
              </a:p>
            </p:txBody>
          </p:sp>
        </mc:Choice>
        <mc:Fallback xmlns="">
          <p:sp>
            <p:nvSpPr>
              <p:cNvPr id="8" name="Rectangle 7">
                <a:extLst>
                  <a:ext uri="{FF2B5EF4-FFF2-40B4-BE49-F238E27FC236}">
                    <a16:creationId xmlns:a16="http://schemas.microsoft.com/office/drawing/2014/main" id="{1BE03EE9-5338-44CC-A0E3-C885075F2E77}"/>
                  </a:ext>
                </a:extLst>
              </p:cNvPr>
              <p:cNvSpPr>
                <a:spLocks noRot="1" noChangeAspect="1" noMove="1" noResize="1" noEditPoints="1" noAdjustHandles="1" noChangeArrowheads="1" noChangeShapeType="1" noTextEdit="1"/>
              </p:cNvSpPr>
              <p:nvPr/>
            </p:nvSpPr>
            <p:spPr>
              <a:xfrm>
                <a:off x="1290260" y="4981577"/>
                <a:ext cx="399597" cy="400110"/>
              </a:xfrm>
              <a:prstGeom prst="rect">
                <a:avLst/>
              </a:prstGeom>
              <a:blipFill>
                <a:blip r:embed="rId4"/>
                <a:stretch>
                  <a:fillRect/>
                </a:stretch>
              </a:blipFill>
            </p:spPr>
            <p:txBody>
              <a:bodyPr/>
              <a:lstStyle/>
              <a:p>
                <a:r>
                  <a:rPr lang="en-US">
                    <a:noFill/>
                  </a:rPr>
                  <a:t> </a:t>
                </a:r>
              </a:p>
            </p:txBody>
          </p:sp>
        </mc:Fallback>
      </mc:AlternateContent>
      <p:sp>
        <p:nvSpPr>
          <p:cNvPr id="10" name="Rectangle 9">
            <a:extLst>
              <a:ext uri="{FF2B5EF4-FFF2-40B4-BE49-F238E27FC236}">
                <a16:creationId xmlns:a16="http://schemas.microsoft.com/office/drawing/2014/main" id="{369E2A8B-A49E-4FA9-B2FB-F51DC002BD82}"/>
              </a:ext>
            </a:extLst>
          </p:cNvPr>
          <p:cNvSpPr/>
          <p:nvPr/>
        </p:nvSpPr>
        <p:spPr>
          <a:xfrm>
            <a:off x="2601116" y="1825625"/>
            <a:ext cx="398585" cy="1489075"/>
          </a:xfrm>
          <a:prstGeom prst="rect">
            <a:avLst/>
          </a:prstGeom>
          <a:noFill/>
          <a:ln w="57150">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9853D185-B675-497D-BE00-CB16F72C7CBD}"/>
                  </a:ext>
                </a:extLst>
              </p:cNvPr>
              <p:cNvSpPr/>
              <p:nvPr/>
            </p:nvSpPr>
            <p:spPr>
              <a:xfrm>
                <a:off x="2171718" y="2410400"/>
                <a:ext cx="399597"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b="0" i="1" smtClean="0">
                          <a:solidFill>
                            <a:srgbClr val="C00000"/>
                          </a:solidFill>
                          <a:latin typeface="Cambria Math" panose="02040503050406030204" pitchFamily="18" charset="0"/>
                        </a:rPr>
                        <m:t>𝑑</m:t>
                      </m:r>
                    </m:oMath>
                  </m:oMathPara>
                </a14:m>
                <a:endParaRPr lang="en-US" dirty="0">
                  <a:solidFill>
                    <a:srgbClr val="C00000"/>
                  </a:solidFill>
                </a:endParaRPr>
              </a:p>
            </p:txBody>
          </p:sp>
        </mc:Choice>
        <mc:Fallback xmlns="">
          <p:sp>
            <p:nvSpPr>
              <p:cNvPr id="12" name="Rectangle 11">
                <a:extLst>
                  <a:ext uri="{FF2B5EF4-FFF2-40B4-BE49-F238E27FC236}">
                    <a16:creationId xmlns:a16="http://schemas.microsoft.com/office/drawing/2014/main" id="{9853D185-B675-497D-BE00-CB16F72C7CBD}"/>
                  </a:ext>
                </a:extLst>
              </p:cNvPr>
              <p:cNvSpPr>
                <a:spLocks noRot="1" noChangeAspect="1" noMove="1" noResize="1" noEditPoints="1" noAdjustHandles="1" noChangeArrowheads="1" noChangeShapeType="1" noTextEdit="1"/>
              </p:cNvSpPr>
              <p:nvPr/>
            </p:nvSpPr>
            <p:spPr>
              <a:xfrm>
                <a:off x="2171718" y="2410400"/>
                <a:ext cx="399597" cy="400110"/>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796109F9-E905-4D8E-A88E-B5A61C5E3DEB}"/>
                  </a:ext>
                </a:extLst>
              </p:cNvPr>
              <p:cNvSpPr/>
              <p:nvPr/>
            </p:nvSpPr>
            <p:spPr>
              <a:xfrm>
                <a:off x="2601116" y="3343246"/>
                <a:ext cx="385041"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b="0" i="1" smtClean="0">
                          <a:solidFill>
                            <a:srgbClr val="C00000"/>
                          </a:solidFill>
                          <a:latin typeface="Cambria Math" panose="02040503050406030204" pitchFamily="18" charset="0"/>
                        </a:rPr>
                        <m:t>1</m:t>
                      </m:r>
                    </m:oMath>
                  </m:oMathPara>
                </a14:m>
                <a:endParaRPr lang="en-US" dirty="0">
                  <a:solidFill>
                    <a:srgbClr val="C00000"/>
                  </a:solidFill>
                </a:endParaRPr>
              </a:p>
            </p:txBody>
          </p:sp>
        </mc:Choice>
        <mc:Fallback xmlns="">
          <p:sp>
            <p:nvSpPr>
              <p:cNvPr id="13" name="Rectangle 12">
                <a:extLst>
                  <a:ext uri="{FF2B5EF4-FFF2-40B4-BE49-F238E27FC236}">
                    <a16:creationId xmlns:a16="http://schemas.microsoft.com/office/drawing/2014/main" id="{796109F9-E905-4D8E-A88E-B5A61C5E3DEB}"/>
                  </a:ext>
                </a:extLst>
              </p:cNvPr>
              <p:cNvSpPr>
                <a:spLocks noRot="1" noChangeAspect="1" noMove="1" noResize="1" noEditPoints="1" noAdjustHandles="1" noChangeArrowheads="1" noChangeShapeType="1" noTextEdit="1"/>
              </p:cNvSpPr>
              <p:nvPr/>
            </p:nvSpPr>
            <p:spPr>
              <a:xfrm>
                <a:off x="2601116" y="3343246"/>
                <a:ext cx="385041" cy="400110"/>
              </a:xfrm>
              <a:prstGeom prst="rect">
                <a:avLst/>
              </a:prstGeom>
              <a:blipFill>
                <a:blip r:embed="rId6"/>
                <a:stretch>
                  <a:fillRect/>
                </a:stretch>
              </a:blipFill>
            </p:spPr>
            <p:txBody>
              <a:bodyPr/>
              <a:lstStyle/>
              <a:p>
                <a:r>
                  <a:rPr lang="en-US">
                    <a:noFill/>
                  </a:rPr>
                  <a:t> </a:t>
                </a:r>
              </a:p>
            </p:txBody>
          </p:sp>
        </mc:Fallback>
      </mc:AlternateContent>
      <p:sp>
        <p:nvSpPr>
          <p:cNvPr id="14" name="Rectangle 13">
            <a:extLst>
              <a:ext uri="{FF2B5EF4-FFF2-40B4-BE49-F238E27FC236}">
                <a16:creationId xmlns:a16="http://schemas.microsoft.com/office/drawing/2014/main" id="{CC35C082-1390-4713-91EF-C3B370952147}"/>
              </a:ext>
            </a:extLst>
          </p:cNvPr>
          <p:cNvSpPr/>
          <p:nvPr/>
        </p:nvSpPr>
        <p:spPr>
          <a:xfrm>
            <a:off x="3793298" y="1825624"/>
            <a:ext cx="398585" cy="3031638"/>
          </a:xfrm>
          <a:prstGeom prst="rect">
            <a:avLst/>
          </a:prstGeom>
          <a:noFill/>
          <a:ln w="571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881FFB1F-EF69-4C18-9B81-00543A9C6C1D}"/>
                  </a:ext>
                </a:extLst>
              </p:cNvPr>
              <p:cNvSpPr/>
              <p:nvPr/>
            </p:nvSpPr>
            <p:spPr>
              <a:xfrm>
                <a:off x="3327080" y="3156777"/>
                <a:ext cx="37459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solidFill>
                            <a:srgbClr val="C00000"/>
                          </a:solidFill>
                          <a:latin typeface="Cambria Math" panose="02040503050406030204" pitchFamily="18" charset="0"/>
                        </a:rPr>
                        <m:t>𝑛</m:t>
                      </m:r>
                    </m:oMath>
                  </m:oMathPara>
                </a14:m>
                <a:endParaRPr lang="en-US" dirty="0">
                  <a:solidFill>
                    <a:srgbClr val="C00000"/>
                  </a:solidFill>
                </a:endParaRPr>
              </a:p>
            </p:txBody>
          </p:sp>
        </mc:Choice>
        <mc:Fallback xmlns="">
          <p:sp>
            <p:nvSpPr>
              <p:cNvPr id="15" name="Rectangle 14">
                <a:extLst>
                  <a:ext uri="{FF2B5EF4-FFF2-40B4-BE49-F238E27FC236}">
                    <a16:creationId xmlns:a16="http://schemas.microsoft.com/office/drawing/2014/main" id="{881FFB1F-EF69-4C18-9B81-00543A9C6C1D}"/>
                  </a:ext>
                </a:extLst>
              </p:cNvPr>
              <p:cNvSpPr>
                <a:spLocks noRot="1" noChangeAspect="1" noMove="1" noResize="1" noEditPoints="1" noAdjustHandles="1" noChangeArrowheads="1" noChangeShapeType="1" noTextEdit="1"/>
              </p:cNvSpPr>
              <p:nvPr/>
            </p:nvSpPr>
            <p:spPr>
              <a:xfrm>
                <a:off x="3327080" y="3156777"/>
                <a:ext cx="374590"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A6FBD636-81EC-499D-B6CF-392BC7E22A2E}"/>
                  </a:ext>
                </a:extLst>
              </p:cNvPr>
              <p:cNvSpPr/>
              <p:nvPr/>
            </p:nvSpPr>
            <p:spPr>
              <a:xfrm>
                <a:off x="3806842" y="4981577"/>
                <a:ext cx="385041"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b="0" i="1" smtClean="0">
                          <a:solidFill>
                            <a:srgbClr val="C00000"/>
                          </a:solidFill>
                          <a:latin typeface="Cambria Math" panose="02040503050406030204" pitchFamily="18" charset="0"/>
                        </a:rPr>
                        <m:t>1</m:t>
                      </m:r>
                    </m:oMath>
                  </m:oMathPara>
                </a14:m>
                <a:endParaRPr lang="en-US" dirty="0">
                  <a:solidFill>
                    <a:srgbClr val="C00000"/>
                  </a:solidFill>
                </a:endParaRPr>
              </a:p>
            </p:txBody>
          </p:sp>
        </mc:Choice>
        <mc:Fallback xmlns="">
          <p:sp>
            <p:nvSpPr>
              <p:cNvPr id="16" name="Rectangle 15">
                <a:extLst>
                  <a:ext uri="{FF2B5EF4-FFF2-40B4-BE49-F238E27FC236}">
                    <a16:creationId xmlns:a16="http://schemas.microsoft.com/office/drawing/2014/main" id="{A6FBD636-81EC-499D-B6CF-392BC7E22A2E}"/>
                  </a:ext>
                </a:extLst>
              </p:cNvPr>
              <p:cNvSpPr>
                <a:spLocks noRot="1" noChangeAspect="1" noMove="1" noResize="1" noEditPoints="1" noAdjustHandles="1" noChangeArrowheads="1" noChangeShapeType="1" noTextEdit="1"/>
              </p:cNvSpPr>
              <p:nvPr/>
            </p:nvSpPr>
            <p:spPr>
              <a:xfrm>
                <a:off x="3806842" y="4981577"/>
                <a:ext cx="385041" cy="400110"/>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EFE4164B-232C-4B6F-A24D-7F47CF6A505B}"/>
                  </a:ext>
                </a:extLst>
              </p:cNvPr>
              <p:cNvSpPr/>
              <p:nvPr/>
            </p:nvSpPr>
            <p:spPr>
              <a:xfrm>
                <a:off x="3111316" y="2410400"/>
                <a:ext cx="43152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b="0" i="1" smtClean="0">
                          <a:solidFill>
                            <a:schemeClr val="tx1"/>
                          </a:solidFill>
                          <a:latin typeface="Cambria Math" panose="02040503050406030204" pitchFamily="18" charset="0"/>
                        </a:rPr>
                        <m:t>≈</m:t>
                      </m:r>
                    </m:oMath>
                  </m:oMathPara>
                </a14:m>
                <a:endParaRPr lang="en-US" dirty="0">
                  <a:solidFill>
                    <a:schemeClr val="tx1"/>
                  </a:solidFill>
                </a:endParaRPr>
              </a:p>
            </p:txBody>
          </p:sp>
        </mc:Choice>
        <mc:Fallback xmlns="">
          <p:sp>
            <p:nvSpPr>
              <p:cNvPr id="17" name="Rectangle 16">
                <a:extLst>
                  <a:ext uri="{FF2B5EF4-FFF2-40B4-BE49-F238E27FC236}">
                    <a16:creationId xmlns:a16="http://schemas.microsoft.com/office/drawing/2014/main" id="{EFE4164B-232C-4B6F-A24D-7F47CF6A505B}"/>
                  </a:ext>
                </a:extLst>
              </p:cNvPr>
              <p:cNvSpPr>
                <a:spLocks noRot="1" noChangeAspect="1" noMove="1" noResize="1" noEditPoints="1" noAdjustHandles="1" noChangeArrowheads="1" noChangeShapeType="1" noTextEdit="1"/>
              </p:cNvSpPr>
              <p:nvPr/>
            </p:nvSpPr>
            <p:spPr>
              <a:xfrm>
                <a:off x="3111316" y="2410400"/>
                <a:ext cx="431528" cy="400110"/>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Rectangle 19">
                <a:extLst>
                  <a:ext uri="{FF2B5EF4-FFF2-40B4-BE49-F238E27FC236}">
                    <a16:creationId xmlns:a16="http://schemas.microsoft.com/office/drawing/2014/main" id="{21DA1A76-C9D7-4D3C-8686-2A55FD5DEB05}"/>
                  </a:ext>
                </a:extLst>
              </p:cNvPr>
              <p:cNvSpPr/>
              <p:nvPr/>
            </p:nvSpPr>
            <p:spPr>
              <a:xfrm>
                <a:off x="1216681" y="3043745"/>
                <a:ext cx="541367"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i="1" smtClean="0">
                          <a:solidFill>
                            <a:srgbClr val="C00000"/>
                          </a:solidFill>
                          <a:latin typeface="Cambria Math" panose="02040503050406030204" pitchFamily="18" charset="0"/>
                        </a:rPr>
                        <m:t>𝐴</m:t>
                      </m:r>
                    </m:oMath>
                  </m:oMathPara>
                </a14:m>
                <a:endParaRPr lang="en-US" dirty="0">
                  <a:solidFill>
                    <a:srgbClr val="C00000"/>
                  </a:solidFill>
                </a:endParaRPr>
              </a:p>
            </p:txBody>
          </p:sp>
        </mc:Choice>
        <mc:Fallback xmlns="">
          <p:sp>
            <p:nvSpPr>
              <p:cNvPr id="20" name="Rectangle 19">
                <a:extLst>
                  <a:ext uri="{FF2B5EF4-FFF2-40B4-BE49-F238E27FC236}">
                    <a16:creationId xmlns:a16="http://schemas.microsoft.com/office/drawing/2014/main" id="{21DA1A76-C9D7-4D3C-8686-2A55FD5DEB05}"/>
                  </a:ext>
                </a:extLst>
              </p:cNvPr>
              <p:cNvSpPr>
                <a:spLocks noRot="1" noChangeAspect="1" noMove="1" noResize="1" noEditPoints="1" noAdjustHandles="1" noChangeArrowheads="1" noChangeShapeType="1" noTextEdit="1"/>
              </p:cNvSpPr>
              <p:nvPr/>
            </p:nvSpPr>
            <p:spPr>
              <a:xfrm>
                <a:off x="1216681" y="3043745"/>
                <a:ext cx="541367" cy="584775"/>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Rectangle 20">
                <a:extLst>
                  <a:ext uri="{FF2B5EF4-FFF2-40B4-BE49-F238E27FC236}">
                    <a16:creationId xmlns:a16="http://schemas.microsoft.com/office/drawing/2014/main" id="{96647609-DF3F-4297-B40D-B194368B791A}"/>
                  </a:ext>
                </a:extLst>
              </p:cNvPr>
              <p:cNvSpPr/>
              <p:nvPr/>
            </p:nvSpPr>
            <p:spPr>
              <a:xfrm>
                <a:off x="3738643" y="3050858"/>
                <a:ext cx="507896"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b="0" i="1" smtClean="0">
                          <a:solidFill>
                            <a:srgbClr val="C00000"/>
                          </a:solidFill>
                          <a:latin typeface="Cambria Math" panose="02040503050406030204" pitchFamily="18" charset="0"/>
                        </a:rPr>
                        <m:t>𝑏</m:t>
                      </m:r>
                    </m:oMath>
                  </m:oMathPara>
                </a14:m>
                <a:endParaRPr lang="en-US" dirty="0">
                  <a:solidFill>
                    <a:srgbClr val="C00000"/>
                  </a:solidFill>
                </a:endParaRPr>
              </a:p>
            </p:txBody>
          </p:sp>
        </mc:Choice>
        <mc:Fallback xmlns="">
          <p:sp>
            <p:nvSpPr>
              <p:cNvPr id="21" name="Rectangle 20">
                <a:extLst>
                  <a:ext uri="{FF2B5EF4-FFF2-40B4-BE49-F238E27FC236}">
                    <a16:creationId xmlns:a16="http://schemas.microsoft.com/office/drawing/2014/main" id="{96647609-DF3F-4297-B40D-B194368B791A}"/>
                  </a:ext>
                </a:extLst>
              </p:cNvPr>
              <p:cNvSpPr>
                <a:spLocks noRot="1" noChangeAspect="1" noMove="1" noResize="1" noEditPoints="1" noAdjustHandles="1" noChangeArrowheads="1" noChangeShapeType="1" noTextEdit="1"/>
              </p:cNvSpPr>
              <p:nvPr/>
            </p:nvSpPr>
            <p:spPr>
              <a:xfrm>
                <a:off x="3738643" y="3050858"/>
                <a:ext cx="507896" cy="584775"/>
              </a:xfrm>
              <a:prstGeom prst="rect">
                <a:avLst/>
              </a:prstGeom>
              <a:blipFill>
                <a:blip r:embed="rId11"/>
                <a:stretch>
                  <a:fillRect/>
                </a:stretch>
              </a:blipFill>
            </p:spPr>
            <p:txBody>
              <a:bodyPr/>
              <a:lstStyle/>
              <a:p>
                <a:r>
                  <a:rPr lang="en-US">
                    <a:noFill/>
                  </a:rPr>
                  <a:t> </a:t>
                </a:r>
              </a:p>
            </p:txBody>
          </p:sp>
        </mc:Fallback>
      </mc:AlternateContent>
      <p:pic>
        <p:nvPicPr>
          <p:cNvPr id="18" name="Picture 4" descr="Image result for linear regression">
            <a:extLst>
              <a:ext uri="{FF2B5EF4-FFF2-40B4-BE49-F238E27FC236}">
                <a16:creationId xmlns:a16="http://schemas.microsoft.com/office/drawing/2014/main" id="{7303F1F4-2F73-4BE7-8C6B-0CE3273537E0}"/>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848650" y="4142230"/>
            <a:ext cx="3739967" cy="247976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F803A7F9-D485-42F0-8136-98003ED28E53}"/>
                  </a:ext>
                </a:extLst>
              </p:cNvPr>
              <p:cNvSpPr/>
              <p:nvPr/>
            </p:nvSpPr>
            <p:spPr>
              <a:xfrm>
                <a:off x="2579439" y="2427111"/>
                <a:ext cx="46807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a:solidFill>
                            <a:srgbClr val="C00000"/>
                          </a:solidFill>
                          <a:latin typeface="Cambria Math" panose="02040503050406030204" pitchFamily="18" charset="0"/>
                        </a:rPr>
                        <m:t>𝑥</m:t>
                      </m:r>
                    </m:oMath>
                  </m:oMathPara>
                </a14:m>
                <a:endParaRPr lang="en-US" sz="2800" dirty="0"/>
              </a:p>
            </p:txBody>
          </p:sp>
        </mc:Choice>
        <mc:Fallback xmlns="">
          <p:sp>
            <p:nvSpPr>
              <p:cNvPr id="3" name="Rectangle 2">
                <a:extLst>
                  <a:ext uri="{FF2B5EF4-FFF2-40B4-BE49-F238E27FC236}">
                    <a16:creationId xmlns:a16="http://schemas.microsoft.com/office/drawing/2014/main" id="{F803A7F9-D485-42F0-8136-98003ED28E53}"/>
                  </a:ext>
                </a:extLst>
              </p:cNvPr>
              <p:cNvSpPr>
                <a:spLocks noRot="1" noChangeAspect="1" noMove="1" noResize="1" noEditPoints="1" noAdjustHandles="1" noChangeArrowheads="1" noChangeShapeType="1" noTextEdit="1"/>
              </p:cNvSpPr>
              <p:nvPr/>
            </p:nvSpPr>
            <p:spPr>
              <a:xfrm>
                <a:off x="2579439" y="2427111"/>
                <a:ext cx="468077" cy="523220"/>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Content Placeholder 2">
                <a:extLst>
                  <a:ext uri="{FF2B5EF4-FFF2-40B4-BE49-F238E27FC236}">
                    <a16:creationId xmlns:a16="http://schemas.microsoft.com/office/drawing/2014/main" id="{4CF7A3E5-B0DB-66F5-E447-F8867AEC61B4}"/>
                  </a:ext>
                </a:extLst>
              </p:cNvPr>
              <p:cNvSpPr>
                <a:spLocks noGrp="1"/>
              </p:cNvSpPr>
              <p:nvPr>
                <p:ph idx="1"/>
              </p:nvPr>
            </p:nvSpPr>
            <p:spPr>
              <a:xfrm>
                <a:off x="4454156" y="1794079"/>
                <a:ext cx="7735317" cy="2499331"/>
              </a:xfrm>
            </p:spPr>
            <p:txBody>
              <a:bodyPr>
                <a:normAutofit/>
              </a:bodyPr>
              <a:lstStyle/>
              <a:p>
                <a:pPr>
                  <a:buClr>
                    <a:schemeClr val="tx1"/>
                  </a:buClr>
                </a:pPr>
                <a:r>
                  <a:rPr lang="en-US" sz="3200" dirty="0"/>
                  <a:t>Find the vector </a:t>
                </a:r>
                <a14:m>
                  <m:oMath xmlns:m="http://schemas.openxmlformats.org/officeDocument/2006/math">
                    <m:r>
                      <a:rPr lang="en-US" sz="3200" i="1">
                        <a:solidFill>
                          <a:srgbClr val="C00000"/>
                        </a:solidFill>
                        <a:latin typeface="Cambria Math" panose="02040503050406030204" pitchFamily="18" charset="0"/>
                      </a:rPr>
                      <m:t>𝑥</m:t>
                    </m:r>
                  </m:oMath>
                </a14:m>
                <a:r>
                  <a:rPr lang="en-US" sz="3200" dirty="0"/>
                  <a:t> that minimizes </a:t>
                </a:r>
                <a14:m>
                  <m:oMath xmlns:m="http://schemas.openxmlformats.org/officeDocument/2006/math">
                    <m:sSub>
                      <m:sSubPr>
                        <m:ctrlPr>
                          <a:rPr lang="en-US" sz="3200" i="1">
                            <a:solidFill>
                              <a:srgbClr val="C00000"/>
                            </a:solidFill>
                            <a:latin typeface="Cambria Math" panose="02040503050406030204" pitchFamily="18" charset="0"/>
                          </a:rPr>
                        </m:ctrlPr>
                      </m:sSubPr>
                      <m:e>
                        <m:d>
                          <m:dPr>
                            <m:begChr m:val="‖"/>
                            <m:endChr m:val="‖"/>
                            <m:ctrlPr>
                              <a:rPr lang="en-US" sz="3200" i="1">
                                <a:solidFill>
                                  <a:srgbClr val="C00000"/>
                                </a:solidFill>
                                <a:latin typeface="Cambria Math" panose="02040503050406030204" pitchFamily="18" charset="0"/>
                              </a:rPr>
                            </m:ctrlPr>
                          </m:dPr>
                          <m:e>
                            <m:r>
                              <a:rPr lang="en-US" sz="3200" i="1">
                                <a:solidFill>
                                  <a:srgbClr val="C00000"/>
                                </a:solidFill>
                                <a:latin typeface="Cambria Math" panose="02040503050406030204" pitchFamily="18" charset="0"/>
                              </a:rPr>
                              <m:t>𝐴𝑥</m:t>
                            </m:r>
                            <m:r>
                              <a:rPr lang="en-US" sz="3200" i="1">
                                <a:solidFill>
                                  <a:srgbClr val="C00000"/>
                                </a:solidFill>
                                <a:latin typeface="Cambria Math" panose="02040503050406030204" pitchFamily="18" charset="0"/>
                              </a:rPr>
                              <m:t>−</m:t>
                            </m:r>
                            <m:r>
                              <a:rPr lang="en-US" sz="3200" i="1">
                                <a:solidFill>
                                  <a:srgbClr val="C00000"/>
                                </a:solidFill>
                                <a:latin typeface="Cambria Math" panose="02040503050406030204" pitchFamily="18" charset="0"/>
                              </a:rPr>
                              <m:t>𝑏</m:t>
                            </m:r>
                          </m:e>
                        </m:d>
                      </m:e>
                      <m:sub>
                        <m:r>
                          <a:rPr lang="en-US" sz="3200" i="1">
                            <a:solidFill>
                              <a:srgbClr val="C00000"/>
                            </a:solidFill>
                            <a:latin typeface="Cambria Math" panose="02040503050406030204" pitchFamily="18" charset="0"/>
                          </a:rPr>
                          <m:t>2</m:t>
                        </m:r>
                      </m:sub>
                    </m:sSub>
                  </m:oMath>
                </a14:m>
                <a:endParaRPr lang="en-US" sz="3200" dirty="0">
                  <a:solidFill>
                    <a:srgbClr val="C00000"/>
                  </a:solidFill>
                </a:endParaRPr>
              </a:p>
              <a:p>
                <a:pPr>
                  <a:buClr>
                    <a:schemeClr val="tx1"/>
                  </a:buClr>
                </a:pPr>
                <a:r>
                  <a:rPr lang="en-US" sz="3200" dirty="0"/>
                  <a:t>“Least squares” optimization</a:t>
                </a:r>
              </a:p>
              <a:p>
                <a:pPr>
                  <a:buClr>
                    <a:schemeClr val="tx1"/>
                  </a:buClr>
                </a:pPr>
                <a:r>
                  <a:rPr lang="en-US" sz="3200" dirty="0"/>
                  <a:t>MLE under Gaussian noise</a:t>
                </a:r>
              </a:p>
              <a:p>
                <a:pPr>
                  <a:buClr>
                    <a:schemeClr val="tx1"/>
                  </a:buClr>
                </a:pPr>
                <a:r>
                  <a:rPr lang="en-US" sz="3200" dirty="0"/>
                  <a:t>Closed form solution: </a:t>
                </a:r>
                <a14:m>
                  <m:oMath xmlns:m="http://schemas.openxmlformats.org/officeDocument/2006/math">
                    <m:r>
                      <a:rPr lang="en-US" sz="3200" i="1">
                        <a:solidFill>
                          <a:srgbClr val="C00000"/>
                        </a:solidFill>
                        <a:latin typeface="Cambria Math" panose="02040503050406030204" pitchFamily="18" charset="0"/>
                      </a:rPr>
                      <m:t>𝑥</m:t>
                    </m:r>
                    <m:r>
                      <a:rPr lang="en-US" sz="3200">
                        <a:solidFill>
                          <a:srgbClr val="C00000"/>
                        </a:solidFill>
                        <a:latin typeface="Cambria Math" panose="02040503050406030204" pitchFamily="18" charset="0"/>
                      </a:rPr>
                      <m:t>=</m:t>
                    </m:r>
                    <m:sSup>
                      <m:sSupPr>
                        <m:ctrlPr>
                          <a:rPr lang="en-US" sz="3200" i="1">
                            <a:solidFill>
                              <a:srgbClr val="C00000"/>
                            </a:solidFill>
                            <a:latin typeface="Cambria Math" panose="02040503050406030204" pitchFamily="18" charset="0"/>
                          </a:rPr>
                        </m:ctrlPr>
                      </m:sSupPr>
                      <m:e>
                        <m:r>
                          <a:rPr lang="en-US" sz="3200" i="1">
                            <a:solidFill>
                              <a:srgbClr val="C00000"/>
                            </a:solidFill>
                            <a:latin typeface="Cambria Math" panose="02040503050406030204" pitchFamily="18" charset="0"/>
                          </a:rPr>
                          <m:t>𝐴</m:t>
                        </m:r>
                      </m:e>
                      <m:sup>
                        <m:r>
                          <m:rPr>
                            <m:nor/>
                          </m:rPr>
                          <a:rPr lang="en-US" sz="3200">
                            <a:solidFill>
                              <a:srgbClr val="C00000"/>
                            </a:solidFill>
                          </a:rPr>
                          <m:t>†</m:t>
                        </m:r>
                      </m:sup>
                    </m:sSup>
                    <m:r>
                      <a:rPr lang="en-US" sz="3200" i="1">
                        <a:solidFill>
                          <a:srgbClr val="C00000"/>
                        </a:solidFill>
                        <a:latin typeface="Cambria Math" panose="02040503050406030204" pitchFamily="18" charset="0"/>
                      </a:rPr>
                      <m:t>𝑏</m:t>
                    </m:r>
                  </m:oMath>
                </a14:m>
                <a:endParaRPr lang="en-US" sz="3200" dirty="0"/>
              </a:p>
              <a:p>
                <a:pPr>
                  <a:buClr>
                    <a:schemeClr val="tx1"/>
                  </a:buClr>
                </a:pPr>
                <a:endParaRPr lang="en-US" sz="3200" dirty="0"/>
              </a:p>
            </p:txBody>
          </p:sp>
        </mc:Choice>
        <mc:Fallback xmlns="">
          <p:sp>
            <p:nvSpPr>
              <p:cNvPr id="22" name="Content Placeholder 2">
                <a:extLst>
                  <a:ext uri="{FF2B5EF4-FFF2-40B4-BE49-F238E27FC236}">
                    <a16:creationId xmlns:a16="http://schemas.microsoft.com/office/drawing/2014/main" id="{4CF7A3E5-B0DB-66F5-E447-F8867AEC61B4}"/>
                  </a:ext>
                </a:extLst>
              </p:cNvPr>
              <p:cNvSpPr>
                <a:spLocks noGrp="1" noRot="1" noChangeAspect="1" noMove="1" noResize="1" noEditPoints="1" noAdjustHandles="1" noChangeArrowheads="1" noChangeShapeType="1" noTextEdit="1"/>
              </p:cNvSpPr>
              <p:nvPr>
                <p:ph idx="1"/>
              </p:nvPr>
            </p:nvSpPr>
            <p:spPr>
              <a:xfrm>
                <a:off x="4454156" y="1794079"/>
                <a:ext cx="7735317" cy="2499331"/>
              </a:xfrm>
              <a:blipFill>
                <a:blip r:embed="rId14"/>
                <a:stretch>
                  <a:fillRect l="-1812" t="-4878" b="-488"/>
                </a:stretch>
              </a:blipFill>
            </p:spPr>
            <p:txBody>
              <a:bodyPr/>
              <a:lstStyle/>
              <a:p>
                <a:r>
                  <a:rPr lang="en-US">
                    <a:noFill/>
                  </a:rPr>
                  <a:t> </a:t>
                </a:r>
              </a:p>
            </p:txBody>
          </p:sp>
        </mc:Fallback>
      </mc:AlternateContent>
    </p:spTree>
    <p:extLst>
      <p:ext uri="{BB962C8B-B14F-4D97-AF65-F5344CB8AC3E}">
        <p14:creationId xmlns:p14="http://schemas.microsoft.com/office/powerpoint/2010/main" val="41983404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rgbClr val="C00000"/>
                </a:solidFill>
              </a:rPr>
              <a:t>Subspace Embedding</a:t>
            </a:r>
            <a:endParaRPr lang="en-US" dirty="0"/>
          </a:p>
        </p:txBody>
      </p:sp>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97251281-E2E9-410D-9DDA-112FC4F2414F}"/>
                  </a:ext>
                </a:extLst>
              </p:cNvPr>
              <p:cNvSpPr/>
              <p:nvPr/>
            </p:nvSpPr>
            <p:spPr>
              <a:xfrm>
                <a:off x="3986074" y="3333727"/>
                <a:ext cx="7751103" cy="52322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d>
                        <m:dPr>
                          <m:ctrlPr>
                            <a:rPr lang="en-US" sz="2800" b="0" i="1" smtClean="0">
                              <a:solidFill>
                                <a:srgbClr val="C00000"/>
                              </a:solidFill>
                              <a:latin typeface="Cambria Math" panose="02040503050406030204" pitchFamily="18" charset="0"/>
                            </a:rPr>
                          </m:ctrlPr>
                        </m:dPr>
                        <m:e>
                          <m:r>
                            <a:rPr lang="en-US" sz="2800" b="0" i="1" smtClean="0">
                              <a:solidFill>
                                <a:srgbClr val="C00000"/>
                              </a:solidFill>
                              <a:latin typeface="Cambria Math" panose="02040503050406030204" pitchFamily="18" charset="0"/>
                            </a:rPr>
                            <m:t>1−</m:t>
                          </m:r>
                          <m:r>
                            <a:rPr lang="en-US" sz="2800" b="0" i="1" smtClean="0">
                              <a:solidFill>
                                <a:srgbClr val="C00000"/>
                              </a:solidFill>
                              <a:latin typeface="Cambria Math" panose="02040503050406030204" pitchFamily="18" charset="0"/>
                            </a:rPr>
                            <m:t>𝜀</m:t>
                          </m:r>
                        </m:e>
                      </m:d>
                      <m:sSub>
                        <m:sSubPr>
                          <m:ctrlPr>
                            <a:rPr lang="en-US" sz="2800" b="0" i="1" smtClean="0">
                              <a:solidFill>
                                <a:srgbClr val="C00000"/>
                              </a:solidFill>
                              <a:latin typeface="Cambria Math" panose="02040503050406030204" pitchFamily="18" charset="0"/>
                            </a:rPr>
                          </m:ctrlPr>
                        </m:sSubPr>
                        <m:e>
                          <m:d>
                            <m:dPr>
                              <m:begChr m:val="‖"/>
                              <m:endChr m:val="‖"/>
                              <m:ctrlPr>
                                <a:rPr lang="en-US" sz="2800" b="0" i="1" smtClean="0">
                                  <a:solidFill>
                                    <a:srgbClr val="C00000"/>
                                  </a:solidFill>
                                  <a:latin typeface="Cambria Math" panose="02040503050406030204" pitchFamily="18" charset="0"/>
                                </a:rPr>
                              </m:ctrlPr>
                            </m:dPr>
                            <m:e>
                              <m:r>
                                <a:rPr lang="en-US" sz="2800" b="0" i="1" smtClean="0">
                                  <a:solidFill>
                                    <a:srgbClr val="C00000"/>
                                  </a:solidFill>
                                  <a:latin typeface="Cambria Math" panose="02040503050406030204" pitchFamily="18" charset="0"/>
                                </a:rPr>
                                <m:t>𝐴𝑥</m:t>
                              </m:r>
                            </m:e>
                          </m:d>
                        </m:e>
                        <m:sub>
                          <m:r>
                            <a:rPr lang="en-US" sz="2800" b="0" i="1" smtClean="0">
                              <a:solidFill>
                                <a:srgbClr val="C00000"/>
                              </a:solidFill>
                              <a:latin typeface="Cambria Math" panose="02040503050406030204" pitchFamily="18" charset="0"/>
                            </a:rPr>
                            <m:t>2</m:t>
                          </m:r>
                        </m:sub>
                      </m:sSub>
                      <m:r>
                        <a:rPr lang="en-US" sz="2800" b="0" i="1" smtClean="0">
                          <a:solidFill>
                            <a:srgbClr val="C00000"/>
                          </a:solidFill>
                          <a:latin typeface="Cambria Math" panose="02040503050406030204" pitchFamily="18" charset="0"/>
                        </a:rPr>
                        <m:t>≤</m:t>
                      </m:r>
                      <m:sSub>
                        <m:sSubPr>
                          <m:ctrlPr>
                            <a:rPr lang="en-US" sz="2800" b="0" i="1" smtClean="0">
                              <a:solidFill>
                                <a:srgbClr val="C00000"/>
                              </a:solidFill>
                              <a:latin typeface="Cambria Math" panose="02040503050406030204" pitchFamily="18" charset="0"/>
                            </a:rPr>
                          </m:ctrlPr>
                        </m:sSubPr>
                        <m:e>
                          <m:d>
                            <m:dPr>
                              <m:begChr m:val="‖"/>
                              <m:endChr m:val="‖"/>
                              <m:ctrlPr>
                                <a:rPr lang="en-US" sz="2800" b="0" i="1" smtClean="0">
                                  <a:solidFill>
                                    <a:srgbClr val="C00000"/>
                                  </a:solidFill>
                                  <a:latin typeface="Cambria Math" panose="02040503050406030204" pitchFamily="18" charset="0"/>
                                </a:rPr>
                              </m:ctrlPr>
                            </m:dPr>
                            <m:e>
                              <m:r>
                                <a:rPr lang="en-US" sz="2800" b="0" i="1" smtClean="0">
                                  <a:solidFill>
                                    <a:srgbClr val="C00000"/>
                                  </a:solidFill>
                                  <a:latin typeface="Cambria Math" panose="02040503050406030204" pitchFamily="18" charset="0"/>
                                </a:rPr>
                                <m:t>𝑀𝑥</m:t>
                              </m:r>
                            </m:e>
                          </m:d>
                        </m:e>
                        <m:sub>
                          <m:r>
                            <a:rPr lang="en-US" sz="2800" b="0" i="1" smtClean="0">
                              <a:solidFill>
                                <a:srgbClr val="C00000"/>
                              </a:solidFill>
                              <a:latin typeface="Cambria Math" panose="02040503050406030204" pitchFamily="18" charset="0"/>
                            </a:rPr>
                            <m:t>2</m:t>
                          </m:r>
                        </m:sub>
                      </m:sSub>
                      <m:r>
                        <a:rPr lang="en-US" sz="2800" b="0" i="1" smtClean="0">
                          <a:solidFill>
                            <a:srgbClr val="C00000"/>
                          </a:solidFill>
                          <a:latin typeface="Cambria Math" panose="02040503050406030204" pitchFamily="18" charset="0"/>
                        </a:rPr>
                        <m:t>≤</m:t>
                      </m:r>
                      <m:d>
                        <m:dPr>
                          <m:ctrlPr>
                            <a:rPr lang="en-US" sz="2800" b="0" i="1" smtClean="0">
                              <a:solidFill>
                                <a:srgbClr val="C00000"/>
                              </a:solidFill>
                              <a:latin typeface="Cambria Math" panose="02040503050406030204" pitchFamily="18" charset="0"/>
                            </a:rPr>
                          </m:ctrlPr>
                        </m:dPr>
                        <m:e>
                          <m:r>
                            <a:rPr lang="en-US" sz="2800" b="0" i="1" smtClean="0">
                              <a:solidFill>
                                <a:srgbClr val="C00000"/>
                              </a:solidFill>
                              <a:latin typeface="Cambria Math" panose="02040503050406030204" pitchFamily="18" charset="0"/>
                            </a:rPr>
                            <m:t>1+</m:t>
                          </m:r>
                          <m:r>
                            <a:rPr lang="en-US" sz="2800" b="0" i="1" smtClean="0">
                              <a:solidFill>
                                <a:srgbClr val="C00000"/>
                              </a:solidFill>
                              <a:latin typeface="Cambria Math" panose="02040503050406030204" pitchFamily="18" charset="0"/>
                            </a:rPr>
                            <m:t>𝜀</m:t>
                          </m:r>
                        </m:e>
                      </m:d>
                      <m:sSub>
                        <m:sSubPr>
                          <m:ctrlPr>
                            <a:rPr lang="en-US" sz="2800" b="0" i="1" smtClean="0">
                              <a:solidFill>
                                <a:srgbClr val="C00000"/>
                              </a:solidFill>
                              <a:latin typeface="Cambria Math" panose="02040503050406030204" pitchFamily="18" charset="0"/>
                            </a:rPr>
                          </m:ctrlPr>
                        </m:sSubPr>
                        <m:e>
                          <m:d>
                            <m:dPr>
                              <m:begChr m:val="‖"/>
                              <m:endChr m:val="‖"/>
                              <m:ctrlPr>
                                <a:rPr lang="en-US" sz="2800" b="0" i="1" smtClean="0">
                                  <a:solidFill>
                                    <a:srgbClr val="C00000"/>
                                  </a:solidFill>
                                  <a:latin typeface="Cambria Math" panose="02040503050406030204" pitchFamily="18" charset="0"/>
                                </a:rPr>
                              </m:ctrlPr>
                            </m:dPr>
                            <m:e>
                              <m:r>
                                <a:rPr lang="en-US" sz="2800" b="0" i="1" smtClean="0">
                                  <a:solidFill>
                                    <a:srgbClr val="C00000"/>
                                  </a:solidFill>
                                  <a:latin typeface="Cambria Math" panose="02040503050406030204" pitchFamily="18" charset="0"/>
                                </a:rPr>
                                <m:t>𝐴𝑥</m:t>
                              </m:r>
                            </m:e>
                          </m:d>
                        </m:e>
                        <m:sub>
                          <m:r>
                            <a:rPr lang="en-US" sz="2800" b="0" i="1" smtClean="0">
                              <a:solidFill>
                                <a:srgbClr val="C00000"/>
                              </a:solidFill>
                              <a:latin typeface="Cambria Math" panose="02040503050406030204" pitchFamily="18" charset="0"/>
                            </a:rPr>
                            <m:t>2</m:t>
                          </m:r>
                        </m:sub>
                      </m:sSub>
                    </m:oMath>
                  </m:oMathPara>
                </a14:m>
                <a:endParaRPr lang="en-US" sz="2800" dirty="0"/>
              </a:p>
            </p:txBody>
          </p:sp>
        </mc:Choice>
        <mc:Fallback xmlns="">
          <p:sp>
            <p:nvSpPr>
              <p:cNvPr id="6" name="Rectangle 5">
                <a:extLst>
                  <a:ext uri="{FF2B5EF4-FFF2-40B4-BE49-F238E27FC236}">
                    <a16:creationId xmlns:a16="http://schemas.microsoft.com/office/drawing/2014/main" id="{97251281-E2E9-410D-9DDA-112FC4F2414F}"/>
                  </a:ext>
                </a:extLst>
              </p:cNvPr>
              <p:cNvSpPr>
                <a:spLocks noRot="1" noChangeAspect="1" noMove="1" noResize="1" noEditPoints="1" noAdjustHandles="1" noChangeArrowheads="1" noChangeShapeType="1" noTextEdit="1"/>
              </p:cNvSpPr>
              <p:nvPr/>
            </p:nvSpPr>
            <p:spPr>
              <a:xfrm>
                <a:off x="3986074" y="3333727"/>
                <a:ext cx="7751103" cy="523220"/>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 name="Content Placeholder 2">
                <a:extLst>
                  <a:ext uri="{FF2B5EF4-FFF2-40B4-BE49-F238E27FC236}">
                    <a16:creationId xmlns:a16="http://schemas.microsoft.com/office/drawing/2014/main" id="{7FAFF05D-9B00-4B1A-A888-E353C11CAA78}"/>
                  </a:ext>
                </a:extLst>
              </p:cNvPr>
              <p:cNvSpPr>
                <a:spLocks noGrp="1"/>
              </p:cNvSpPr>
              <p:nvPr>
                <p:ph idx="1"/>
              </p:nvPr>
            </p:nvSpPr>
            <p:spPr>
              <a:xfrm>
                <a:off x="3986074" y="1825625"/>
                <a:ext cx="7367726" cy="4667250"/>
              </a:xfrm>
            </p:spPr>
            <p:txBody>
              <a:bodyPr>
                <a:normAutofit/>
              </a:bodyPr>
              <a:lstStyle/>
              <a:p>
                <a:pPr>
                  <a:buClr>
                    <a:schemeClr val="tx1"/>
                  </a:buClr>
                </a:pPr>
                <a:r>
                  <a:rPr lang="en-US" dirty="0">
                    <a:solidFill>
                      <a:srgbClr val="00B050"/>
                    </a:solidFill>
                  </a:rPr>
                  <a:t>Subspace embedding</a:t>
                </a:r>
                <a:r>
                  <a:rPr lang="en-US" dirty="0"/>
                  <a:t>: Given </a:t>
                </a:r>
                <a14:m>
                  <m:oMath xmlns:m="http://schemas.openxmlformats.org/officeDocument/2006/math">
                    <m:r>
                      <a:rPr lang="en-US" b="0" i="1" smtClean="0">
                        <a:solidFill>
                          <a:srgbClr val="C00000"/>
                        </a:solidFill>
                        <a:latin typeface="Cambria Math" panose="02040503050406030204" pitchFamily="18" charset="0"/>
                      </a:rPr>
                      <m:t>𝜀</m:t>
                    </m:r>
                    <m:r>
                      <a:rPr lang="en-US" b="0" i="1" smtClean="0">
                        <a:solidFill>
                          <a:srgbClr val="C00000"/>
                        </a:solidFill>
                        <a:latin typeface="Cambria Math" panose="02040503050406030204" pitchFamily="18" charset="0"/>
                      </a:rPr>
                      <m:t>&gt;0</m:t>
                    </m:r>
                  </m:oMath>
                </a14:m>
                <a:r>
                  <a:rPr lang="en-US" dirty="0"/>
                  <a:t> and </a:t>
                </a:r>
                <a14:m>
                  <m:oMath xmlns:m="http://schemas.openxmlformats.org/officeDocument/2006/math">
                    <m:r>
                      <a:rPr lang="en-US" i="1" smtClean="0">
                        <a:solidFill>
                          <a:srgbClr val="C00000"/>
                        </a:solidFill>
                        <a:latin typeface="Cambria Math" panose="02040503050406030204" pitchFamily="18" charset="0"/>
                      </a:rPr>
                      <m:t>𝐴</m:t>
                    </m:r>
                    <m:r>
                      <a:rPr lang="en-US" i="1" smtClean="0">
                        <a:solidFill>
                          <a:srgbClr val="C00000"/>
                        </a:solidFill>
                        <a:latin typeface="Cambria Math" panose="02040503050406030204" pitchFamily="18" charset="0"/>
                      </a:rPr>
                      <m:t>∈</m:t>
                    </m:r>
                    <m:sSup>
                      <m:sSupPr>
                        <m:ctrlPr>
                          <a:rPr lang="en-US" i="1">
                            <a:solidFill>
                              <a:srgbClr val="C00000"/>
                            </a:solidFill>
                            <a:latin typeface="Cambria Math" panose="02040503050406030204" pitchFamily="18" charset="0"/>
                          </a:rPr>
                        </m:ctrlPr>
                      </m:sSupPr>
                      <m:e>
                        <m:r>
                          <a:rPr lang="en-US" i="1">
                            <a:solidFill>
                              <a:srgbClr val="C00000"/>
                            </a:solidFill>
                            <a:latin typeface="Cambria Math" panose="02040503050406030204" pitchFamily="18" charset="0"/>
                          </a:rPr>
                          <m:t>𝑅</m:t>
                        </m:r>
                      </m:e>
                      <m:sup>
                        <m:r>
                          <a:rPr lang="en-US" b="0" i="1" smtClean="0">
                            <a:solidFill>
                              <a:srgbClr val="C00000"/>
                            </a:solidFill>
                            <a:latin typeface="Cambria Math" panose="02040503050406030204" pitchFamily="18" charset="0"/>
                          </a:rPr>
                          <m:t>𝑛</m:t>
                        </m:r>
                        <m:r>
                          <a:rPr lang="en-US"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𝑑</m:t>
                        </m:r>
                      </m:sup>
                    </m:sSup>
                  </m:oMath>
                </a14:m>
                <a:r>
                  <a:rPr lang="en-US" dirty="0"/>
                  <a:t>, find matrix </a:t>
                </a:r>
                <a14:m>
                  <m:oMath xmlns:m="http://schemas.openxmlformats.org/officeDocument/2006/math">
                    <m:r>
                      <a:rPr lang="en-US" b="0" i="1" smtClean="0">
                        <a:solidFill>
                          <a:srgbClr val="C00000"/>
                        </a:solidFill>
                        <a:latin typeface="Cambria Math" panose="02040503050406030204" pitchFamily="18" charset="0"/>
                      </a:rPr>
                      <m:t>𝑀</m:t>
                    </m:r>
                    <m:r>
                      <a:rPr lang="en-US" b="0" i="1" smtClean="0">
                        <a:solidFill>
                          <a:srgbClr val="C00000"/>
                        </a:solidFill>
                        <a:latin typeface="Cambria Math" panose="02040503050406030204" pitchFamily="18" charset="0"/>
                      </a:rPr>
                      <m:t>∈</m:t>
                    </m:r>
                    <m:sSup>
                      <m:sSupPr>
                        <m:ctrlPr>
                          <a:rPr lang="en-US" b="0" i="1" smtClean="0">
                            <a:solidFill>
                              <a:srgbClr val="C00000"/>
                            </a:solidFill>
                            <a:latin typeface="Cambria Math" panose="02040503050406030204" pitchFamily="18" charset="0"/>
                          </a:rPr>
                        </m:ctrlPr>
                      </m:sSupPr>
                      <m:e>
                        <m:r>
                          <a:rPr lang="en-US" b="0" i="1" smtClean="0">
                            <a:solidFill>
                              <a:srgbClr val="C00000"/>
                            </a:solidFill>
                            <a:latin typeface="Cambria Math" panose="02040503050406030204" pitchFamily="18" charset="0"/>
                          </a:rPr>
                          <m:t>𝑅</m:t>
                        </m:r>
                      </m:e>
                      <m:sup>
                        <m:r>
                          <a:rPr lang="en-US" b="0" i="1" smtClean="0">
                            <a:solidFill>
                              <a:srgbClr val="C00000"/>
                            </a:solidFill>
                            <a:latin typeface="Cambria Math" panose="02040503050406030204" pitchFamily="18" charset="0"/>
                          </a:rPr>
                          <m:t>𝑚</m:t>
                        </m:r>
                        <m:r>
                          <a:rPr lang="en-US" b="0"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𝑑</m:t>
                        </m:r>
                      </m:sup>
                    </m:sSup>
                  </m:oMath>
                </a14:m>
                <a:r>
                  <a:rPr lang="en-US" dirty="0"/>
                  <a:t> with </a:t>
                </a:r>
                <a14:m>
                  <m:oMath xmlns:m="http://schemas.openxmlformats.org/officeDocument/2006/math">
                    <m:r>
                      <a:rPr lang="en-US" b="0" i="1" smtClean="0">
                        <a:solidFill>
                          <a:srgbClr val="C00000"/>
                        </a:solidFill>
                        <a:latin typeface="Cambria Math" panose="02040503050406030204" pitchFamily="18" charset="0"/>
                      </a:rPr>
                      <m:t>𝑚</m:t>
                    </m:r>
                    <m:r>
                      <a:rPr lang="en-US" b="0"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𝑛</m:t>
                    </m:r>
                  </m:oMath>
                </a14:m>
                <a:r>
                  <a:rPr lang="en-US" dirty="0"/>
                  <a:t>, such that for </a:t>
                </a:r>
                <a:r>
                  <a:rPr lang="en-US" i="1" dirty="0">
                    <a:solidFill>
                      <a:srgbClr val="7030A0"/>
                    </a:solidFill>
                  </a:rPr>
                  <a:t>every</a:t>
                </a:r>
                <a:r>
                  <a:rPr lang="en-US" i="1" dirty="0"/>
                  <a:t> </a:t>
                </a:r>
                <a14:m>
                  <m:oMath xmlns:m="http://schemas.openxmlformats.org/officeDocument/2006/math">
                    <m:r>
                      <a:rPr lang="en-US" b="0" i="1" smtClean="0">
                        <a:solidFill>
                          <a:srgbClr val="C00000"/>
                        </a:solidFill>
                        <a:latin typeface="Cambria Math" panose="02040503050406030204" pitchFamily="18" charset="0"/>
                      </a:rPr>
                      <m:t>𝑥</m:t>
                    </m:r>
                    <m:r>
                      <a:rPr lang="en-US" b="0" i="1" smtClean="0">
                        <a:solidFill>
                          <a:srgbClr val="C00000"/>
                        </a:solidFill>
                        <a:latin typeface="Cambria Math" panose="02040503050406030204" pitchFamily="18" charset="0"/>
                      </a:rPr>
                      <m:t>∈</m:t>
                    </m:r>
                    <m:sSup>
                      <m:sSupPr>
                        <m:ctrlPr>
                          <a:rPr lang="en-US" i="1">
                            <a:solidFill>
                              <a:srgbClr val="C00000"/>
                            </a:solidFill>
                            <a:latin typeface="Cambria Math" panose="02040503050406030204" pitchFamily="18" charset="0"/>
                          </a:rPr>
                        </m:ctrlPr>
                      </m:sSupPr>
                      <m:e>
                        <m:r>
                          <a:rPr lang="en-US" i="1">
                            <a:solidFill>
                              <a:srgbClr val="C00000"/>
                            </a:solidFill>
                            <a:latin typeface="Cambria Math" panose="02040503050406030204" pitchFamily="18" charset="0"/>
                          </a:rPr>
                          <m:t>ℝ</m:t>
                        </m:r>
                      </m:e>
                      <m:sup>
                        <m:r>
                          <a:rPr lang="en-US" i="1">
                            <a:solidFill>
                              <a:srgbClr val="C00000"/>
                            </a:solidFill>
                            <a:latin typeface="Cambria Math" panose="02040503050406030204" pitchFamily="18" charset="0"/>
                          </a:rPr>
                          <m:t>𝑑</m:t>
                        </m:r>
                      </m:sup>
                    </m:sSup>
                  </m:oMath>
                </a14:m>
                <a:r>
                  <a:rPr lang="en-US" dirty="0"/>
                  <a:t>,</a:t>
                </a:r>
              </a:p>
              <a:p>
                <a:endParaRPr lang="en-US" dirty="0"/>
              </a:p>
              <a:p>
                <a:endParaRPr lang="en-US" dirty="0"/>
              </a:p>
              <a:p>
                <a:r>
                  <a:rPr lang="en-US" dirty="0"/>
                  <a:t>Equivalent to </a:t>
                </a:r>
                <a14:m>
                  <m:oMath xmlns:m="http://schemas.openxmlformats.org/officeDocument/2006/math">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1−</m:t>
                        </m:r>
                        <m:r>
                          <a:rPr lang="en-US" i="1" smtClean="0">
                            <a:solidFill>
                              <a:srgbClr val="C00000"/>
                            </a:solidFill>
                            <a:latin typeface="Cambria Math" panose="02040503050406030204" pitchFamily="18" charset="0"/>
                          </a:rPr>
                          <m:t>𝜀</m:t>
                        </m:r>
                      </m:e>
                    </m:d>
                    <m:sSup>
                      <m:sSupPr>
                        <m:ctrlPr>
                          <a:rPr lang="en-US" b="0" i="1" smtClean="0">
                            <a:solidFill>
                              <a:srgbClr val="C00000"/>
                            </a:solidFill>
                            <a:latin typeface="Cambria Math" panose="02040503050406030204" pitchFamily="18" charset="0"/>
                          </a:rPr>
                        </m:ctrlPr>
                      </m:sSupPr>
                      <m:e>
                        <m:r>
                          <a:rPr lang="en-US" b="0" i="1" smtClean="0">
                            <a:solidFill>
                              <a:srgbClr val="C00000"/>
                            </a:solidFill>
                            <a:latin typeface="Cambria Math" panose="02040503050406030204" pitchFamily="18" charset="0"/>
                          </a:rPr>
                          <m:t>𝐴</m:t>
                        </m:r>
                      </m:e>
                      <m:sup>
                        <m:r>
                          <a:rPr lang="en-US" b="0" i="1" smtClean="0">
                            <a:solidFill>
                              <a:srgbClr val="C00000"/>
                            </a:solidFill>
                            <a:latin typeface="Cambria Math" panose="02040503050406030204" pitchFamily="18" charset="0"/>
                          </a:rPr>
                          <m:t>⊤</m:t>
                        </m:r>
                      </m:sup>
                    </m:sSup>
                    <m:r>
                      <a:rPr lang="en-US" b="0" i="1" smtClean="0">
                        <a:solidFill>
                          <a:srgbClr val="C00000"/>
                        </a:solidFill>
                        <a:latin typeface="Cambria Math" panose="02040503050406030204" pitchFamily="18" charset="0"/>
                      </a:rPr>
                      <m:t>𝐴</m:t>
                    </m:r>
                    <m:r>
                      <a:rPr lang="en-US" b="0" i="1" smtClean="0">
                        <a:solidFill>
                          <a:srgbClr val="C00000"/>
                        </a:solidFill>
                        <a:latin typeface="Cambria Math" panose="02040503050406030204" pitchFamily="18" charset="0"/>
                      </a:rPr>
                      <m:t>≼</m:t>
                    </m:r>
                    <m:sSup>
                      <m:sSupPr>
                        <m:ctrlPr>
                          <a:rPr lang="en-US" b="0" i="1" smtClean="0">
                            <a:solidFill>
                              <a:srgbClr val="C00000"/>
                            </a:solidFill>
                            <a:latin typeface="Cambria Math" panose="02040503050406030204" pitchFamily="18" charset="0"/>
                          </a:rPr>
                        </m:ctrlPr>
                      </m:sSupPr>
                      <m:e>
                        <m:r>
                          <a:rPr lang="en-US" b="0" i="1" smtClean="0">
                            <a:solidFill>
                              <a:srgbClr val="C00000"/>
                            </a:solidFill>
                            <a:latin typeface="Cambria Math" panose="02040503050406030204" pitchFamily="18" charset="0"/>
                          </a:rPr>
                          <m:t>𝑀</m:t>
                        </m:r>
                      </m:e>
                      <m:sup>
                        <m:r>
                          <a:rPr lang="en-US" b="0" i="1" smtClean="0">
                            <a:solidFill>
                              <a:srgbClr val="C00000"/>
                            </a:solidFill>
                            <a:latin typeface="Cambria Math" panose="02040503050406030204" pitchFamily="18" charset="0"/>
                          </a:rPr>
                          <m:t>⊤</m:t>
                        </m:r>
                      </m:sup>
                    </m:sSup>
                    <m:r>
                      <a:rPr lang="en-US" b="0" i="1" smtClean="0">
                        <a:solidFill>
                          <a:srgbClr val="C00000"/>
                        </a:solidFill>
                        <a:latin typeface="Cambria Math" panose="02040503050406030204" pitchFamily="18" charset="0"/>
                      </a:rPr>
                      <m:t>𝑀</m:t>
                    </m:r>
                    <m:r>
                      <a:rPr lang="en-US" b="0" i="1" smtClean="0">
                        <a:solidFill>
                          <a:srgbClr val="C00000"/>
                        </a:solidFill>
                        <a:latin typeface="Cambria Math" panose="02040503050406030204" pitchFamily="18" charset="0"/>
                      </a:rPr>
                      <m:t>≼</m:t>
                    </m:r>
                    <m:d>
                      <m:dPr>
                        <m:ctrlPr>
                          <a:rPr lang="en-US" b="0" i="1" smtClean="0">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1+</m:t>
                        </m:r>
                        <m:r>
                          <a:rPr lang="en-US" b="0" i="1" smtClean="0">
                            <a:solidFill>
                              <a:srgbClr val="C00000"/>
                            </a:solidFill>
                            <a:latin typeface="Cambria Math" panose="02040503050406030204" pitchFamily="18" charset="0"/>
                          </a:rPr>
                          <m:t>𝜀</m:t>
                        </m:r>
                      </m:e>
                    </m:d>
                    <m:sSup>
                      <m:sSupPr>
                        <m:ctrlPr>
                          <a:rPr lang="en-US" b="0" i="1" smtClean="0">
                            <a:solidFill>
                              <a:srgbClr val="C00000"/>
                            </a:solidFill>
                            <a:latin typeface="Cambria Math" panose="02040503050406030204" pitchFamily="18" charset="0"/>
                          </a:rPr>
                        </m:ctrlPr>
                      </m:sSupPr>
                      <m:e>
                        <m:r>
                          <a:rPr lang="en-US" b="0" i="1" smtClean="0">
                            <a:solidFill>
                              <a:srgbClr val="C00000"/>
                            </a:solidFill>
                            <a:latin typeface="Cambria Math" panose="02040503050406030204" pitchFamily="18" charset="0"/>
                          </a:rPr>
                          <m:t>𝐴</m:t>
                        </m:r>
                      </m:e>
                      <m:sup>
                        <m:r>
                          <a:rPr lang="en-US" b="0" i="1" smtClean="0">
                            <a:solidFill>
                              <a:srgbClr val="C00000"/>
                            </a:solidFill>
                            <a:latin typeface="Cambria Math" panose="02040503050406030204" pitchFamily="18" charset="0"/>
                          </a:rPr>
                          <m:t>⊤</m:t>
                        </m:r>
                      </m:sup>
                    </m:sSup>
                    <m:r>
                      <a:rPr lang="en-US" b="0" i="1" smtClean="0">
                        <a:solidFill>
                          <a:srgbClr val="C00000"/>
                        </a:solidFill>
                        <a:latin typeface="Cambria Math" panose="02040503050406030204" pitchFamily="18" charset="0"/>
                      </a:rPr>
                      <m:t>𝐴</m:t>
                    </m:r>
                  </m:oMath>
                </a14:m>
                <a:endParaRPr lang="en-US" dirty="0"/>
              </a:p>
              <a:p>
                <a:r>
                  <a:rPr lang="en-US" dirty="0"/>
                  <a:t>Approximates </a:t>
                </a:r>
                <a:r>
                  <a:rPr lang="en-US" i="1" dirty="0"/>
                  <a:t>all</a:t>
                </a:r>
                <a:r>
                  <a:rPr lang="en-US" dirty="0"/>
                  <a:t> cuts of a graph when </a:t>
                </a:r>
                <a14:m>
                  <m:oMath xmlns:m="http://schemas.openxmlformats.org/officeDocument/2006/math">
                    <m:sSup>
                      <m:sSupPr>
                        <m:ctrlPr>
                          <a:rPr lang="en-US" i="1">
                            <a:solidFill>
                              <a:srgbClr val="C00000"/>
                            </a:solidFill>
                            <a:latin typeface="Cambria Math" panose="02040503050406030204" pitchFamily="18" charset="0"/>
                          </a:rPr>
                        </m:ctrlPr>
                      </m:sSupPr>
                      <m:e>
                        <m:r>
                          <a:rPr lang="en-US" i="1">
                            <a:solidFill>
                              <a:srgbClr val="C00000"/>
                            </a:solidFill>
                            <a:latin typeface="Cambria Math" panose="02040503050406030204" pitchFamily="18" charset="0"/>
                          </a:rPr>
                          <m:t>𝐴</m:t>
                        </m:r>
                      </m:e>
                      <m:sup>
                        <m:r>
                          <a:rPr lang="en-US" i="1">
                            <a:solidFill>
                              <a:srgbClr val="C00000"/>
                            </a:solidFill>
                            <a:latin typeface="Cambria Math" panose="02040503050406030204" pitchFamily="18" charset="0"/>
                          </a:rPr>
                          <m:t>⊤</m:t>
                        </m:r>
                      </m:sup>
                    </m:sSup>
                    <m:r>
                      <a:rPr lang="en-US" i="1">
                        <a:solidFill>
                          <a:srgbClr val="C00000"/>
                        </a:solidFill>
                        <a:latin typeface="Cambria Math" panose="02040503050406030204" pitchFamily="18" charset="0"/>
                      </a:rPr>
                      <m:t>𝐴</m:t>
                    </m:r>
                  </m:oMath>
                </a14:m>
                <a:r>
                  <a:rPr lang="en-US" dirty="0"/>
                  <a:t> is graph Laplacian</a:t>
                </a:r>
              </a:p>
              <a:p>
                <a:endParaRPr lang="en-US" dirty="0"/>
              </a:p>
              <a:p>
                <a:endParaRPr lang="en-US" dirty="0"/>
              </a:p>
            </p:txBody>
          </p:sp>
        </mc:Choice>
        <mc:Fallback>
          <p:sp>
            <p:nvSpPr>
              <p:cNvPr id="8" name="Content Placeholder 2">
                <a:extLst>
                  <a:ext uri="{FF2B5EF4-FFF2-40B4-BE49-F238E27FC236}">
                    <a16:creationId xmlns:a16="http://schemas.microsoft.com/office/drawing/2014/main" id="{7FAFF05D-9B00-4B1A-A888-E353C11CAA78}"/>
                  </a:ext>
                </a:extLst>
              </p:cNvPr>
              <p:cNvSpPr>
                <a:spLocks noGrp="1" noRot="1" noChangeAspect="1" noMove="1" noResize="1" noEditPoints="1" noAdjustHandles="1" noChangeArrowheads="1" noChangeShapeType="1" noTextEdit="1"/>
              </p:cNvSpPr>
              <p:nvPr>
                <p:ph idx="1"/>
              </p:nvPr>
            </p:nvSpPr>
            <p:spPr>
              <a:xfrm>
                <a:off x="3986074" y="1825625"/>
                <a:ext cx="7367726" cy="4667250"/>
              </a:xfrm>
              <a:blipFill>
                <a:blip r:embed="rId3"/>
                <a:stretch>
                  <a:fillRect l="-1489" t="-2089" r="-1572"/>
                </a:stretch>
              </a:blipFill>
            </p:spPr>
            <p:txBody>
              <a:bodyPr/>
              <a:lstStyle/>
              <a:p>
                <a:r>
                  <a:rPr lang="en-US">
                    <a:noFill/>
                  </a:rPr>
                  <a:t> </a:t>
                </a:r>
              </a:p>
            </p:txBody>
          </p:sp>
        </mc:Fallback>
      </mc:AlternateContent>
      <p:sp>
        <p:nvSpPr>
          <p:cNvPr id="5" name="Rectangle 4">
            <a:extLst>
              <a:ext uri="{FF2B5EF4-FFF2-40B4-BE49-F238E27FC236}">
                <a16:creationId xmlns:a16="http://schemas.microsoft.com/office/drawing/2014/main" id="{7EB5C823-3983-4C5C-83E7-D8CC0D6C92B7}"/>
              </a:ext>
            </a:extLst>
          </p:cNvPr>
          <p:cNvSpPr/>
          <p:nvPr/>
        </p:nvSpPr>
        <p:spPr>
          <a:xfrm>
            <a:off x="872024" y="1923279"/>
            <a:ext cx="2067907" cy="3572110"/>
          </a:xfrm>
          <a:prstGeom prst="rect">
            <a:avLst/>
          </a:prstGeom>
          <a:noFill/>
          <a:ln w="571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14E514E6-5229-4F78-A599-0383CCCB4707}"/>
                  </a:ext>
                </a:extLst>
              </p:cNvPr>
              <p:cNvSpPr/>
              <p:nvPr/>
            </p:nvSpPr>
            <p:spPr>
              <a:xfrm>
                <a:off x="1813072" y="5697736"/>
                <a:ext cx="394210" cy="40011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000" b="0" i="1" smtClean="0">
                          <a:solidFill>
                            <a:srgbClr val="C00000"/>
                          </a:solidFill>
                          <a:latin typeface="Cambria Math" panose="02040503050406030204" pitchFamily="18" charset="0"/>
                        </a:rPr>
                        <m:t>𝑑</m:t>
                      </m:r>
                    </m:oMath>
                  </m:oMathPara>
                </a14:m>
                <a:endParaRPr lang="en-US" dirty="0">
                  <a:solidFill>
                    <a:srgbClr val="C00000"/>
                  </a:solidFill>
                </a:endParaRPr>
              </a:p>
            </p:txBody>
          </p:sp>
        </mc:Choice>
        <mc:Fallback xmlns="">
          <p:sp>
            <p:nvSpPr>
              <p:cNvPr id="7" name="Rectangle 6">
                <a:extLst>
                  <a:ext uri="{FF2B5EF4-FFF2-40B4-BE49-F238E27FC236}">
                    <a16:creationId xmlns:a16="http://schemas.microsoft.com/office/drawing/2014/main" id="{14E514E6-5229-4F78-A599-0383CCCB4707}"/>
                  </a:ext>
                </a:extLst>
              </p:cNvPr>
              <p:cNvSpPr>
                <a:spLocks noRot="1" noChangeAspect="1" noMove="1" noResize="1" noEditPoints="1" noAdjustHandles="1" noChangeArrowheads="1" noChangeShapeType="1" noTextEdit="1"/>
              </p:cNvSpPr>
              <p:nvPr/>
            </p:nvSpPr>
            <p:spPr>
              <a:xfrm>
                <a:off x="1813072" y="5697736"/>
                <a:ext cx="394210" cy="400110"/>
              </a:xfrm>
              <a:prstGeom prst="rect">
                <a:avLst/>
              </a:prstGeom>
              <a:blipFill>
                <a:blip r:embed="rId4"/>
                <a:stretch>
                  <a:fillRect/>
                </a:stretch>
              </a:blipFill>
            </p:spPr>
            <p:txBody>
              <a:bodyPr/>
              <a:lstStyle/>
              <a:p>
                <a:r>
                  <a:rPr lang="en-US">
                    <a:noFill/>
                  </a:rPr>
                  <a:t> </a:t>
                </a:r>
              </a:p>
            </p:txBody>
          </p:sp>
        </mc:Fallback>
      </mc:AlternateContent>
      <p:sp>
        <p:nvSpPr>
          <p:cNvPr id="9" name="Rectangle 8">
            <a:extLst>
              <a:ext uri="{FF2B5EF4-FFF2-40B4-BE49-F238E27FC236}">
                <a16:creationId xmlns:a16="http://schemas.microsoft.com/office/drawing/2014/main" id="{43A87E7B-2884-4F34-B0C4-46A53A4636B2}"/>
              </a:ext>
            </a:extLst>
          </p:cNvPr>
          <p:cNvSpPr/>
          <p:nvPr/>
        </p:nvSpPr>
        <p:spPr>
          <a:xfrm>
            <a:off x="3158299" y="1926823"/>
            <a:ext cx="398585" cy="2032729"/>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AC5F12C4-F816-4AA2-8782-D3DA88268FA1}"/>
                  </a:ext>
                </a:extLst>
              </p:cNvPr>
              <p:cNvSpPr/>
              <p:nvPr/>
            </p:nvSpPr>
            <p:spPr>
              <a:xfrm>
                <a:off x="1739494" y="2753865"/>
                <a:ext cx="541367"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i="1" smtClean="0">
                          <a:solidFill>
                            <a:srgbClr val="C00000"/>
                          </a:solidFill>
                          <a:latin typeface="Cambria Math" panose="02040503050406030204" pitchFamily="18" charset="0"/>
                        </a:rPr>
                        <m:t>𝐴</m:t>
                      </m:r>
                    </m:oMath>
                  </m:oMathPara>
                </a14:m>
                <a:endParaRPr lang="en-US" dirty="0">
                  <a:solidFill>
                    <a:srgbClr val="C00000"/>
                  </a:solidFill>
                </a:endParaRPr>
              </a:p>
            </p:txBody>
          </p:sp>
        </mc:Choice>
        <mc:Fallback xmlns="">
          <p:sp>
            <p:nvSpPr>
              <p:cNvPr id="10" name="Rectangle 9">
                <a:extLst>
                  <a:ext uri="{FF2B5EF4-FFF2-40B4-BE49-F238E27FC236}">
                    <a16:creationId xmlns:a16="http://schemas.microsoft.com/office/drawing/2014/main" id="{AC5F12C4-F816-4AA2-8782-D3DA88268FA1}"/>
                  </a:ext>
                </a:extLst>
              </p:cNvPr>
              <p:cNvSpPr>
                <a:spLocks noRot="1" noChangeAspect="1" noMove="1" noResize="1" noEditPoints="1" noAdjustHandles="1" noChangeArrowheads="1" noChangeShapeType="1" noTextEdit="1"/>
              </p:cNvSpPr>
              <p:nvPr/>
            </p:nvSpPr>
            <p:spPr>
              <a:xfrm>
                <a:off x="1739494" y="2753865"/>
                <a:ext cx="541367" cy="584775"/>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31A32533-50D8-4742-900A-C968A0A10E0A}"/>
                  </a:ext>
                </a:extLst>
              </p:cNvPr>
              <p:cNvSpPr/>
              <p:nvPr/>
            </p:nvSpPr>
            <p:spPr>
              <a:xfrm>
                <a:off x="3148331" y="2748952"/>
                <a:ext cx="367985" cy="58477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3200" i="1" smtClean="0">
                          <a:solidFill>
                            <a:srgbClr val="C00000"/>
                          </a:solidFill>
                          <a:latin typeface="Cambria Math" panose="02040503050406030204" pitchFamily="18" charset="0"/>
                        </a:rPr>
                        <m:t>𝑥</m:t>
                      </m:r>
                    </m:oMath>
                  </m:oMathPara>
                </a14:m>
                <a:endParaRPr lang="en-US" sz="3200" dirty="0">
                  <a:solidFill>
                    <a:srgbClr val="C00000"/>
                  </a:solidFill>
                </a:endParaRPr>
              </a:p>
            </p:txBody>
          </p:sp>
        </mc:Choice>
        <mc:Fallback xmlns="">
          <p:sp>
            <p:nvSpPr>
              <p:cNvPr id="11" name="Rectangle 10">
                <a:extLst>
                  <a:ext uri="{FF2B5EF4-FFF2-40B4-BE49-F238E27FC236}">
                    <a16:creationId xmlns:a16="http://schemas.microsoft.com/office/drawing/2014/main" id="{31A32533-50D8-4742-900A-C968A0A10E0A}"/>
                  </a:ext>
                </a:extLst>
              </p:cNvPr>
              <p:cNvSpPr>
                <a:spLocks noRot="1" noChangeAspect="1" noMove="1" noResize="1" noEditPoints="1" noAdjustHandles="1" noChangeArrowheads="1" noChangeShapeType="1" noTextEdit="1"/>
              </p:cNvSpPr>
              <p:nvPr/>
            </p:nvSpPr>
            <p:spPr>
              <a:xfrm>
                <a:off x="3148331" y="2748952"/>
                <a:ext cx="367985" cy="584775"/>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E4964515-E984-474F-BDF9-110412973156}"/>
                  </a:ext>
                </a:extLst>
              </p:cNvPr>
              <p:cNvSpPr/>
              <p:nvPr/>
            </p:nvSpPr>
            <p:spPr>
              <a:xfrm>
                <a:off x="305260" y="3156778"/>
                <a:ext cx="37459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solidFill>
                            <a:srgbClr val="C00000"/>
                          </a:solidFill>
                          <a:latin typeface="Cambria Math" panose="02040503050406030204" pitchFamily="18" charset="0"/>
                        </a:rPr>
                        <m:t>𝑛</m:t>
                      </m:r>
                    </m:oMath>
                  </m:oMathPara>
                </a14:m>
                <a:endParaRPr lang="en-US" dirty="0">
                  <a:solidFill>
                    <a:srgbClr val="C00000"/>
                  </a:solidFill>
                </a:endParaRPr>
              </a:p>
            </p:txBody>
          </p:sp>
        </mc:Choice>
        <mc:Fallback xmlns="">
          <p:sp>
            <p:nvSpPr>
              <p:cNvPr id="12" name="Rectangle 11">
                <a:extLst>
                  <a:ext uri="{FF2B5EF4-FFF2-40B4-BE49-F238E27FC236}">
                    <a16:creationId xmlns:a16="http://schemas.microsoft.com/office/drawing/2014/main" id="{E4964515-E984-474F-BDF9-110412973156}"/>
                  </a:ext>
                </a:extLst>
              </p:cNvPr>
              <p:cNvSpPr>
                <a:spLocks noRot="1" noChangeAspect="1" noMove="1" noResize="1" noEditPoints="1" noAdjustHandles="1" noChangeArrowheads="1" noChangeShapeType="1" noTextEdit="1"/>
              </p:cNvSpPr>
              <p:nvPr/>
            </p:nvSpPr>
            <p:spPr>
              <a:xfrm>
                <a:off x="305260" y="3156778"/>
                <a:ext cx="374590" cy="369332"/>
              </a:xfrm>
              <a:prstGeom prst="rect">
                <a:avLst/>
              </a:prstGeom>
              <a:blipFill>
                <a:blip r:embed="rId7"/>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70693835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rgbClr val="C00000"/>
                </a:solidFill>
              </a:rPr>
              <a:t>Subspace Embedding</a:t>
            </a:r>
            <a:endParaRPr lang="en-US" dirty="0"/>
          </a:p>
        </p:txBody>
      </p:sp>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97251281-E2E9-410D-9DDA-112FC4F2414F}"/>
                  </a:ext>
                </a:extLst>
              </p:cNvPr>
              <p:cNvSpPr/>
              <p:nvPr/>
            </p:nvSpPr>
            <p:spPr>
              <a:xfrm>
                <a:off x="3986074" y="3333727"/>
                <a:ext cx="7751103" cy="52322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d>
                        <m:dPr>
                          <m:ctrlPr>
                            <a:rPr lang="en-US" sz="2800" b="0" i="1" smtClean="0">
                              <a:solidFill>
                                <a:srgbClr val="C00000"/>
                              </a:solidFill>
                              <a:latin typeface="Cambria Math" panose="02040503050406030204" pitchFamily="18" charset="0"/>
                            </a:rPr>
                          </m:ctrlPr>
                        </m:dPr>
                        <m:e>
                          <m:r>
                            <a:rPr lang="en-US" sz="2800" b="0" i="1" smtClean="0">
                              <a:solidFill>
                                <a:srgbClr val="C00000"/>
                              </a:solidFill>
                              <a:latin typeface="Cambria Math" panose="02040503050406030204" pitchFamily="18" charset="0"/>
                            </a:rPr>
                            <m:t>1−</m:t>
                          </m:r>
                          <m:r>
                            <a:rPr lang="en-US" sz="2800" b="0" i="1" smtClean="0">
                              <a:solidFill>
                                <a:srgbClr val="C00000"/>
                              </a:solidFill>
                              <a:latin typeface="Cambria Math" panose="02040503050406030204" pitchFamily="18" charset="0"/>
                            </a:rPr>
                            <m:t>𝜀</m:t>
                          </m:r>
                        </m:e>
                      </m:d>
                      <m:sSub>
                        <m:sSubPr>
                          <m:ctrlPr>
                            <a:rPr lang="en-US" sz="2800" b="0" i="1" smtClean="0">
                              <a:solidFill>
                                <a:srgbClr val="C00000"/>
                              </a:solidFill>
                              <a:latin typeface="Cambria Math" panose="02040503050406030204" pitchFamily="18" charset="0"/>
                            </a:rPr>
                          </m:ctrlPr>
                        </m:sSubPr>
                        <m:e>
                          <m:d>
                            <m:dPr>
                              <m:begChr m:val="‖"/>
                              <m:endChr m:val="‖"/>
                              <m:ctrlPr>
                                <a:rPr lang="en-US" sz="2800" b="0" i="1" smtClean="0">
                                  <a:solidFill>
                                    <a:srgbClr val="C00000"/>
                                  </a:solidFill>
                                  <a:latin typeface="Cambria Math" panose="02040503050406030204" pitchFamily="18" charset="0"/>
                                </a:rPr>
                              </m:ctrlPr>
                            </m:dPr>
                            <m:e>
                              <m:r>
                                <a:rPr lang="en-US" sz="2800" b="0" i="1" smtClean="0">
                                  <a:solidFill>
                                    <a:srgbClr val="C00000"/>
                                  </a:solidFill>
                                  <a:latin typeface="Cambria Math" panose="02040503050406030204" pitchFamily="18" charset="0"/>
                                </a:rPr>
                                <m:t>𝐴𝑥</m:t>
                              </m:r>
                            </m:e>
                          </m:d>
                        </m:e>
                        <m:sub>
                          <m:r>
                            <a:rPr lang="en-US" sz="2800" b="0" i="1" smtClean="0">
                              <a:solidFill>
                                <a:srgbClr val="C00000"/>
                              </a:solidFill>
                              <a:latin typeface="Cambria Math" panose="02040503050406030204" pitchFamily="18" charset="0"/>
                            </a:rPr>
                            <m:t>2</m:t>
                          </m:r>
                        </m:sub>
                      </m:sSub>
                      <m:r>
                        <a:rPr lang="en-US" sz="2800" b="0" i="1" smtClean="0">
                          <a:solidFill>
                            <a:srgbClr val="C00000"/>
                          </a:solidFill>
                          <a:latin typeface="Cambria Math" panose="02040503050406030204" pitchFamily="18" charset="0"/>
                        </a:rPr>
                        <m:t>≤</m:t>
                      </m:r>
                      <m:sSub>
                        <m:sSubPr>
                          <m:ctrlPr>
                            <a:rPr lang="en-US" sz="2800" b="0" i="1" smtClean="0">
                              <a:solidFill>
                                <a:srgbClr val="C00000"/>
                              </a:solidFill>
                              <a:latin typeface="Cambria Math" panose="02040503050406030204" pitchFamily="18" charset="0"/>
                            </a:rPr>
                          </m:ctrlPr>
                        </m:sSubPr>
                        <m:e>
                          <m:d>
                            <m:dPr>
                              <m:begChr m:val="‖"/>
                              <m:endChr m:val="‖"/>
                              <m:ctrlPr>
                                <a:rPr lang="en-US" sz="2800" b="0" i="1" smtClean="0">
                                  <a:solidFill>
                                    <a:srgbClr val="C00000"/>
                                  </a:solidFill>
                                  <a:latin typeface="Cambria Math" panose="02040503050406030204" pitchFamily="18" charset="0"/>
                                </a:rPr>
                              </m:ctrlPr>
                            </m:dPr>
                            <m:e>
                              <m:r>
                                <a:rPr lang="en-US" sz="2800" b="0" i="1" smtClean="0">
                                  <a:solidFill>
                                    <a:srgbClr val="C00000"/>
                                  </a:solidFill>
                                  <a:latin typeface="Cambria Math" panose="02040503050406030204" pitchFamily="18" charset="0"/>
                                </a:rPr>
                                <m:t>𝑀𝑥</m:t>
                              </m:r>
                            </m:e>
                          </m:d>
                        </m:e>
                        <m:sub>
                          <m:r>
                            <a:rPr lang="en-US" sz="2800" b="0" i="1" smtClean="0">
                              <a:solidFill>
                                <a:srgbClr val="C00000"/>
                              </a:solidFill>
                              <a:latin typeface="Cambria Math" panose="02040503050406030204" pitchFamily="18" charset="0"/>
                            </a:rPr>
                            <m:t>2</m:t>
                          </m:r>
                        </m:sub>
                      </m:sSub>
                      <m:r>
                        <a:rPr lang="en-US" sz="2800" b="0" i="1" smtClean="0">
                          <a:solidFill>
                            <a:srgbClr val="C00000"/>
                          </a:solidFill>
                          <a:latin typeface="Cambria Math" panose="02040503050406030204" pitchFamily="18" charset="0"/>
                        </a:rPr>
                        <m:t>≤</m:t>
                      </m:r>
                      <m:d>
                        <m:dPr>
                          <m:ctrlPr>
                            <a:rPr lang="en-US" sz="2800" b="0" i="1" smtClean="0">
                              <a:solidFill>
                                <a:srgbClr val="C00000"/>
                              </a:solidFill>
                              <a:latin typeface="Cambria Math" panose="02040503050406030204" pitchFamily="18" charset="0"/>
                            </a:rPr>
                          </m:ctrlPr>
                        </m:dPr>
                        <m:e>
                          <m:r>
                            <a:rPr lang="en-US" sz="2800" b="0" i="1" smtClean="0">
                              <a:solidFill>
                                <a:srgbClr val="C00000"/>
                              </a:solidFill>
                              <a:latin typeface="Cambria Math" panose="02040503050406030204" pitchFamily="18" charset="0"/>
                            </a:rPr>
                            <m:t>1+</m:t>
                          </m:r>
                          <m:r>
                            <a:rPr lang="en-US" sz="2800" b="0" i="1" smtClean="0">
                              <a:solidFill>
                                <a:srgbClr val="C00000"/>
                              </a:solidFill>
                              <a:latin typeface="Cambria Math" panose="02040503050406030204" pitchFamily="18" charset="0"/>
                            </a:rPr>
                            <m:t>𝜀</m:t>
                          </m:r>
                        </m:e>
                      </m:d>
                      <m:sSub>
                        <m:sSubPr>
                          <m:ctrlPr>
                            <a:rPr lang="en-US" sz="2800" b="0" i="1" smtClean="0">
                              <a:solidFill>
                                <a:srgbClr val="C00000"/>
                              </a:solidFill>
                              <a:latin typeface="Cambria Math" panose="02040503050406030204" pitchFamily="18" charset="0"/>
                            </a:rPr>
                          </m:ctrlPr>
                        </m:sSubPr>
                        <m:e>
                          <m:d>
                            <m:dPr>
                              <m:begChr m:val="‖"/>
                              <m:endChr m:val="‖"/>
                              <m:ctrlPr>
                                <a:rPr lang="en-US" sz="2800" b="0" i="1" smtClean="0">
                                  <a:solidFill>
                                    <a:srgbClr val="C00000"/>
                                  </a:solidFill>
                                  <a:latin typeface="Cambria Math" panose="02040503050406030204" pitchFamily="18" charset="0"/>
                                </a:rPr>
                              </m:ctrlPr>
                            </m:dPr>
                            <m:e>
                              <m:r>
                                <a:rPr lang="en-US" sz="2800" b="0" i="1" smtClean="0">
                                  <a:solidFill>
                                    <a:srgbClr val="C00000"/>
                                  </a:solidFill>
                                  <a:latin typeface="Cambria Math" panose="02040503050406030204" pitchFamily="18" charset="0"/>
                                </a:rPr>
                                <m:t>𝐴𝑥</m:t>
                              </m:r>
                            </m:e>
                          </m:d>
                        </m:e>
                        <m:sub>
                          <m:r>
                            <a:rPr lang="en-US" sz="2800" b="0" i="1" smtClean="0">
                              <a:solidFill>
                                <a:srgbClr val="C00000"/>
                              </a:solidFill>
                              <a:latin typeface="Cambria Math" panose="02040503050406030204" pitchFamily="18" charset="0"/>
                            </a:rPr>
                            <m:t>2</m:t>
                          </m:r>
                        </m:sub>
                      </m:sSub>
                    </m:oMath>
                  </m:oMathPara>
                </a14:m>
                <a:endParaRPr lang="en-US" sz="2800" dirty="0"/>
              </a:p>
            </p:txBody>
          </p:sp>
        </mc:Choice>
        <mc:Fallback xmlns="">
          <p:sp>
            <p:nvSpPr>
              <p:cNvPr id="6" name="Rectangle 5">
                <a:extLst>
                  <a:ext uri="{FF2B5EF4-FFF2-40B4-BE49-F238E27FC236}">
                    <a16:creationId xmlns:a16="http://schemas.microsoft.com/office/drawing/2014/main" id="{97251281-E2E9-410D-9DDA-112FC4F2414F}"/>
                  </a:ext>
                </a:extLst>
              </p:cNvPr>
              <p:cNvSpPr>
                <a:spLocks noRot="1" noChangeAspect="1" noMove="1" noResize="1" noEditPoints="1" noAdjustHandles="1" noChangeArrowheads="1" noChangeShapeType="1" noTextEdit="1"/>
              </p:cNvSpPr>
              <p:nvPr/>
            </p:nvSpPr>
            <p:spPr>
              <a:xfrm>
                <a:off x="3986074" y="3333727"/>
                <a:ext cx="7751103" cy="523220"/>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7FAFF05D-9B00-4B1A-A888-E353C11CAA78}"/>
                  </a:ext>
                </a:extLst>
              </p:cNvPr>
              <p:cNvSpPr>
                <a:spLocks noGrp="1"/>
              </p:cNvSpPr>
              <p:nvPr>
                <p:ph idx="1"/>
              </p:nvPr>
            </p:nvSpPr>
            <p:spPr>
              <a:xfrm>
                <a:off x="3986074" y="1825625"/>
                <a:ext cx="7367726" cy="4667250"/>
              </a:xfrm>
            </p:spPr>
            <p:txBody>
              <a:bodyPr>
                <a:normAutofit/>
              </a:bodyPr>
              <a:lstStyle/>
              <a:p>
                <a:pPr>
                  <a:buClr>
                    <a:schemeClr val="tx1"/>
                  </a:buClr>
                </a:pPr>
                <a:r>
                  <a:rPr lang="en-US" dirty="0">
                    <a:solidFill>
                      <a:srgbClr val="00B050"/>
                    </a:solidFill>
                  </a:rPr>
                  <a:t>Subspace embedding</a:t>
                </a:r>
                <a:r>
                  <a:rPr lang="en-US" dirty="0"/>
                  <a:t>: Given </a:t>
                </a:r>
                <a14:m>
                  <m:oMath xmlns:m="http://schemas.openxmlformats.org/officeDocument/2006/math">
                    <m:r>
                      <a:rPr lang="en-US" b="0" i="1" smtClean="0">
                        <a:solidFill>
                          <a:srgbClr val="C00000"/>
                        </a:solidFill>
                        <a:latin typeface="Cambria Math" panose="02040503050406030204" pitchFamily="18" charset="0"/>
                      </a:rPr>
                      <m:t>𝜀</m:t>
                    </m:r>
                    <m:r>
                      <a:rPr lang="en-US" b="0" i="1" smtClean="0">
                        <a:solidFill>
                          <a:srgbClr val="C00000"/>
                        </a:solidFill>
                        <a:latin typeface="Cambria Math" panose="02040503050406030204" pitchFamily="18" charset="0"/>
                      </a:rPr>
                      <m:t>&gt;0</m:t>
                    </m:r>
                  </m:oMath>
                </a14:m>
                <a:r>
                  <a:rPr lang="en-US" dirty="0"/>
                  <a:t> and </a:t>
                </a:r>
                <a14:m>
                  <m:oMath xmlns:m="http://schemas.openxmlformats.org/officeDocument/2006/math">
                    <m:r>
                      <a:rPr lang="en-US" i="1" smtClean="0">
                        <a:solidFill>
                          <a:srgbClr val="C00000"/>
                        </a:solidFill>
                        <a:latin typeface="Cambria Math" panose="02040503050406030204" pitchFamily="18" charset="0"/>
                      </a:rPr>
                      <m:t>𝐴</m:t>
                    </m:r>
                    <m:r>
                      <a:rPr lang="en-US" i="1" smtClean="0">
                        <a:solidFill>
                          <a:srgbClr val="C00000"/>
                        </a:solidFill>
                        <a:latin typeface="Cambria Math" panose="02040503050406030204" pitchFamily="18" charset="0"/>
                      </a:rPr>
                      <m:t>∈</m:t>
                    </m:r>
                    <m:sSup>
                      <m:sSupPr>
                        <m:ctrlPr>
                          <a:rPr lang="en-US" i="1">
                            <a:solidFill>
                              <a:srgbClr val="C00000"/>
                            </a:solidFill>
                            <a:latin typeface="Cambria Math" panose="02040503050406030204" pitchFamily="18" charset="0"/>
                          </a:rPr>
                        </m:ctrlPr>
                      </m:sSupPr>
                      <m:e>
                        <m:r>
                          <a:rPr lang="en-US" i="1">
                            <a:solidFill>
                              <a:srgbClr val="C00000"/>
                            </a:solidFill>
                            <a:latin typeface="Cambria Math" panose="02040503050406030204" pitchFamily="18" charset="0"/>
                          </a:rPr>
                          <m:t>𝑅</m:t>
                        </m:r>
                      </m:e>
                      <m:sup>
                        <m:r>
                          <a:rPr lang="en-US" b="0" i="1" smtClean="0">
                            <a:solidFill>
                              <a:srgbClr val="C00000"/>
                            </a:solidFill>
                            <a:latin typeface="Cambria Math" panose="02040503050406030204" pitchFamily="18" charset="0"/>
                          </a:rPr>
                          <m:t>𝑛</m:t>
                        </m:r>
                        <m:r>
                          <a:rPr lang="en-US"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𝑑</m:t>
                        </m:r>
                      </m:sup>
                    </m:sSup>
                  </m:oMath>
                </a14:m>
                <a:r>
                  <a:rPr lang="en-US" dirty="0"/>
                  <a:t>, find matrix </a:t>
                </a:r>
                <a14:m>
                  <m:oMath xmlns:m="http://schemas.openxmlformats.org/officeDocument/2006/math">
                    <m:r>
                      <a:rPr lang="en-US" b="0" i="1" smtClean="0">
                        <a:solidFill>
                          <a:srgbClr val="C00000"/>
                        </a:solidFill>
                        <a:latin typeface="Cambria Math" panose="02040503050406030204" pitchFamily="18" charset="0"/>
                      </a:rPr>
                      <m:t>𝑀</m:t>
                    </m:r>
                    <m:r>
                      <a:rPr lang="en-US" b="0" i="1" smtClean="0">
                        <a:solidFill>
                          <a:srgbClr val="C00000"/>
                        </a:solidFill>
                        <a:latin typeface="Cambria Math" panose="02040503050406030204" pitchFamily="18" charset="0"/>
                      </a:rPr>
                      <m:t>∈</m:t>
                    </m:r>
                    <m:sSup>
                      <m:sSupPr>
                        <m:ctrlPr>
                          <a:rPr lang="en-US" b="0" i="1" smtClean="0">
                            <a:solidFill>
                              <a:srgbClr val="C00000"/>
                            </a:solidFill>
                            <a:latin typeface="Cambria Math" panose="02040503050406030204" pitchFamily="18" charset="0"/>
                          </a:rPr>
                        </m:ctrlPr>
                      </m:sSupPr>
                      <m:e>
                        <m:r>
                          <a:rPr lang="en-US" b="0" i="1" smtClean="0">
                            <a:solidFill>
                              <a:srgbClr val="C00000"/>
                            </a:solidFill>
                            <a:latin typeface="Cambria Math" panose="02040503050406030204" pitchFamily="18" charset="0"/>
                          </a:rPr>
                          <m:t>𝑅</m:t>
                        </m:r>
                      </m:e>
                      <m:sup>
                        <m:r>
                          <a:rPr lang="en-US" b="0" i="1" smtClean="0">
                            <a:solidFill>
                              <a:srgbClr val="C00000"/>
                            </a:solidFill>
                            <a:latin typeface="Cambria Math" panose="02040503050406030204" pitchFamily="18" charset="0"/>
                          </a:rPr>
                          <m:t>𝑚</m:t>
                        </m:r>
                        <m:r>
                          <a:rPr lang="en-US" b="0"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𝑑</m:t>
                        </m:r>
                      </m:sup>
                    </m:sSup>
                  </m:oMath>
                </a14:m>
                <a:r>
                  <a:rPr lang="en-US" dirty="0"/>
                  <a:t> with </a:t>
                </a:r>
                <a14:m>
                  <m:oMath xmlns:m="http://schemas.openxmlformats.org/officeDocument/2006/math">
                    <m:r>
                      <a:rPr lang="en-US" b="0" i="1" smtClean="0">
                        <a:solidFill>
                          <a:srgbClr val="C00000"/>
                        </a:solidFill>
                        <a:latin typeface="Cambria Math" panose="02040503050406030204" pitchFamily="18" charset="0"/>
                      </a:rPr>
                      <m:t>𝑚</m:t>
                    </m:r>
                    <m:r>
                      <a:rPr lang="en-US" b="0"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𝑛</m:t>
                    </m:r>
                  </m:oMath>
                </a14:m>
                <a:r>
                  <a:rPr lang="en-US" dirty="0"/>
                  <a:t>, such that for </a:t>
                </a:r>
                <a:r>
                  <a:rPr lang="en-US" i="1" dirty="0">
                    <a:solidFill>
                      <a:srgbClr val="7030A0"/>
                    </a:solidFill>
                  </a:rPr>
                  <a:t>every</a:t>
                </a:r>
                <a:r>
                  <a:rPr lang="en-US" i="1" dirty="0"/>
                  <a:t> </a:t>
                </a:r>
                <a14:m>
                  <m:oMath xmlns:m="http://schemas.openxmlformats.org/officeDocument/2006/math">
                    <m:r>
                      <a:rPr lang="en-US" b="0" i="1" smtClean="0">
                        <a:solidFill>
                          <a:srgbClr val="C00000"/>
                        </a:solidFill>
                        <a:latin typeface="Cambria Math" panose="02040503050406030204" pitchFamily="18" charset="0"/>
                      </a:rPr>
                      <m:t>𝑥</m:t>
                    </m:r>
                    <m:r>
                      <a:rPr lang="en-US" b="0" i="1" smtClean="0">
                        <a:solidFill>
                          <a:srgbClr val="C00000"/>
                        </a:solidFill>
                        <a:latin typeface="Cambria Math" panose="02040503050406030204" pitchFamily="18" charset="0"/>
                      </a:rPr>
                      <m:t>∈</m:t>
                    </m:r>
                    <m:sSup>
                      <m:sSupPr>
                        <m:ctrlPr>
                          <a:rPr lang="en-US" i="1">
                            <a:solidFill>
                              <a:srgbClr val="C00000"/>
                            </a:solidFill>
                            <a:latin typeface="Cambria Math" panose="02040503050406030204" pitchFamily="18" charset="0"/>
                          </a:rPr>
                        </m:ctrlPr>
                      </m:sSupPr>
                      <m:e>
                        <m:r>
                          <a:rPr lang="en-US" i="1">
                            <a:solidFill>
                              <a:srgbClr val="C00000"/>
                            </a:solidFill>
                            <a:latin typeface="Cambria Math" panose="02040503050406030204" pitchFamily="18" charset="0"/>
                          </a:rPr>
                          <m:t>ℝ</m:t>
                        </m:r>
                      </m:e>
                      <m:sup>
                        <m:r>
                          <a:rPr lang="en-US" i="1">
                            <a:solidFill>
                              <a:srgbClr val="C00000"/>
                            </a:solidFill>
                            <a:latin typeface="Cambria Math" panose="02040503050406030204" pitchFamily="18" charset="0"/>
                          </a:rPr>
                          <m:t>𝑑</m:t>
                        </m:r>
                      </m:sup>
                    </m:sSup>
                  </m:oMath>
                </a14:m>
                <a:r>
                  <a:rPr lang="en-US" dirty="0"/>
                  <a:t>,</a:t>
                </a:r>
              </a:p>
              <a:p>
                <a:endParaRPr lang="en-US" dirty="0"/>
              </a:p>
              <a:p>
                <a:endParaRPr lang="en-US" dirty="0"/>
              </a:p>
              <a:p>
                <a:pPr>
                  <a:buClr>
                    <a:schemeClr val="tx1"/>
                  </a:buClr>
                </a:pPr>
                <a:r>
                  <a:rPr lang="en-US" dirty="0">
                    <a:solidFill>
                      <a:srgbClr val="00B050"/>
                    </a:solidFill>
                  </a:rPr>
                  <a:t>Claim:</a:t>
                </a:r>
                <a:r>
                  <a:rPr lang="en-US" dirty="0"/>
                  <a:t> A construction of a subspace embedding can be used to approximately solve linear regression</a:t>
                </a:r>
              </a:p>
            </p:txBody>
          </p:sp>
        </mc:Choice>
        <mc:Fallback xmlns="">
          <p:sp>
            <p:nvSpPr>
              <p:cNvPr id="8" name="Content Placeholder 2">
                <a:extLst>
                  <a:ext uri="{FF2B5EF4-FFF2-40B4-BE49-F238E27FC236}">
                    <a16:creationId xmlns:a16="http://schemas.microsoft.com/office/drawing/2014/main" id="{7FAFF05D-9B00-4B1A-A888-E353C11CAA78}"/>
                  </a:ext>
                </a:extLst>
              </p:cNvPr>
              <p:cNvSpPr>
                <a:spLocks noGrp="1" noRot="1" noChangeAspect="1" noMove="1" noResize="1" noEditPoints="1" noAdjustHandles="1" noChangeArrowheads="1" noChangeShapeType="1" noTextEdit="1"/>
              </p:cNvSpPr>
              <p:nvPr>
                <p:ph idx="1"/>
              </p:nvPr>
            </p:nvSpPr>
            <p:spPr>
              <a:xfrm>
                <a:off x="3986074" y="1825625"/>
                <a:ext cx="7367726" cy="4667250"/>
              </a:xfrm>
              <a:blipFill>
                <a:blip r:embed="rId3"/>
                <a:stretch>
                  <a:fillRect l="-1489" t="-2089" r="-1572"/>
                </a:stretch>
              </a:blipFill>
            </p:spPr>
            <p:txBody>
              <a:bodyPr/>
              <a:lstStyle/>
              <a:p>
                <a:r>
                  <a:rPr lang="en-US">
                    <a:noFill/>
                  </a:rPr>
                  <a:t> </a:t>
                </a:r>
              </a:p>
            </p:txBody>
          </p:sp>
        </mc:Fallback>
      </mc:AlternateContent>
      <p:sp>
        <p:nvSpPr>
          <p:cNvPr id="5" name="Rectangle 4">
            <a:extLst>
              <a:ext uri="{FF2B5EF4-FFF2-40B4-BE49-F238E27FC236}">
                <a16:creationId xmlns:a16="http://schemas.microsoft.com/office/drawing/2014/main" id="{7EB5C823-3983-4C5C-83E7-D8CC0D6C92B7}"/>
              </a:ext>
            </a:extLst>
          </p:cNvPr>
          <p:cNvSpPr/>
          <p:nvPr/>
        </p:nvSpPr>
        <p:spPr>
          <a:xfrm>
            <a:off x="872024" y="1923279"/>
            <a:ext cx="2067907" cy="3572110"/>
          </a:xfrm>
          <a:prstGeom prst="rect">
            <a:avLst/>
          </a:prstGeom>
          <a:noFill/>
          <a:ln w="571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14E514E6-5229-4F78-A599-0383CCCB4707}"/>
                  </a:ext>
                </a:extLst>
              </p:cNvPr>
              <p:cNvSpPr/>
              <p:nvPr/>
            </p:nvSpPr>
            <p:spPr>
              <a:xfrm>
                <a:off x="1813072" y="5697736"/>
                <a:ext cx="394210" cy="40011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000" b="0" i="1" smtClean="0">
                          <a:solidFill>
                            <a:srgbClr val="C00000"/>
                          </a:solidFill>
                          <a:latin typeface="Cambria Math" panose="02040503050406030204" pitchFamily="18" charset="0"/>
                        </a:rPr>
                        <m:t>𝑑</m:t>
                      </m:r>
                    </m:oMath>
                  </m:oMathPara>
                </a14:m>
                <a:endParaRPr lang="en-US" dirty="0">
                  <a:solidFill>
                    <a:srgbClr val="C00000"/>
                  </a:solidFill>
                </a:endParaRPr>
              </a:p>
            </p:txBody>
          </p:sp>
        </mc:Choice>
        <mc:Fallback xmlns="">
          <p:sp>
            <p:nvSpPr>
              <p:cNvPr id="7" name="Rectangle 6">
                <a:extLst>
                  <a:ext uri="{FF2B5EF4-FFF2-40B4-BE49-F238E27FC236}">
                    <a16:creationId xmlns:a16="http://schemas.microsoft.com/office/drawing/2014/main" id="{14E514E6-5229-4F78-A599-0383CCCB4707}"/>
                  </a:ext>
                </a:extLst>
              </p:cNvPr>
              <p:cNvSpPr>
                <a:spLocks noRot="1" noChangeAspect="1" noMove="1" noResize="1" noEditPoints="1" noAdjustHandles="1" noChangeArrowheads="1" noChangeShapeType="1" noTextEdit="1"/>
              </p:cNvSpPr>
              <p:nvPr/>
            </p:nvSpPr>
            <p:spPr>
              <a:xfrm>
                <a:off x="1813072" y="5697736"/>
                <a:ext cx="394210" cy="400110"/>
              </a:xfrm>
              <a:prstGeom prst="rect">
                <a:avLst/>
              </a:prstGeom>
              <a:blipFill>
                <a:blip r:embed="rId4"/>
                <a:stretch>
                  <a:fillRect/>
                </a:stretch>
              </a:blipFill>
            </p:spPr>
            <p:txBody>
              <a:bodyPr/>
              <a:lstStyle/>
              <a:p>
                <a:r>
                  <a:rPr lang="en-US">
                    <a:noFill/>
                  </a:rPr>
                  <a:t> </a:t>
                </a:r>
              </a:p>
            </p:txBody>
          </p:sp>
        </mc:Fallback>
      </mc:AlternateContent>
      <p:sp>
        <p:nvSpPr>
          <p:cNvPr id="9" name="Rectangle 8">
            <a:extLst>
              <a:ext uri="{FF2B5EF4-FFF2-40B4-BE49-F238E27FC236}">
                <a16:creationId xmlns:a16="http://schemas.microsoft.com/office/drawing/2014/main" id="{43A87E7B-2884-4F34-B0C4-46A53A4636B2}"/>
              </a:ext>
            </a:extLst>
          </p:cNvPr>
          <p:cNvSpPr/>
          <p:nvPr/>
        </p:nvSpPr>
        <p:spPr>
          <a:xfrm>
            <a:off x="3158299" y="1926823"/>
            <a:ext cx="398585" cy="2032729"/>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AC5F12C4-F816-4AA2-8782-D3DA88268FA1}"/>
                  </a:ext>
                </a:extLst>
              </p:cNvPr>
              <p:cNvSpPr/>
              <p:nvPr/>
            </p:nvSpPr>
            <p:spPr>
              <a:xfrm>
                <a:off x="1739494" y="2753865"/>
                <a:ext cx="541367"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i="1" smtClean="0">
                          <a:solidFill>
                            <a:srgbClr val="C00000"/>
                          </a:solidFill>
                          <a:latin typeface="Cambria Math" panose="02040503050406030204" pitchFamily="18" charset="0"/>
                        </a:rPr>
                        <m:t>𝐴</m:t>
                      </m:r>
                    </m:oMath>
                  </m:oMathPara>
                </a14:m>
                <a:endParaRPr lang="en-US" dirty="0">
                  <a:solidFill>
                    <a:srgbClr val="C00000"/>
                  </a:solidFill>
                </a:endParaRPr>
              </a:p>
            </p:txBody>
          </p:sp>
        </mc:Choice>
        <mc:Fallback xmlns="">
          <p:sp>
            <p:nvSpPr>
              <p:cNvPr id="10" name="Rectangle 9">
                <a:extLst>
                  <a:ext uri="{FF2B5EF4-FFF2-40B4-BE49-F238E27FC236}">
                    <a16:creationId xmlns:a16="http://schemas.microsoft.com/office/drawing/2014/main" id="{AC5F12C4-F816-4AA2-8782-D3DA88268FA1}"/>
                  </a:ext>
                </a:extLst>
              </p:cNvPr>
              <p:cNvSpPr>
                <a:spLocks noRot="1" noChangeAspect="1" noMove="1" noResize="1" noEditPoints="1" noAdjustHandles="1" noChangeArrowheads="1" noChangeShapeType="1" noTextEdit="1"/>
              </p:cNvSpPr>
              <p:nvPr/>
            </p:nvSpPr>
            <p:spPr>
              <a:xfrm>
                <a:off x="1739494" y="2753865"/>
                <a:ext cx="541367" cy="584775"/>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31A32533-50D8-4742-900A-C968A0A10E0A}"/>
                  </a:ext>
                </a:extLst>
              </p:cNvPr>
              <p:cNvSpPr/>
              <p:nvPr/>
            </p:nvSpPr>
            <p:spPr>
              <a:xfrm>
                <a:off x="3148331" y="2748952"/>
                <a:ext cx="367985" cy="58477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3200" i="1" smtClean="0">
                          <a:solidFill>
                            <a:srgbClr val="C00000"/>
                          </a:solidFill>
                          <a:latin typeface="Cambria Math" panose="02040503050406030204" pitchFamily="18" charset="0"/>
                        </a:rPr>
                        <m:t>𝑥</m:t>
                      </m:r>
                    </m:oMath>
                  </m:oMathPara>
                </a14:m>
                <a:endParaRPr lang="en-US" sz="3200" dirty="0">
                  <a:solidFill>
                    <a:srgbClr val="C00000"/>
                  </a:solidFill>
                </a:endParaRPr>
              </a:p>
            </p:txBody>
          </p:sp>
        </mc:Choice>
        <mc:Fallback xmlns="">
          <p:sp>
            <p:nvSpPr>
              <p:cNvPr id="11" name="Rectangle 10">
                <a:extLst>
                  <a:ext uri="{FF2B5EF4-FFF2-40B4-BE49-F238E27FC236}">
                    <a16:creationId xmlns:a16="http://schemas.microsoft.com/office/drawing/2014/main" id="{31A32533-50D8-4742-900A-C968A0A10E0A}"/>
                  </a:ext>
                </a:extLst>
              </p:cNvPr>
              <p:cNvSpPr>
                <a:spLocks noRot="1" noChangeAspect="1" noMove="1" noResize="1" noEditPoints="1" noAdjustHandles="1" noChangeArrowheads="1" noChangeShapeType="1" noTextEdit="1"/>
              </p:cNvSpPr>
              <p:nvPr/>
            </p:nvSpPr>
            <p:spPr>
              <a:xfrm>
                <a:off x="3148331" y="2748952"/>
                <a:ext cx="367985" cy="584775"/>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E4964515-E984-474F-BDF9-110412973156}"/>
                  </a:ext>
                </a:extLst>
              </p:cNvPr>
              <p:cNvSpPr/>
              <p:nvPr/>
            </p:nvSpPr>
            <p:spPr>
              <a:xfrm>
                <a:off x="305260" y="3156778"/>
                <a:ext cx="37459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solidFill>
                            <a:srgbClr val="C00000"/>
                          </a:solidFill>
                          <a:latin typeface="Cambria Math" panose="02040503050406030204" pitchFamily="18" charset="0"/>
                        </a:rPr>
                        <m:t>𝑛</m:t>
                      </m:r>
                    </m:oMath>
                  </m:oMathPara>
                </a14:m>
                <a:endParaRPr lang="en-US" dirty="0">
                  <a:solidFill>
                    <a:srgbClr val="C00000"/>
                  </a:solidFill>
                </a:endParaRPr>
              </a:p>
            </p:txBody>
          </p:sp>
        </mc:Choice>
        <mc:Fallback xmlns="">
          <p:sp>
            <p:nvSpPr>
              <p:cNvPr id="12" name="Rectangle 11">
                <a:extLst>
                  <a:ext uri="{FF2B5EF4-FFF2-40B4-BE49-F238E27FC236}">
                    <a16:creationId xmlns:a16="http://schemas.microsoft.com/office/drawing/2014/main" id="{E4964515-E984-474F-BDF9-110412973156}"/>
                  </a:ext>
                </a:extLst>
              </p:cNvPr>
              <p:cNvSpPr>
                <a:spLocks noRot="1" noChangeAspect="1" noMove="1" noResize="1" noEditPoints="1" noAdjustHandles="1" noChangeArrowheads="1" noChangeShapeType="1" noTextEdit="1"/>
              </p:cNvSpPr>
              <p:nvPr/>
            </p:nvSpPr>
            <p:spPr>
              <a:xfrm>
                <a:off x="305260" y="3156778"/>
                <a:ext cx="374590" cy="369332"/>
              </a:xfrm>
              <a:prstGeom prst="rect">
                <a:avLst/>
              </a:prstGeom>
              <a:blipFill>
                <a:blip r:embed="rId7"/>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78081321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rgbClr val="C00000"/>
                </a:solidFill>
              </a:rPr>
              <a:t>Regression and Subspace Embeddings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a:xfrm>
                <a:off x="838200" y="1690688"/>
                <a:ext cx="10515600" cy="4351338"/>
              </a:xfrm>
            </p:spPr>
            <p:txBody>
              <a:bodyPr>
                <a:normAutofit/>
              </a:bodyPr>
              <a:lstStyle/>
              <a:p>
                <a:pPr>
                  <a:buClr>
                    <a:schemeClr val="tx1"/>
                  </a:buClr>
                </a:pPr>
                <a:r>
                  <a:rPr lang="en-US" sz="3200" b="0" dirty="0">
                    <a:solidFill>
                      <a:srgbClr val="00B050"/>
                    </a:solidFill>
                  </a:rPr>
                  <a:t>Recall</a:t>
                </a:r>
                <a:r>
                  <a:rPr lang="en-US" sz="3200" b="0" dirty="0"/>
                  <a:t>: Goal</a:t>
                </a:r>
                <a:r>
                  <a:rPr lang="en-US" sz="3200" dirty="0"/>
                  <a:t> is to find </a:t>
                </a:r>
                <a14:m>
                  <m:oMath xmlns:m="http://schemas.openxmlformats.org/officeDocument/2006/math">
                    <m:r>
                      <a:rPr lang="en-US" sz="3200" i="1">
                        <a:solidFill>
                          <a:srgbClr val="C00000"/>
                        </a:solidFill>
                        <a:latin typeface="Cambria Math" panose="02040503050406030204" pitchFamily="18" charset="0"/>
                      </a:rPr>
                      <m:t>𝑥</m:t>
                    </m:r>
                  </m:oMath>
                </a14:m>
                <a:r>
                  <a:rPr lang="en-US" sz="3200" dirty="0"/>
                  <a:t> that minimizes </a:t>
                </a:r>
                <a14:m>
                  <m:oMath xmlns:m="http://schemas.openxmlformats.org/officeDocument/2006/math">
                    <m:sSub>
                      <m:sSubPr>
                        <m:ctrlPr>
                          <a:rPr lang="en-US" sz="3200" i="1">
                            <a:solidFill>
                              <a:srgbClr val="C00000"/>
                            </a:solidFill>
                            <a:latin typeface="Cambria Math" panose="02040503050406030204" pitchFamily="18" charset="0"/>
                          </a:rPr>
                        </m:ctrlPr>
                      </m:sSubPr>
                      <m:e>
                        <m:d>
                          <m:dPr>
                            <m:begChr m:val="‖"/>
                            <m:endChr m:val="‖"/>
                            <m:ctrlPr>
                              <a:rPr lang="en-US" sz="3200" i="1">
                                <a:solidFill>
                                  <a:srgbClr val="C00000"/>
                                </a:solidFill>
                                <a:latin typeface="Cambria Math" panose="02040503050406030204" pitchFamily="18" charset="0"/>
                              </a:rPr>
                            </m:ctrlPr>
                          </m:dPr>
                          <m:e>
                            <m:r>
                              <a:rPr lang="en-US" sz="3200" i="1">
                                <a:solidFill>
                                  <a:srgbClr val="C00000"/>
                                </a:solidFill>
                                <a:latin typeface="Cambria Math" panose="02040503050406030204" pitchFamily="18" charset="0"/>
                              </a:rPr>
                              <m:t>𝐴𝑥</m:t>
                            </m:r>
                            <m:r>
                              <a:rPr lang="en-US" sz="3200" i="1">
                                <a:solidFill>
                                  <a:srgbClr val="C00000"/>
                                </a:solidFill>
                                <a:latin typeface="Cambria Math" panose="02040503050406030204" pitchFamily="18" charset="0"/>
                              </a:rPr>
                              <m:t>−</m:t>
                            </m:r>
                            <m:r>
                              <a:rPr lang="en-US" sz="3200" i="1">
                                <a:solidFill>
                                  <a:srgbClr val="C00000"/>
                                </a:solidFill>
                                <a:latin typeface="Cambria Math" panose="02040503050406030204" pitchFamily="18" charset="0"/>
                              </a:rPr>
                              <m:t>𝑏</m:t>
                            </m:r>
                          </m:e>
                        </m:d>
                      </m:e>
                      <m:sub>
                        <m:r>
                          <a:rPr lang="en-US" sz="3200" i="1">
                            <a:solidFill>
                              <a:srgbClr val="C00000"/>
                            </a:solidFill>
                            <a:latin typeface="Cambria Math" panose="02040503050406030204" pitchFamily="18" charset="0"/>
                          </a:rPr>
                          <m:t>2</m:t>
                        </m:r>
                      </m:sub>
                    </m:sSub>
                  </m:oMath>
                </a14:m>
                <a:endParaRPr lang="en-US" sz="3200" b="0" dirty="0"/>
              </a:p>
              <a:p>
                <a:pPr>
                  <a:buClr>
                    <a:schemeClr val="tx1"/>
                  </a:buClr>
                </a:pPr>
                <a:endParaRPr lang="en-US" sz="3200" dirty="0"/>
              </a:p>
              <a:p>
                <a:pPr>
                  <a:buClr>
                    <a:schemeClr val="tx1"/>
                  </a:buClr>
                </a:pPr>
                <a:endParaRPr lang="en-US" sz="3200" dirty="0"/>
              </a:p>
              <a:p>
                <a:pPr>
                  <a:buClr>
                    <a:schemeClr val="tx1"/>
                  </a:buClr>
                </a:pPr>
                <a:endParaRPr lang="en-US" sz="3200" dirty="0"/>
              </a:p>
            </p:txBody>
          </p:sp>
        </mc:Choice>
        <mc:Fallback xmlns="">
          <p:sp>
            <p:nvSpPr>
              <p:cNvPr id="3" name="Content Placeholder 2">
                <a:extLst>
                  <a:ext uri="{FF2B5EF4-FFF2-40B4-BE49-F238E27FC236}">
                    <a16:creationId xmlns:a16="http://schemas.microsoft.com/office/drawing/2014/main" id="{15255D49-9D60-44DD-910D-2EBD0529DEC9}"/>
                  </a:ext>
                </a:extLst>
              </p:cNvPr>
              <p:cNvSpPr>
                <a:spLocks noGrp="1" noRot="1" noChangeAspect="1" noMove="1" noResize="1" noEditPoints="1" noAdjustHandles="1" noChangeArrowheads="1" noChangeShapeType="1" noTextEdit="1"/>
              </p:cNvSpPr>
              <p:nvPr>
                <p:ph idx="1"/>
              </p:nvPr>
            </p:nvSpPr>
            <p:spPr>
              <a:xfrm>
                <a:off x="838200" y="1690688"/>
                <a:ext cx="10515600" cy="4351338"/>
              </a:xfrm>
              <a:blipFill>
                <a:blip r:embed="rId3"/>
                <a:stretch>
                  <a:fillRect l="-1333" t="-2801"/>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73C31CD5-CC1A-5D72-1489-BDAF3BAD2A12}"/>
              </a:ext>
            </a:extLst>
          </p:cNvPr>
          <p:cNvSpPr/>
          <p:nvPr/>
        </p:nvSpPr>
        <p:spPr>
          <a:xfrm>
            <a:off x="704245" y="2469916"/>
            <a:ext cx="2067907" cy="3572110"/>
          </a:xfrm>
          <a:prstGeom prst="rect">
            <a:avLst/>
          </a:prstGeom>
          <a:noFill/>
          <a:ln w="571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FC568AA3-65BF-DA7C-BEF9-CFDBFA776CFA}"/>
                  </a:ext>
                </a:extLst>
              </p:cNvPr>
              <p:cNvSpPr/>
              <p:nvPr/>
            </p:nvSpPr>
            <p:spPr>
              <a:xfrm>
                <a:off x="1645293" y="6244373"/>
                <a:ext cx="394210" cy="40011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000" b="0" i="1" smtClean="0">
                          <a:solidFill>
                            <a:srgbClr val="C00000"/>
                          </a:solidFill>
                          <a:latin typeface="Cambria Math" panose="02040503050406030204" pitchFamily="18" charset="0"/>
                        </a:rPr>
                        <m:t>𝑑</m:t>
                      </m:r>
                    </m:oMath>
                  </m:oMathPara>
                </a14:m>
                <a:endParaRPr lang="en-US" dirty="0">
                  <a:solidFill>
                    <a:srgbClr val="C00000"/>
                  </a:solidFill>
                </a:endParaRPr>
              </a:p>
            </p:txBody>
          </p:sp>
        </mc:Choice>
        <mc:Fallback xmlns="">
          <p:sp>
            <p:nvSpPr>
              <p:cNvPr id="5" name="Rectangle 4">
                <a:extLst>
                  <a:ext uri="{FF2B5EF4-FFF2-40B4-BE49-F238E27FC236}">
                    <a16:creationId xmlns:a16="http://schemas.microsoft.com/office/drawing/2014/main" id="{FC568AA3-65BF-DA7C-BEF9-CFDBFA776CFA}"/>
                  </a:ext>
                </a:extLst>
              </p:cNvPr>
              <p:cNvSpPr>
                <a:spLocks noRot="1" noChangeAspect="1" noMove="1" noResize="1" noEditPoints="1" noAdjustHandles="1" noChangeArrowheads="1" noChangeShapeType="1" noTextEdit="1"/>
              </p:cNvSpPr>
              <p:nvPr/>
            </p:nvSpPr>
            <p:spPr>
              <a:xfrm>
                <a:off x="1645293" y="6244373"/>
                <a:ext cx="394210" cy="400110"/>
              </a:xfrm>
              <a:prstGeom prst="rect">
                <a:avLst/>
              </a:prstGeom>
              <a:blipFill>
                <a:blip r:embed="rId4"/>
                <a:stretch>
                  <a:fillRect/>
                </a:stretch>
              </a:blipFill>
            </p:spPr>
            <p:txBody>
              <a:bodyPr/>
              <a:lstStyle/>
              <a:p>
                <a:r>
                  <a:rPr lang="en-US">
                    <a:noFill/>
                  </a:rPr>
                  <a:t> </a:t>
                </a:r>
              </a:p>
            </p:txBody>
          </p:sp>
        </mc:Fallback>
      </mc:AlternateContent>
      <p:sp>
        <p:nvSpPr>
          <p:cNvPr id="6" name="Rectangle 5">
            <a:extLst>
              <a:ext uri="{FF2B5EF4-FFF2-40B4-BE49-F238E27FC236}">
                <a16:creationId xmlns:a16="http://schemas.microsoft.com/office/drawing/2014/main" id="{47B5B39F-842F-FADB-4F7E-FF9D6B9A8B6B}"/>
              </a:ext>
            </a:extLst>
          </p:cNvPr>
          <p:cNvSpPr/>
          <p:nvPr/>
        </p:nvSpPr>
        <p:spPr>
          <a:xfrm>
            <a:off x="2990520" y="2473460"/>
            <a:ext cx="398585" cy="2032729"/>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607A8855-65F2-543D-3920-7E9DDF9AA1E5}"/>
                  </a:ext>
                </a:extLst>
              </p:cNvPr>
              <p:cNvSpPr/>
              <p:nvPr/>
            </p:nvSpPr>
            <p:spPr>
              <a:xfrm>
                <a:off x="1571715" y="3300502"/>
                <a:ext cx="541367"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i="1" smtClean="0">
                          <a:solidFill>
                            <a:srgbClr val="C00000"/>
                          </a:solidFill>
                          <a:latin typeface="Cambria Math" panose="02040503050406030204" pitchFamily="18" charset="0"/>
                        </a:rPr>
                        <m:t>𝐴</m:t>
                      </m:r>
                    </m:oMath>
                  </m:oMathPara>
                </a14:m>
                <a:endParaRPr lang="en-US" dirty="0">
                  <a:solidFill>
                    <a:srgbClr val="C00000"/>
                  </a:solidFill>
                </a:endParaRPr>
              </a:p>
            </p:txBody>
          </p:sp>
        </mc:Choice>
        <mc:Fallback xmlns="">
          <p:sp>
            <p:nvSpPr>
              <p:cNvPr id="7" name="Rectangle 6">
                <a:extLst>
                  <a:ext uri="{FF2B5EF4-FFF2-40B4-BE49-F238E27FC236}">
                    <a16:creationId xmlns:a16="http://schemas.microsoft.com/office/drawing/2014/main" id="{607A8855-65F2-543D-3920-7E9DDF9AA1E5}"/>
                  </a:ext>
                </a:extLst>
              </p:cNvPr>
              <p:cNvSpPr>
                <a:spLocks noRot="1" noChangeAspect="1" noMove="1" noResize="1" noEditPoints="1" noAdjustHandles="1" noChangeArrowheads="1" noChangeShapeType="1" noTextEdit="1"/>
              </p:cNvSpPr>
              <p:nvPr/>
            </p:nvSpPr>
            <p:spPr>
              <a:xfrm>
                <a:off x="1571715" y="3300502"/>
                <a:ext cx="541367" cy="584775"/>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A3115268-D882-2838-ADDB-E35C162B18CA}"/>
                  </a:ext>
                </a:extLst>
              </p:cNvPr>
              <p:cNvSpPr/>
              <p:nvPr/>
            </p:nvSpPr>
            <p:spPr>
              <a:xfrm>
                <a:off x="2980552" y="3295589"/>
                <a:ext cx="367985" cy="58477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3200" i="1" smtClean="0">
                          <a:solidFill>
                            <a:srgbClr val="C00000"/>
                          </a:solidFill>
                          <a:latin typeface="Cambria Math" panose="02040503050406030204" pitchFamily="18" charset="0"/>
                        </a:rPr>
                        <m:t>𝑥</m:t>
                      </m:r>
                    </m:oMath>
                  </m:oMathPara>
                </a14:m>
                <a:endParaRPr lang="en-US" sz="3200" dirty="0">
                  <a:solidFill>
                    <a:srgbClr val="C00000"/>
                  </a:solidFill>
                </a:endParaRPr>
              </a:p>
            </p:txBody>
          </p:sp>
        </mc:Choice>
        <mc:Fallback xmlns="">
          <p:sp>
            <p:nvSpPr>
              <p:cNvPr id="8" name="Rectangle 7">
                <a:extLst>
                  <a:ext uri="{FF2B5EF4-FFF2-40B4-BE49-F238E27FC236}">
                    <a16:creationId xmlns:a16="http://schemas.microsoft.com/office/drawing/2014/main" id="{A3115268-D882-2838-ADDB-E35C162B18CA}"/>
                  </a:ext>
                </a:extLst>
              </p:cNvPr>
              <p:cNvSpPr>
                <a:spLocks noRot="1" noChangeAspect="1" noMove="1" noResize="1" noEditPoints="1" noAdjustHandles="1" noChangeArrowheads="1" noChangeShapeType="1" noTextEdit="1"/>
              </p:cNvSpPr>
              <p:nvPr/>
            </p:nvSpPr>
            <p:spPr>
              <a:xfrm>
                <a:off x="2980552" y="3295589"/>
                <a:ext cx="367985" cy="584775"/>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DED84A3E-6949-18D9-9CD4-6E9FCA8A412D}"/>
                  </a:ext>
                </a:extLst>
              </p:cNvPr>
              <p:cNvSpPr/>
              <p:nvPr/>
            </p:nvSpPr>
            <p:spPr>
              <a:xfrm>
                <a:off x="137481" y="3703415"/>
                <a:ext cx="37459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solidFill>
                            <a:srgbClr val="C00000"/>
                          </a:solidFill>
                          <a:latin typeface="Cambria Math" panose="02040503050406030204" pitchFamily="18" charset="0"/>
                        </a:rPr>
                        <m:t>𝑛</m:t>
                      </m:r>
                    </m:oMath>
                  </m:oMathPara>
                </a14:m>
                <a:endParaRPr lang="en-US" dirty="0">
                  <a:solidFill>
                    <a:srgbClr val="C00000"/>
                  </a:solidFill>
                </a:endParaRPr>
              </a:p>
            </p:txBody>
          </p:sp>
        </mc:Choice>
        <mc:Fallback xmlns="">
          <p:sp>
            <p:nvSpPr>
              <p:cNvPr id="9" name="Rectangle 8">
                <a:extLst>
                  <a:ext uri="{FF2B5EF4-FFF2-40B4-BE49-F238E27FC236}">
                    <a16:creationId xmlns:a16="http://schemas.microsoft.com/office/drawing/2014/main" id="{DED84A3E-6949-18D9-9CD4-6E9FCA8A412D}"/>
                  </a:ext>
                </a:extLst>
              </p:cNvPr>
              <p:cNvSpPr>
                <a:spLocks noRot="1" noChangeAspect="1" noMove="1" noResize="1" noEditPoints="1" noAdjustHandles="1" noChangeArrowheads="1" noChangeShapeType="1" noTextEdit="1"/>
              </p:cNvSpPr>
              <p:nvPr/>
            </p:nvSpPr>
            <p:spPr>
              <a:xfrm>
                <a:off x="137481" y="3703415"/>
                <a:ext cx="374590" cy="369332"/>
              </a:xfrm>
              <a:prstGeom prst="rect">
                <a:avLst/>
              </a:prstGeom>
              <a:blipFill>
                <a:blip r:embed="rId7"/>
                <a:stretch>
                  <a:fillRect/>
                </a:stretch>
              </a:blipFill>
            </p:spPr>
            <p:txBody>
              <a:bodyPr/>
              <a:lstStyle/>
              <a:p>
                <a:r>
                  <a:rPr lang="en-US">
                    <a:noFill/>
                  </a:rPr>
                  <a:t> </a:t>
                </a:r>
              </a:p>
            </p:txBody>
          </p:sp>
        </mc:Fallback>
      </mc:AlternateContent>
      <p:sp>
        <p:nvSpPr>
          <p:cNvPr id="11" name="Rectangle 10">
            <a:extLst>
              <a:ext uri="{FF2B5EF4-FFF2-40B4-BE49-F238E27FC236}">
                <a16:creationId xmlns:a16="http://schemas.microsoft.com/office/drawing/2014/main" id="{839F85C4-4199-31CB-8AC3-F866F23CEFEA}"/>
              </a:ext>
            </a:extLst>
          </p:cNvPr>
          <p:cNvSpPr/>
          <p:nvPr/>
        </p:nvSpPr>
        <p:spPr>
          <a:xfrm>
            <a:off x="4071087" y="2469915"/>
            <a:ext cx="398585" cy="3572109"/>
          </a:xfrm>
          <a:prstGeom prst="rect">
            <a:avLst/>
          </a:prstGeom>
          <a:noFill/>
          <a:ln w="571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2F0A2F66-2728-27D0-B826-BEC84DC96A33}"/>
                  </a:ext>
                </a:extLst>
              </p:cNvPr>
              <p:cNvSpPr/>
              <p:nvPr/>
            </p:nvSpPr>
            <p:spPr>
              <a:xfrm>
                <a:off x="3604869" y="3801069"/>
                <a:ext cx="37459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solidFill>
                            <a:srgbClr val="C00000"/>
                          </a:solidFill>
                          <a:latin typeface="Cambria Math" panose="02040503050406030204" pitchFamily="18" charset="0"/>
                        </a:rPr>
                        <m:t>𝑛</m:t>
                      </m:r>
                    </m:oMath>
                  </m:oMathPara>
                </a14:m>
                <a:endParaRPr lang="en-US" dirty="0">
                  <a:solidFill>
                    <a:srgbClr val="C00000"/>
                  </a:solidFill>
                </a:endParaRPr>
              </a:p>
            </p:txBody>
          </p:sp>
        </mc:Choice>
        <mc:Fallback xmlns="">
          <p:sp>
            <p:nvSpPr>
              <p:cNvPr id="12" name="Rectangle 11">
                <a:extLst>
                  <a:ext uri="{FF2B5EF4-FFF2-40B4-BE49-F238E27FC236}">
                    <a16:creationId xmlns:a16="http://schemas.microsoft.com/office/drawing/2014/main" id="{2F0A2F66-2728-27D0-B826-BEC84DC96A33}"/>
                  </a:ext>
                </a:extLst>
              </p:cNvPr>
              <p:cNvSpPr>
                <a:spLocks noRot="1" noChangeAspect="1" noMove="1" noResize="1" noEditPoints="1" noAdjustHandles="1" noChangeArrowheads="1" noChangeShapeType="1" noTextEdit="1"/>
              </p:cNvSpPr>
              <p:nvPr/>
            </p:nvSpPr>
            <p:spPr>
              <a:xfrm>
                <a:off x="3604869" y="3801069"/>
                <a:ext cx="374590"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ABD4C55D-A9E4-955B-CC2E-73D509E5718C}"/>
                  </a:ext>
                </a:extLst>
              </p:cNvPr>
              <p:cNvSpPr/>
              <p:nvPr/>
            </p:nvSpPr>
            <p:spPr>
              <a:xfrm>
                <a:off x="4139287" y="6244373"/>
                <a:ext cx="385041"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b="0" i="1" smtClean="0">
                          <a:solidFill>
                            <a:srgbClr val="C00000"/>
                          </a:solidFill>
                          <a:latin typeface="Cambria Math" panose="02040503050406030204" pitchFamily="18" charset="0"/>
                        </a:rPr>
                        <m:t>1</m:t>
                      </m:r>
                    </m:oMath>
                  </m:oMathPara>
                </a14:m>
                <a:endParaRPr lang="en-US" dirty="0">
                  <a:solidFill>
                    <a:srgbClr val="C00000"/>
                  </a:solidFill>
                </a:endParaRPr>
              </a:p>
            </p:txBody>
          </p:sp>
        </mc:Choice>
        <mc:Fallback xmlns="">
          <p:sp>
            <p:nvSpPr>
              <p:cNvPr id="13" name="Rectangle 12">
                <a:extLst>
                  <a:ext uri="{FF2B5EF4-FFF2-40B4-BE49-F238E27FC236}">
                    <a16:creationId xmlns:a16="http://schemas.microsoft.com/office/drawing/2014/main" id="{ABD4C55D-A9E4-955B-CC2E-73D509E5718C}"/>
                  </a:ext>
                </a:extLst>
              </p:cNvPr>
              <p:cNvSpPr>
                <a:spLocks noRot="1" noChangeAspect="1" noMove="1" noResize="1" noEditPoints="1" noAdjustHandles="1" noChangeArrowheads="1" noChangeShapeType="1" noTextEdit="1"/>
              </p:cNvSpPr>
              <p:nvPr/>
            </p:nvSpPr>
            <p:spPr>
              <a:xfrm>
                <a:off x="4139287" y="6244373"/>
                <a:ext cx="385041" cy="400110"/>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DB04C6CA-5E78-E552-3154-D5EFE368BCEE}"/>
                  </a:ext>
                </a:extLst>
              </p:cNvPr>
              <p:cNvSpPr/>
              <p:nvPr/>
            </p:nvSpPr>
            <p:spPr>
              <a:xfrm>
                <a:off x="3445338" y="2883198"/>
                <a:ext cx="53412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b="0" i="1" smtClean="0">
                          <a:solidFill>
                            <a:srgbClr val="C00000"/>
                          </a:solidFill>
                          <a:latin typeface="Cambria Math" panose="02040503050406030204" pitchFamily="18" charset="0"/>
                        </a:rPr>
                        <m:t>−</m:t>
                      </m:r>
                    </m:oMath>
                  </m:oMathPara>
                </a14:m>
                <a:endParaRPr lang="en-US" sz="2400" dirty="0">
                  <a:solidFill>
                    <a:srgbClr val="C00000"/>
                  </a:solidFill>
                </a:endParaRPr>
              </a:p>
            </p:txBody>
          </p:sp>
        </mc:Choice>
        <mc:Fallback xmlns="">
          <p:sp>
            <p:nvSpPr>
              <p:cNvPr id="14" name="Rectangle 13">
                <a:extLst>
                  <a:ext uri="{FF2B5EF4-FFF2-40B4-BE49-F238E27FC236}">
                    <a16:creationId xmlns:a16="http://schemas.microsoft.com/office/drawing/2014/main" id="{DB04C6CA-5E78-E552-3154-D5EFE368BCEE}"/>
                  </a:ext>
                </a:extLst>
              </p:cNvPr>
              <p:cNvSpPr>
                <a:spLocks noRot="1" noChangeAspect="1" noMove="1" noResize="1" noEditPoints="1" noAdjustHandles="1" noChangeArrowheads="1" noChangeShapeType="1" noTextEdit="1"/>
              </p:cNvSpPr>
              <p:nvPr/>
            </p:nvSpPr>
            <p:spPr>
              <a:xfrm>
                <a:off x="3445338" y="2883198"/>
                <a:ext cx="534121" cy="523220"/>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6DF4078D-BC30-B0E0-1AAE-BB5FD6FCABC1}"/>
                  </a:ext>
                </a:extLst>
              </p:cNvPr>
              <p:cNvSpPr/>
              <p:nvPr/>
            </p:nvSpPr>
            <p:spPr>
              <a:xfrm>
                <a:off x="4036397" y="3316237"/>
                <a:ext cx="507896"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b="0" i="1" smtClean="0">
                          <a:solidFill>
                            <a:srgbClr val="C00000"/>
                          </a:solidFill>
                          <a:latin typeface="Cambria Math" panose="02040503050406030204" pitchFamily="18" charset="0"/>
                        </a:rPr>
                        <m:t>𝑏</m:t>
                      </m:r>
                    </m:oMath>
                  </m:oMathPara>
                </a14:m>
                <a:endParaRPr lang="en-US" dirty="0">
                  <a:solidFill>
                    <a:srgbClr val="C00000"/>
                  </a:solidFill>
                </a:endParaRPr>
              </a:p>
            </p:txBody>
          </p:sp>
        </mc:Choice>
        <mc:Fallback xmlns="">
          <p:sp>
            <p:nvSpPr>
              <p:cNvPr id="15" name="Rectangle 14">
                <a:extLst>
                  <a:ext uri="{FF2B5EF4-FFF2-40B4-BE49-F238E27FC236}">
                    <a16:creationId xmlns:a16="http://schemas.microsoft.com/office/drawing/2014/main" id="{6DF4078D-BC30-B0E0-1AAE-BB5FD6FCABC1}"/>
                  </a:ext>
                </a:extLst>
              </p:cNvPr>
              <p:cNvSpPr>
                <a:spLocks noRot="1" noChangeAspect="1" noMove="1" noResize="1" noEditPoints="1" noAdjustHandles="1" noChangeArrowheads="1" noChangeShapeType="1" noTextEdit="1"/>
              </p:cNvSpPr>
              <p:nvPr/>
            </p:nvSpPr>
            <p:spPr>
              <a:xfrm>
                <a:off x="4036397" y="3316237"/>
                <a:ext cx="507896" cy="584775"/>
              </a:xfrm>
              <a:prstGeom prst="rect">
                <a:avLst/>
              </a:prstGeom>
              <a:blipFill>
                <a:blip r:embed="rId11"/>
                <a:stretch>
                  <a:fillRect/>
                </a:stretch>
              </a:blipFill>
            </p:spPr>
            <p:txBody>
              <a:bodyPr/>
              <a:lstStyle/>
              <a:p>
                <a:r>
                  <a:rPr lang="en-US">
                    <a:noFill/>
                  </a:rPr>
                  <a:t> </a:t>
                </a:r>
              </a:p>
            </p:txBody>
          </p:sp>
        </mc:Fallback>
      </mc:AlternateContent>
      <p:sp>
        <p:nvSpPr>
          <p:cNvPr id="16" name="Rectangle 15">
            <a:extLst>
              <a:ext uri="{FF2B5EF4-FFF2-40B4-BE49-F238E27FC236}">
                <a16:creationId xmlns:a16="http://schemas.microsoft.com/office/drawing/2014/main" id="{E621B991-A913-1CC5-DBAE-CE6ECBD6521D}"/>
              </a:ext>
            </a:extLst>
          </p:cNvPr>
          <p:cNvSpPr/>
          <p:nvPr/>
        </p:nvSpPr>
        <p:spPr>
          <a:xfrm>
            <a:off x="7702559" y="2562194"/>
            <a:ext cx="2067907" cy="3572110"/>
          </a:xfrm>
          <a:prstGeom prst="rect">
            <a:avLst/>
          </a:prstGeom>
          <a:noFill/>
          <a:ln w="571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62B56464-CCFC-D472-2E24-A389AB6B0400}"/>
                  </a:ext>
                </a:extLst>
              </p:cNvPr>
              <p:cNvSpPr/>
              <p:nvPr/>
            </p:nvSpPr>
            <p:spPr>
              <a:xfrm>
                <a:off x="8643607" y="6336651"/>
                <a:ext cx="394210" cy="40011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000" b="0" i="1" smtClean="0">
                          <a:solidFill>
                            <a:srgbClr val="C00000"/>
                          </a:solidFill>
                          <a:latin typeface="Cambria Math" panose="02040503050406030204" pitchFamily="18" charset="0"/>
                        </a:rPr>
                        <m:t>𝑑</m:t>
                      </m:r>
                    </m:oMath>
                  </m:oMathPara>
                </a14:m>
                <a:endParaRPr lang="en-US" dirty="0">
                  <a:solidFill>
                    <a:srgbClr val="C00000"/>
                  </a:solidFill>
                </a:endParaRPr>
              </a:p>
            </p:txBody>
          </p:sp>
        </mc:Choice>
        <mc:Fallback xmlns="">
          <p:sp>
            <p:nvSpPr>
              <p:cNvPr id="17" name="Rectangle 16">
                <a:extLst>
                  <a:ext uri="{FF2B5EF4-FFF2-40B4-BE49-F238E27FC236}">
                    <a16:creationId xmlns:a16="http://schemas.microsoft.com/office/drawing/2014/main" id="{62B56464-CCFC-D472-2E24-A389AB6B0400}"/>
                  </a:ext>
                </a:extLst>
              </p:cNvPr>
              <p:cNvSpPr>
                <a:spLocks noRot="1" noChangeAspect="1" noMove="1" noResize="1" noEditPoints="1" noAdjustHandles="1" noChangeArrowheads="1" noChangeShapeType="1" noTextEdit="1"/>
              </p:cNvSpPr>
              <p:nvPr/>
            </p:nvSpPr>
            <p:spPr>
              <a:xfrm>
                <a:off x="8643607" y="6336651"/>
                <a:ext cx="394210" cy="400110"/>
              </a:xfrm>
              <a:prstGeom prst="rect">
                <a:avLst/>
              </a:prstGeom>
              <a:blipFill>
                <a:blip r:embed="rId12"/>
                <a:stretch>
                  <a:fillRect/>
                </a:stretch>
              </a:blipFill>
            </p:spPr>
            <p:txBody>
              <a:bodyPr/>
              <a:lstStyle/>
              <a:p>
                <a:r>
                  <a:rPr lang="en-US">
                    <a:noFill/>
                  </a:rPr>
                  <a:t> </a:t>
                </a:r>
              </a:p>
            </p:txBody>
          </p:sp>
        </mc:Fallback>
      </mc:AlternateContent>
      <p:sp>
        <p:nvSpPr>
          <p:cNvPr id="18" name="Rectangle 17">
            <a:extLst>
              <a:ext uri="{FF2B5EF4-FFF2-40B4-BE49-F238E27FC236}">
                <a16:creationId xmlns:a16="http://schemas.microsoft.com/office/drawing/2014/main" id="{61F83620-BCD0-4214-AADE-F9311821D6F6}"/>
              </a:ext>
            </a:extLst>
          </p:cNvPr>
          <p:cNvSpPr/>
          <p:nvPr/>
        </p:nvSpPr>
        <p:spPr>
          <a:xfrm>
            <a:off x="10342150" y="2562194"/>
            <a:ext cx="398585" cy="2032729"/>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Rectangle 18">
                <a:extLst>
                  <a:ext uri="{FF2B5EF4-FFF2-40B4-BE49-F238E27FC236}">
                    <a16:creationId xmlns:a16="http://schemas.microsoft.com/office/drawing/2014/main" id="{F8A3BD6B-02EE-E9F2-F13A-F7266EB6658A}"/>
                  </a:ext>
                </a:extLst>
              </p:cNvPr>
              <p:cNvSpPr/>
              <p:nvPr/>
            </p:nvSpPr>
            <p:spPr>
              <a:xfrm>
                <a:off x="8570029" y="3392780"/>
                <a:ext cx="541367"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i="1" smtClean="0">
                          <a:solidFill>
                            <a:srgbClr val="C00000"/>
                          </a:solidFill>
                          <a:latin typeface="Cambria Math" panose="02040503050406030204" pitchFamily="18" charset="0"/>
                        </a:rPr>
                        <m:t>𝐴</m:t>
                      </m:r>
                    </m:oMath>
                  </m:oMathPara>
                </a14:m>
                <a:endParaRPr lang="en-US" dirty="0">
                  <a:solidFill>
                    <a:srgbClr val="C00000"/>
                  </a:solidFill>
                </a:endParaRPr>
              </a:p>
            </p:txBody>
          </p:sp>
        </mc:Choice>
        <mc:Fallback xmlns="">
          <p:sp>
            <p:nvSpPr>
              <p:cNvPr id="19" name="Rectangle 18">
                <a:extLst>
                  <a:ext uri="{FF2B5EF4-FFF2-40B4-BE49-F238E27FC236}">
                    <a16:creationId xmlns:a16="http://schemas.microsoft.com/office/drawing/2014/main" id="{F8A3BD6B-02EE-E9F2-F13A-F7266EB6658A}"/>
                  </a:ext>
                </a:extLst>
              </p:cNvPr>
              <p:cNvSpPr>
                <a:spLocks noRot="1" noChangeAspect="1" noMove="1" noResize="1" noEditPoints="1" noAdjustHandles="1" noChangeArrowheads="1" noChangeShapeType="1" noTextEdit="1"/>
              </p:cNvSpPr>
              <p:nvPr/>
            </p:nvSpPr>
            <p:spPr>
              <a:xfrm>
                <a:off x="8570029" y="3392780"/>
                <a:ext cx="541367" cy="584775"/>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Rectangle 19">
                <a:extLst>
                  <a:ext uri="{FF2B5EF4-FFF2-40B4-BE49-F238E27FC236}">
                    <a16:creationId xmlns:a16="http://schemas.microsoft.com/office/drawing/2014/main" id="{A1C4F0E7-56F6-C777-78CD-0EF6C48CC9AB}"/>
                  </a:ext>
                </a:extLst>
              </p:cNvPr>
              <p:cNvSpPr/>
              <p:nvPr/>
            </p:nvSpPr>
            <p:spPr>
              <a:xfrm>
                <a:off x="10372750" y="3387868"/>
                <a:ext cx="367985" cy="58477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3200" i="1" smtClean="0">
                          <a:solidFill>
                            <a:srgbClr val="C00000"/>
                          </a:solidFill>
                          <a:latin typeface="Cambria Math" panose="02040503050406030204" pitchFamily="18" charset="0"/>
                        </a:rPr>
                        <m:t>𝑥</m:t>
                      </m:r>
                    </m:oMath>
                  </m:oMathPara>
                </a14:m>
                <a:endParaRPr lang="en-US" sz="3200" dirty="0">
                  <a:solidFill>
                    <a:srgbClr val="C00000"/>
                  </a:solidFill>
                </a:endParaRPr>
              </a:p>
            </p:txBody>
          </p:sp>
        </mc:Choice>
        <mc:Fallback xmlns="">
          <p:sp>
            <p:nvSpPr>
              <p:cNvPr id="20" name="Rectangle 19">
                <a:extLst>
                  <a:ext uri="{FF2B5EF4-FFF2-40B4-BE49-F238E27FC236}">
                    <a16:creationId xmlns:a16="http://schemas.microsoft.com/office/drawing/2014/main" id="{A1C4F0E7-56F6-C777-78CD-0EF6C48CC9AB}"/>
                  </a:ext>
                </a:extLst>
              </p:cNvPr>
              <p:cNvSpPr>
                <a:spLocks noRot="1" noChangeAspect="1" noMove="1" noResize="1" noEditPoints="1" noAdjustHandles="1" noChangeArrowheads="1" noChangeShapeType="1" noTextEdit="1"/>
              </p:cNvSpPr>
              <p:nvPr/>
            </p:nvSpPr>
            <p:spPr>
              <a:xfrm>
                <a:off x="10372750" y="3387868"/>
                <a:ext cx="367985" cy="584775"/>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Rectangle 20">
                <a:extLst>
                  <a:ext uri="{FF2B5EF4-FFF2-40B4-BE49-F238E27FC236}">
                    <a16:creationId xmlns:a16="http://schemas.microsoft.com/office/drawing/2014/main" id="{A20E76EB-EA56-CFB7-08B7-62F1D0482563}"/>
                  </a:ext>
                </a:extLst>
              </p:cNvPr>
              <p:cNvSpPr/>
              <p:nvPr/>
            </p:nvSpPr>
            <p:spPr>
              <a:xfrm>
                <a:off x="7135795" y="3795693"/>
                <a:ext cx="37459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solidFill>
                            <a:srgbClr val="C00000"/>
                          </a:solidFill>
                          <a:latin typeface="Cambria Math" panose="02040503050406030204" pitchFamily="18" charset="0"/>
                        </a:rPr>
                        <m:t>𝑛</m:t>
                      </m:r>
                    </m:oMath>
                  </m:oMathPara>
                </a14:m>
                <a:endParaRPr lang="en-US" dirty="0">
                  <a:solidFill>
                    <a:srgbClr val="C00000"/>
                  </a:solidFill>
                </a:endParaRPr>
              </a:p>
            </p:txBody>
          </p:sp>
        </mc:Choice>
        <mc:Fallback xmlns="">
          <p:sp>
            <p:nvSpPr>
              <p:cNvPr id="21" name="Rectangle 20">
                <a:extLst>
                  <a:ext uri="{FF2B5EF4-FFF2-40B4-BE49-F238E27FC236}">
                    <a16:creationId xmlns:a16="http://schemas.microsoft.com/office/drawing/2014/main" id="{A20E76EB-EA56-CFB7-08B7-62F1D0482563}"/>
                  </a:ext>
                </a:extLst>
              </p:cNvPr>
              <p:cNvSpPr>
                <a:spLocks noRot="1" noChangeAspect="1" noMove="1" noResize="1" noEditPoints="1" noAdjustHandles="1" noChangeArrowheads="1" noChangeShapeType="1" noTextEdit="1"/>
              </p:cNvSpPr>
              <p:nvPr/>
            </p:nvSpPr>
            <p:spPr>
              <a:xfrm>
                <a:off x="7135795" y="3795693"/>
                <a:ext cx="374590" cy="369332"/>
              </a:xfrm>
              <a:prstGeom prst="rect">
                <a:avLst/>
              </a:prstGeom>
              <a:blipFill>
                <a:blip r:embed="rId15"/>
                <a:stretch>
                  <a:fillRect/>
                </a:stretch>
              </a:blipFill>
            </p:spPr>
            <p:txBody>
              <a:bodyPr/>
              <a:lstStyle/>
              <a:p>
                <a:r>
                  <a:rPr lang="en-US">
                    <a:noFill/>
                  </a:rPr>
                  <a:t> </a:t>
                </a:r>
              </a:p>
            </p:txBody>
          </p:sp>
        </mc:Fallback>
      </mc:AlternateContent>
      <p:sp>
        <p:nvSpPr>
          <p:cNvPr id="22" name="Rectangle 21">
            <a:extLst>
              <a:ext uri="{FF2B5EF4-FFF2-40B4-BE49-F238E27FC236}">
                <a16:creationId xmlns:a16="http://schemas.microsoft.com/office/drawing/2014/main" id="{049AAE01-079A-D530-AE3B-33886A1813EE}"/>
              </a:ext>
            </a:extLst>
          </p:cNvPr>
          <p:cNvSpPr/>
          <p:nvPr/>
        </p:nvSpPr>
        <p:spPr>
          <a:xfrm>
            <a:off x="9780434" y="2562194"/>
            <a:ext cx="398585" cy="3572109"/>
          </a:xfrm>
          <a:prstGeom prst="rect">
            <a:avLst/>
          </a:prstGeom>
          <a:noFill/>
          <a:ln w="571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137D4458-3DA7-B80A-6532-C0601C2FBBD8}"/>
                  </a:ext>
                </a:extLst>
              </p:cNvPr>
              <p:cNvSpPr/>
              <p:nvPr/>
            </p:nvSpPr>
            <p:spPr>
              <a:xfrm>
                <a:off x="9848634" y="6336652"/>
                <a:ext cx="385041"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b="0" i="1" smtClean="0">
                          <a:solidFill>
                            <a:srgbClr val="C00000"/>
                          </a:solidFill>
                          <a:latin typeface="Cambria Math" panose="02040503050406030204" pitchFamily="18" charset="0"/>
                        </a:rPr>
                        <m:t>1</m:t>
                      </m:r>
                    </m:oMath>
                  </m:oMathPara>
                </a14:m>
                <a:endParaRPr lang="en-US" dirty="0">
                  <a:solidFill>
                    <a:srgbClr val="C00000"/>
                  </a:solidFill>
                </a:endParaRPr>
              </a:p>
            </p:txBody>
          </p:sp>
        </mc:Choice>
        <mc:Fallback xmlns="">
          <p:sp>
            <p:nvSpPr>
              <p:cNvPr id="24" name="Rectangle 23">
                <a:extLst>
                  <a:ext uri="{FF2B5EF4-FFF2-40B4-BE49-F238E27FC236}">
                    <a16:creationId xmlns:a16="http://schemas.microsoft.com/office/drawing/2014/main" id="{137D4458-3DA7-B80A-6532-C0601C2FBBD8}"/>
                  </a:ext>
                </a:extLst>
              </p:cNvPr>
              <p:cNvSpPr>
                <a:spLocks noRot="1" noChangeAspect="1" noMove="1" noResize="1" noEditPoints="1" noAdjustHandles="1" noChangeArrowheads="1" noChangeShapeType="1" noTextEdit="1"/>
              </p:cNvSpPr>
              <p:nvPr/>
            </p:nvSpPr>
            <p:spPr>
              <a:xfrm>
                <a:off x="9848634" y="6336652"/>
                <a:ext cx="385041" cy="400110"/>
              </a:xfrm>
              <a:prstGeom prst="rect">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Rectangle 26">
                <a:extLst>
                  <a:ext uri="{FF2B5EF4-FFF2-40B4-BE49-F238E27FC236}">
                    <a16:creationId xmlns:a16="http://schemas.microsoft.com/office/drawing/2014/main" id="{026D736A-C535-47A6-BBDE-C224F8C7B75D}"/>
                  </a:ext>
                </a:extLst>
              </p:cNvPr>
              <p:cNvSpPr/>
              <p:nvPr/>
            </p:nvSpPr>
            <p:spPr>
              <a:xfrm>
                <a:off x="9752689" y="3430142"/>
                <a:ext cx="507896"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b="0" i="1" smtClean="0">
                          <a:solidFill>
                            <a:srgbClr val="C00000"/>
                          </a:solidFill>
                          <a:latin typeface="Cambria Math" panose="02040503050406030204" pitchFamily="18" charset="0"/>
                        </a:rPr>
                        <m:t>𝑏</m:t>
                      </m:r>
                    </m:oMath>
                  </m:oMathPara>
                </a14:m>
                <a:endParaRPr lang="en-US" dirty="0">
                  <a:solidFill>
                    <a:srgbClr val="C00000"/>
                  </a:solidFill>
                </a:endParaRPr>
              </a:p>
            </p:txBody>
          </p:sp>
        </mc:Choice>
        <mc:Fallback xmlns="">
          <p:sp>
            <p:nvSpPr>
              <p:cNvPr id="27" name="Rectangle 26">
                <a:extLst>
                  <a:ext uri="{FF2B5EF4-FFF2-40B4-BE49-F238E27FC236}">
                    <a16:creationId xmlns:a16="http://schemas.microsoft.com/office/drawing/2014/main" id="{026D736A-C535-47A6-BBDE-C224F8C7B75D}"/>
                  </a:ext>
                </a:extLst>
              </p:cNvPr>
              <p:cNvSpPr>
                <a:spLocks noRot="1" noChangeAspect="1" noMove="1" noResize="1" noEditPoints="1" noAdjustHandles="1" noChangeArrowheads="1" noChangeShapeType="1" noTextEdit="1"/>
              </p:cNvSpPr>
              <p:nvPr/>
            </p:nvSpPr>
            <p:spPr>
              <a:xfrm>
                <a:off x="9752689" y="3430142"/>
                <a:ext cx="507896" cy="584775"/>
              </a:xfrm>
              <a:prstGeom prst="rect">
                <a:avLst/>
              </a:prstGeom>
              <a:blipFill>
                <a:blip r:embed="rId17"/>
                <a:stretch>
                  <a:fillRect/>
                </a:stretch>
              </a:blipFill>
            </p:spPr>
            <p:txBody>
              <a:bodyPr/>
              <a:lstStyle/>
              <a:p>
                <a:r>
                  <a:rPr lang="en-US">
                    <a:noFill/>
                  </a:rPr>
                  <a:t> </a:t>
                </a:r>
              </a:p>
            </p:txBody>
          </p:sp>
        </mc:Fallback>
      </mc:AlternateContent>
      <p:sp>
        <p:nvSpPr>
          <p:cNvPr id="28" name="Rectangle 27">
            <a:extLst>
              <a:ext uri="{FF2B5EF4-FFF2-40B4-BE49-F238E27FC236}">
                <a16:creationId xmlns:a16="http://schemas.microsoft.com/office/drawing/2014/main" id="{0615BE8A-DD1E-7851-A8BC-10DA9565257E}"/>
              </a:ext>
            </a:extLst>
          </p:cNvPr>
          <p:cNvSpPr/>
          <p:nvPr/>
        </p:nvSpPr>
        <p:spPr>
          <a:xfrm>
            <a:off x="10342149" y="4594923"/>
            <a:ext cx="398585" cy="446861"/>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9" name="Rectangle 28">
                <a:extLst>
                  <a:ext uri="{FF2B5EF4-FFF2-40B4-BE49-F238E27FC236}">
                    <a16:creationId xmlns:a16="http://schemas.microsoft.com/office/drawing/2014/main" id="{9741D705-3CBD-69E9-7E72-2B9E13EBFFE4}"/>
                  </a:ext>
                </a:extLst>
              </p:cNvPr>
              <p:cNvSpPr/>
              <p:nvPr/>
            </p:nvSpPr>
            <p:spPr>
              <a:xfrm>
                <a:off x="10312974" y="4633687"/>
                <a:ext cx="367985"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solidFill>
                            <a:srgbClr val="C00000"/>
                          </a:solidFill>
                          <a:latin typeface="Cambria Math" panose="02040503050406030204" pitchFamily="18" charset="0"/>
                        </a:rPr>
                        <m:t>−1</m:t>
                      </m:r>
                    </m:oMath>
                  </m:oMathPara>
                </a14:m>
                <a:endParaRPr lang="en-US" dirty="0">
                  <a:solidFill>
                    <a:srgbClr val="C00000"/>
                  </a:solidFill>
                </a:endParaRPr>
              </a:p>
            </p:txBody>
          </p:sp>
        </mc:Choice>
        <mc:Fallback xmlns="">
          <p:sp>
            <p:nvSpPr>
              <p:cNvPr id="29" name="Rectangle 28">
                <a:extLst>
                  <a:ext uri="{FF2B5EF4-FFF2-40B4-BE49-F238E27FC236}">
                    <a16:creationId xmlns:a16="http://schemas.microsoft.com/office/drawing/2014/main" id="{9741D705-3CBD-69E9-7E72-2B9E13EBFFE4}"/>
                  </a:ext>
                </a:extLst>
              </p:cNvPr>
              <p:cNvSpPr>
                <a:spLocks noRot="1" noChangeAspect="1" noMove="1" noResize="1" noEditPoints="1" noAdjustHandles="1" noChangeArrowheads="1" noChangeShapeType="1" noTextEdit="1"/>
              </p:cNvSpPr>
              <p:nvPr/>
            </p:nvSpPr>
            <p:spPr>
              <a:xfrm>
                <a:off x="10312974" y="4633687"/>
                <a:ext cx="367985" cy="369332"/>
              </a:xfrm>
              <a:prstGeom prst="rect">
                <a:avLst/>
              </a:prstGeom>
              <a:blipFill>
                <a:blip r:embed="rId18"/>
                <a:stretch>
                  <a:fillRect r="-28333"/>
                </a:stretch>
              </a:blipFill>
            </p:spPr>
            <p:txBody>
              <a:bodyPr/>
              <a:lstStyle/>
              <a:p>
                <a:r>
                  <a:rPr lang="en-US">
                    <a:noFill/>
                  </a:rPr>
                  <a:t> </a:t>
                </a:r>
              </a:p>
            </p:txBody>
          </p:sp>
        </mc:Fallback>
      </mc:AlternateContent>
    </p:spTree>
    <p:extLst>
      <p:ext uri="{BB962C8B-B14F-4D97-AF65-F5344CB8AC3E}">
        <p14:creationId xmlns:p14="http://schemas.microsoft.com/office/powerpoint/2010/main" val="26476203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rgbClr val="C00000"/>
                </a:solidFill>
              </a:rPr>
              <a:t>Regression and Subspace Embeddings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a:xfrm>
                <a:off x="838200" y="1690688"/>
                <a:ext cx="10515600" cy="4351338"/>
              </a:xfrm>
            </p:spPr>
            <p:txBody>
              <a:bodyPr>
                <a:normAutofit/>
              </a:bodyPr>
              <a:lstStyle/>
              <a:p>
                <a:pPr>
                  <a:buClr>
                    <a:schemeClr val="tx1"/>
                  </a:buClr>
                </a:pPr>
                <a:r>
                  <a:rPr lang="en-US" sz="3200" b="0" dirty="0">
                    <a:solidFill>
                      <a:srgbClr val="00B050"/>
                    </a:solidFill>
                  </a:rPr>
                  <a:t>Recall</a:t>
                </a:r>
                <a:r>
                  <a:rPr lang="en-US" sz="3200" b="0" dirty="0"/>
                  <a:t>: Goal</a:t>
                </a:r>
                <a:r>
                  <a:rPr lang="en-US" sz="3200" dirty="0"/>
                  <a:t> is to find </a:t>
                </a:r>
                <a14:m>
                  <m:oMath xmlns:m="http://schemas.openxmlformats.org/officeDocument/2006/math">
                    <m:r>
                      <a:rPr lang="en-US" sz="3200" i="1">
                        <a:solidFill>
                          <a:srgbClr val="C00000"/>
                        </a:solidFill>
                        <a:latin typeface="Cambria Math" panose="02040503050406030204" pitchFamily="18" charset="0"/>
                      </a:rPr>
                      <m:t>𝑥</m:t>
                    </m:r>
                  </m:oMath>
                </a14:m>
                <a:r>
                  <a:rPr lang="en-US" sz="3200" dirty="0"/>
                  <a:t> that minimizes </a:t>
                </a:r>
                <a14:m>
                  <m:oMath xmlns:m="http://schemas.openxmlformats.org/officeDocument/2006/math">
                    <m:sSub>
                      <m:sSubPr>
                        <m:ctrlPr>
                          <a:rPr lang="en-US" sz="3200" i="1">
                            <a:solidFill>
                              <a:srgbClr val="C00000"/>
                            </a:solidFill>
                            <a:latin typeface="Cambria Math" panose="02040503050406030204" pitchFamily="18" charset="0"/>
                          </a:rPr>
                        </m:ctrlPr>
                      </m:sSubPr>
                      <m:e>
                        <m:d>
                          <m:dPr>
                            <m:begChr m:val="‖"/>
                            <m:endChr m:val="‖"/>
                            <m:ctrlPr>
                              <a:rPr lang="en-US" sz="3200" i="1">
                                <a:solidFill>
                                  <a:srgbClr val="C00000"/>
                                </a:solidFill>
                                <a:latin typeface="Cambria Math" panose="02040503050406030204" pitchFamily="18" charset="0"/>
                              </a:rPr>
                            </m:ctrlPr>
                          </m:dPr>
                          <m:e>
                            <m:r>
                              <a:rPr lang="en-US" sz="3200" i="1">
                                <a:solidFill>
                                  <a:srgbClr val="C00000"/>
                                </a:solidFill>
                                <a:latin typeface="Cambria Math" panose="02040503050406030204" pitchFamily="18" charset="0"/>
                              </a:rPr>
                              <m:t>𝐴𝑥</m:t>
                            </m:r>
                            <m:r>
                              <a:rPr lang="en-US" sz="3200" i="1">
                                <a:solidFill>
                                  <a:srgbClr val="C00000"/>
                                </a:solidFill>
                                <a:latin typeface="Cambria Math" panose="02040503050406030204" pitchFamily="18" charset="0"/>
                              </a:rPr>
                              <m:t>−</m:t>
                            </m:r>
                            <m:r>
                              <a:rPr lang="en-US" sz="3200" i="1">
                                <a:solidFill>
                                  <a:srgbClr val="C00000"/>
                                </a:solidFill>
                                <a:latin typeface="Cambria Math" panose="02040503050406030204" pitchFamily="18" charset="0"/>
                              </a:rPr>
                              <m:t>𝑏</m:t>
                            </m:r>
                          </m:e>
                        </m:d>
                      </m:e>
                      <m:sub>
                        <m:r>
                          <a:rPr lang="en-US" sz="3200" i="1">
                            <a:solidFill>
                              <a:srgbClr val="C00000"/>
                            </a:solidFill>
                            <a:latin typeface="Cambria Math" panose="02040503050406030204" pitchFamily="18" charset="0"/>
                          </a:rPr>
                          <m:t>2</m:t>
                        </m:r>
                      </m:sub>
                    </m:sSub>
                  </m:oMath>
                </a14:m>
                <a:endParaRPr lang="en-US" sz="3200" b="0" dirty="0"/>
              </a:p>
              <a:p>
                <a:pPr>
                  <a:buClr>
                    <a:schemeClr val="tx1"/>
                  </a:buClr>
                </a:pPr>
                <a:endParaRPr lang="en-US" sz="3200" dirty="0"/>
              </a:p>
              <a:p>
                <a:pPr>
                  <a:buClr>
                    <a:schemeClr val="tx1"/>
                  </a:buClr>
                </a:pPr>
                <a:endParaRPr lang="en-US" sz="3200" dirty="0"/>
              </a:p>
              <a:p>
                <a:pPr>
                  <a:buClr>
                    <a:schemeClr val="tx1"/>
                  </a:buClr>
                </a:pPr>
                <a:endParaRPr lang="en-US" sz="3200" dirty="0"/>
              </a:p>
            </p:txBody>
          </p:sp>
        </mc:Choice>
        <mc:Fallback xmlns="">
          <p:sp>
            <p:nvSpPr>
              <p:cNvPr id="3" name="Content Placeholder 2">
                <a:extLst>
                  <a:ext uri="{FF2B5EF4-FFF2-40B4-BE49-F238E27FC236}">
                    <a16:creationId xmlns:a16="http://schemas.microsoft.com/office/drawing/2014/main" id="{15255D49-9D60-44DD-910D-2EBD0529DEC9}"/>
                  </a:ext>
                </a:extLst>
              </p:cNvPr>
              <p:cNvSpPr>
                <a:spLocks noGrp="1" noRot="1" noChangeAspect="1" noMove="1" noResize="1" noEditPoints="1" noAdjustHandles="1" noChangeArrowheads="1" noChangeShapeType="1" noTextEdit="1"/>
              </p:cNvSpPr>
              <p:nvPr>
                <p:ph idx="1"/>
              </p:nvPr>
            </p:nvSpPr>
            <p:spPr>
              <a:xfrm>
                <a:off x="838200" y="1690688"/>
                <a:ext cx="10515600" cy="4351338"/>
              </a:xfrm>
              <a:blipFill>
                <a:blip r:embed="rId3"/>
                <a:stretch>
                  <a:fillRect l="-1333" t="-2801"/>
                </a:stretch>
              </a:blipFill>
            </p:spPr>
            <p:txBody>
              <a:bodyPr/>
              <a:lstStyle/>
              <a:p>
                <a:r>
                  <a:rPr lang="en-US">
                    <a:noFill/>
                  </a:rPr>
                  <a:t> </a:t>
                </a:r>
              </a:p>
            </p:txBody>
          </p:sp>
        </mc:Fallback>
      </mc:AlternateContent>
      <p:sp>
        <p:nvSpPr>
          <p:cNvPr id="16" name="Rectangle 15">
            <a:extLst>
              <a:ext uri="{FF2B5EF4-FFF2-40B4-BE49-F238E27FC236}">
                <a16:creationId xmlns:a16="http://schemas.microsoft.com/office/drawing/2014/main" id="{E621B991-A913-1CC5-DBAE-CE6ECBD6521D}"/>
              </a:ext>
            </a:extLst>
          </p:cNvPr>
          <p:cNvSpPr/>
          <p:nvPr/>
        </p:nvSpPr>
        <p:spPr>
          <a:xfrm>
            <a:off x="7702559" y="2562194"/>
            <a:ext cx="2067907" cy="3572110"/>
          </a:xfrm>
          <a:prstGeom prst="rect">
            <a:avLst/>
          </a:prstGeom>
          <a:noFill/>
          <a:ln w="571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62B56464-CCFC-D472-2E24-A389AB6B0400}"/>
                  </a:ext>
                </a:extLst>
              </p:cNvPr>
              <p:cNvSpPr/>
              <p:nvPr/>
            </p:nvSpPr>
            <p:spPr>
              <a:xfrm>
                <a:off x="8643607" y="6336651"/>
                <a:ext cx="394210" cy="40011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000" b="0" i="1" smtClean="0">
                          <a:solidFill>
                            <a:srgbClr val="C00000"/>
                          </a:solidFill>
                          <a:latin typeface="Cambria Math" panose="02040503050406030204" pitchFamily="18" charset="0"/>
                        </a:rPr>
                        <m:t>𝑑</m:t>
                      </m:r>
                    </m:oMath>
                  </m:oMathPara>
                </a14:m>
                <a:endParaRPr lang="en-US" dirty="0">
                  <a:solidFill>
                    <a:srgbClr val="C00000"/>
                  </a:solidFill>
                </a:endParaRPr>
              </a:p>
            </p:txBody>
          </p:sp>
        </mc:Choice>
        <mc:Fallback xmlns="">
          <p:sp>
            <p:nvSpPr>
              <p:cNvPr id="17" name="Rectangle 16">
                <a:extLst>
                  <a:ext uri="{FF2B5EF4-FFF2-40B4-BE49-F238E27FC236}">
                    <a16:creationId xmlns:a16="http://schemas.microsoft.com/office/drawing/2014/main" id="{62B56464-CCFC-D472-2E24-A389AB6B0400}"/>
                  </a:ext>
                </a:extLst>
              </p:cNvPr>
              <p:cNvSpPr>
                <a:spLocks noRot="1" noChangeAspect="1" noMove="1" noResize="1" noEditPoints="1" noAdjustHandles="1" noChangeArrowheads="1" noChangeShapeType="1" noTextEdit="1"/>
              </p:cNvSpPr>
              <p:nvPr/>
            </p:nvSpPr>
            <p:spPr>
              <a:xfrm>
                <a:off x="8643607" y="6336651"/>
                <a:ext cx="394210" cy="400110"/>
              </a:xfrm>
              <a:prstGeom prst="rect">
                <a:avLst/>
              </a:prstGeom>
              <a:blipFill>
                <a:blip r:embed="rId4"/>
                <a:stretch>
                  <a:fillRect/>
                </a:stretch>
              </a:blipFill>
            </p:spPr>
            <p:txBody>
              <a:bodyPr/>
              <a:lstStyle/>
              <a:p>
                <a:r>
                  <a:rPr lang="en-US">
                    <a:noFill/>
                  </a:rPr>
                  <a:t> </a:t>
                </a:r>
              </a:p>
            </p:txBody>
          </p:sp>
        </mc:Fallback>
      </mc:AlternateContent>
      <p:sp>
        <p:nvSpPr>
          <p:cNvPr id="18" name="Rectangle 17">
            <a:extLst>
              <a:ext uri="{FF2B5EF4-FFF2-40B4-BE49-F238E27FC236}">
                <a16:creationId xmlns:a16="http://schemas.microsoft.com/office/drawing/2014/main" id="{61F83620-BCD0-4214-AADE-F9311821D6F6}"/>
              </a:ext>
            </a:extLst>
          </p:cNvPr>
          <p:cNvSpPr/>
          <p:nvPr/>
        </p:nvSpPr>
        <p:spPr>
          <a:xfrm>
            <a:off x="10342150" y="2562194"/>
            <a:ext cx="398585" cy="2032729"/>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Rectangle 18">
                <a:extLst>
                  <a:ext uri="{FF2B5EF4-FFF2-40B4-BE49-F238E27FC236}">
                    <a16:creationId xmlns:a16="http://schemas.microsoft.com/office/drawing/2014/main" id="{F8A3BD6B-02EE-E9F2-F13A-F7266EB6658A}"/>
                  </a:ext>
                </a:extLst>
              </p:cNvPr>
              <p:cNvSpPr/>
              <p:nvPr/>
            </p:nvSpPr>
            <p:spPr>
              <a:xfrm>
                <a:off x="8570029" y="3392780"/>
                <a:ext cx="541367"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i="1" smtClean="0">
                          <a:solidFill>
                            <a:srgbClr val="C00000"/>
                          </a:solidFill>
                          <a:latin typeface="Cambria Math" panose="02040503050406030204" pitchFamily="18" charset="0"/>
                        </a:rPr>
                        <m:t>𝐴</m:t>
                      </m:r>
                    </m:oMath>
                  </m:oMathPara>
                </a14:m>
                <a:endParaRPr lang="en-US" dirty="0">
                  <a:solidFill>
                    <a:srgbClr val="C00000"/>
                  </a:solidFill>
                </a:endParaRPr>
              </a:p>
            </p:txBody>
          </p:sp>
        </mc:Choice>
        <mc:Fallback xmlns="">
          <p:sp>
            <p:nvSpPr>
              <p:cNvPr id="19" name="Rectangle 18">
                <a:extLst>
                  <a:ext uri="{FF2B5EF4-FFF2-40B4-BE49-F238E27FC236}">
                    <a16:creationId xmlns:a16="http://schemas.microsoft.com/office/drawing/2014/main" id="{F8A3BD6B-02EE-E9F2-F13A-F7266EB6658A}"/>
                  </a:ext>
                </a:extLst>
              </p:cNvPr>
              <p:cNvSpPr>
                <a:spLocks noRot="1" noChangeAspect="1" noMove="1" noResize="1" noEditPoints="1" noAdjustHandles="1" noChangeArrowheads="1" noChangeShapeType="1" noTextEdit="1"/>
              </p:cNvSpPr>
              <p:nvPr/>
            </p:nvSpPr>
            <p:spPr>
              <a:xfrm>
                <a:off x="8570029" y="3392780"/>
                <a:ext cx="541367" cy="584775"/>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Rectangle 19">
                <a:extLst>
                  <a:ext uri="{FF2B5EF4-FFF2-40B4-BE49-F238E27FC236}">
                    <a16:creationId xmlns:a16="http://schemas.microsoft.com/office/drawing/2014/main" id="{A1C4F0E7-56F6-C777-78CD-0EF6C48CC9AB}"/>
                  </a:ext>
                </a:extLst>
              </p:cNvPr>
              <p:cNvSpPr/>
              <p:nvPr/>
            </p:nvSpPr>
            <p:spPr>
              <a:xfrm>
                <a:off x="10372750" y="3387868"/>
                <a:ext cx="367985" cy="58477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3200" i="1" smtClean="0">
                          <a:solidFill>
                            <a:srgbClr val="C00000"/>
                          </a:solidFill>
                          <a:latin typeface="Cambria Math" panose="02040503050406030204" pitchFamily="18" charset="0"/>
                        </a:rPr>
                        <m:t>𝑥</m:t>
                      </m:r>
                    </m:oMath>
                  </m:oMathPara>
                </a14:m>
                <a:endParaRPr lang="en-US" sz="3200" dirty="0">
                  <a:solidFill>
                    <a:srgbClr val="C00000"/>
                  </a:solidFill>
                </a:endParaRPr>
              </a:p>
            </p:txBody>
          </p:sp>
        </mc:Choice>
        <mc:Fallback xmlns="">
          <p:sp>
            <p:nvSpPr>
              <p:cNvPr id="20" name="Rectangle 19">
                <a:extLst>
                  <a:ext uri="{FF2B5EF4-FFF2-40B4-BE49-F238E27FC236}">
                    <a16:creationId xmlns:a16="http://schemas.microsoft.com/office/drawing/2014/main" id="{A1C4F0E7-56F6-C777-78CD-0EF6C48CC9AB}"/>
                  </a:ext>
                </a:extLst>
              </p:cNvPr>
              <p:cNvSpPr>
                <a:spLocks noRot="1" noChangeAspect="1" noMove="1" noResize="1" noEditPoints="1" noAdjustHandles="1" noChangeArrowheads="1" noChangeShapeType="1" noTextEdit="1"/>
              </p:cNvSpPr>
              <p:nvPr/>
            </p:nvSpPr>
            <p:spPr>
              <a:xfrm>
                <a:off x="10372750" y="3387868"/>
                <a:ext cx="367985" cy="584775"/>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Rectangle 20">
                <a:extLst>
                  <a:ext uri="{FF2B5EF4-FFF2-40B4-BE49-F238E27FC236}">
                    <a16:creationId xmlns:a16="http://schemas.microsoft.com/office/drawing/2014/main" id="{A20E76EB-EA56-CFB7-08B7-62F1D0482563}"/>
                  </a:ext>
                </a:extLst>
              </p:cNvPr>
              <p:cNvSpPr/>
              <p:nvPr/>
            </p:nvSpPr>
            <p:spPr>
              <a:xfrm>
                <a:off x="7135795" y="3795693"/>
                <a:ext cx="37459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solidFill>
                            <a:srgbClr val="C00000"/>
                          </a:solidFill>
                          <a:latin typeface="Cambria Math" panose="02040503050406030204" pitchFamily="18" charset="0"/>
                        </a:rPr>
                        <m:t>𝑛</m:t>
                      </m:r>
                    </m:oMath>
                  </m:oMathPara>
                </a14:m>
                <a:endParaRPr lang="en-US" dirty="0">
                  <a:solidFill>
                    <a:srgbClr val="C00000"/>
                  </a:solidFill>
                </a:endParaRPr>
              </a:p>
            </p:txBody>
          </p:sp>
        </mc:Choice>
        <mc:Fallback xmlns="">
          <p:sp>
            <p:nvSpPr>
              <p:cNvPr id="21" name="Rectangle 20">
                <a:extLst>
                  <a:ext uri="{FF2B5EF4-FFF2-40B4-BE49-F238E27FC236}">
                    <a16:creationId xmlns:a16="http://schemas.microsoft.com/office/drawing/2014/main" id="{A20E76EB-EA56-CFB7-08B7-62F1D0482563}"/>
                  </a:ext>
                </a:extLst>
              </p:cNvPr>
              <p:cNvSpPr>
                <a:spLocks noRot="1" noChangeAspect="1" noMove="1" noResize="1" noEditPoints="1" noAdjustHandles="1" noChangeArrowheads="1" noChangeShapeType="1" noTextEdit="1"/>
              </p:cNvSpPr>
              <p:nvPr/>
            </p:nvSpPr>
            <p:spPr>
              <a:xfrm>
                <a:off x="7135795" y="3795693"/>
                <a:ext cx="374590" cy="369332"/>
              </a:xfrm>
              <a:prstGeom prst="rect">
                <a:avLst/>
              </a:prstGeom>
              <a:blipFill>
                <a:blip r:embed="rId7"/>
                <a:stretch>
                  <a:fillRect/>
                </a:stretch>
              </a:blipFill>
            </p:spPr>
            <p:txBody>
              <a:bodyPr/>
              <a:lstStyle/>
              <a:p>
                <a:r>
                  <a:rPr lang="en-US">
                    <a:noFill/>
                  </a:rPr>
                  <a:t> </a:t>
                </a:r>
              </a:p>
            </p:txBody>
          </p:sp>
        </mc:Fallback>
      </mc:AlternateContent>
      <p:sp>
        <p:nvSpPr>
          <p:cNvPr id="22" name="Rectangle 21">
            <a:extLst>
              <a:ext uri="{FF2B5EF4-FFF2-40B4-BE49-F238E27FC236}">
                <a16:creationId xmlns:a16="http://schemas.microsoft.com/office/drawing/2014/main" id="{049AAE01-079A-D530-AE3B-33886A1813EE}"/>
              </a:ext>
            </a:extLst>
          </p:cNvPr>
          <p:cNvSpPr/>
          <p:nvPr/>
        </p:nvSpPr>
        <p:spPr>
          <a:xfrm>
            <a:off x="9780434" y="2562194"/>
            <a:ext cx="398585" cy="3572109"/>
          </a:xfrm>
          <a:prstGeom prst="rect">
            <a:avLst/>
          </a:prstGeom>
          <a:noFill/>
          <a:ln w="571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137D4458-3DA7-B80A-6532-C0601C2FBBD8}"/>
                  </a:ext>
                </a:extLst>
              </p:cNvPr>
              <p:cNvSpPr/>
              <p:nvPr/>
            </p:nvSpPr>
            <p:spPr>
              <a:xfrm>
                <a:off x="9848634" y="6336652"/>
                <a:ext cx="385041"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b="0" i="1" smtClean="0">
                          <a:solidFill>
                            <a:srgbClr val="C00000"/>
                          </a:solidFill>
                          <a:latin typeface="Cambria Math" panose="02040503050406030204" pitchFamily="18" charset="0"/>
                        </a:rPr>
                        <m:t>1</m:t>
                      </m:r>
                    </m:oMath>
                  </m:oMathPara>
                </a14:m>
                <a:endParaRPr lang="en-US" dirty="0">
                  <a:solidFill>
                    <a:srgbClr val="C00000"/>
                  </a:solidFill>
                </a:endParaRPr>
              </a:p>
            </p:txBody>
          </p:sp>
        </mc:Choice>
        <mc:Fallback xmlns="">
          <p:sp>
            <p:nvSpPr>
              <p:cNvPr id="24" name="Rectangle 23">
                <a:extLst>
                  <a:ext uri="{FF2B5EF4-FFF2-40B4-BE49-F238E27FC236}">
                    <a16:creationId xmlns:a16="http://schemas.microsoft.com/office/drawing/2014/main" id="{137D4458-3DA7-B80A-6532-C0601C2FBBD8}"/>
                  </a:ext>
                </a:extLst>
              </p:cNvPr>
              <p:cNvSpPr>
                <a:spLocks noRot="1" noChangeAspect="1" noMove="1" noResize="1" noEditPoints="1" noAdjustHandles="1" noChangeArrowheads="1" noChangeShapeType="1" noTextEdit="1"/>
              </p:cNvSpPr>
              <p:nvPr/>
            </p:nvSpPr>
            <p:spPr>
              <a:xfrm>
                <a:off x="9848634" y="6336652"/>
                <a:ext cx="385041" cy="400110"/>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Rectangle 26">
                <a:extLst>
                  <a:ext uri="{FF2B5EF4-FFF2-40B4-BE49-F238E27FC236}">
                    <a16:creationId xmlns:a16="http://schemas.microsoft.com/office/drawing/2014/main" id="{026D736A-C535-47A6-BBDE-C224F8C7B75D}"/>
                  </a:ext>
                </a:extLst>
              </p:cNvPr>
              <p:cNvSpPr/>
              <p:nvPr/>
            </p:nvSpPr>
            <p:spPr>
              <a:xfrm>
                <a:off x="9752689" y="3430142"/>
                <a:ext cx="507896"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b="0" i="1" smtClean="0">
                          <a:solidFill>
                            <a:srgbClr val="C00000"/>
                          </a:solidFill>
                          <a:latin typeface="Cambria Math" panose="02040503050406030204" pitchFamily="18" charset="0"/>
                        </a:rPr>
                        <m:t>𝑏</m:t>
                      </m:r>
                    </m:oMath>
                  </m:oMathPara>
                </a14:m>
                <a:endParaRPr lang="en-US" dirty="0">
                  <a:solidFill>
                    <a:srgbClr val="C00000"/>
                  </a:solidFill>
                </a:endParaRPr>
              </a:p>
            </p:txBody>
          </p:sp>
        </mc:Choice>
        <mc:Fallback xmlns="">
          <p:sp>
            <p:nvSpPr>
              <p:cNvPr id="27" name="Rectangle 26">
                <a:extLst>
                  <a:ext uri="{FF2B5EF4-FFF2-40B4-BE49-F238E27FC236}">
                    <a16:creationId xmlns:a16="http://schemas.microsoft.com/office/drawing/2014/main" id="{026D736A-C535-47A6-BBDE-C224F8C7B75D}"/>
                  </a:ext>
                </a:extLst>
              </p:cNvPr>
              <p:cNvSpPr>
                <a:spLocks noRot="1" noChangeAspect="1" noMove="1" noResize="1" noEditPoints="1" noAdjustHandles="1" noChangeArrowheads="1" noChangeShapeType="1" noTextEdit="1"/>
              </p:cNvSpPr>
              <p:nvPr/>
            </p:nvSpPr>
            <p:spPr>
              <a:xfrm>
                <a:off x="9752689" y="3430142"/>
                <a:ext cx="507896" cy="584775"/>
              </a:xfrm>
              <a:prstGeom prst="rect">
                <a:avLst/>
              </a:prstGeom>
              <a:blipFill>
                <a:blip r:embed="rId9"/>
                <a:stretch>
                  <a:fillRect/>
                </a:stretch>
              </a:blipFill>
            </p:spPr>
            <p:txBody>
              <a:bodyPr/>
              <a:lstStyle/>
              <a:p>
                <a:r>
                  <a:rPr lang="en-US">
                    <a:noFill/>
                  </a:rPr>
                  <a:t> </a:t>
                </a:r>
              </a:p>
            </p:txBody>
          </p:sp>
        </mc:Fallback>
      </mc:AlternateContent>
      <p:sp>
        <p:nvSpPr>
          <p:cNvPr id="28" name="Rectangle 27">
            <a:extLst>
              <a:ext uri="{FF2B5EF4-FFF2-40B4-BE49-F238E27FC236}">
                <a16:creationId xmlns:a16="http://schemas.microsoft.com/office/drawing/2014/main" id="{0615BE8A-DD1E-7851-A8BC-10DA9565257E}"/>
              </a:ext>
            </a:extLst>
          </p:cNvPr>
          <p:cNvSpPr/>
          <p:nvPr/>
        </p:nvSpPr>
        <p:spPr>
          <a:xfrm>
            <a:off x="10342149" y="4594923"/>
            <a:ext cx="398585" cy="446861"/>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9" name="Rectangle 28">
                <a:extLst>
                  <a:ext uri="{FF2B5EF4-FFF2-40B4-BE49-F238E27FC236}">
                    <a16:creationId xmlns:a16="http://schemas.microsoft.com/office/drawing/2014/main" id="{9741D705-3CBD-69E9-7E72-2B9E13EBFFE4}"/>
                  </a:ext>
                </a:extLst>
              </p:cNvPr>
              <p:cNvSpPr/>
              <p:nvPr/>
            </p:nvSpPr>
            <p:spPr>
              <a:xfrm>
                <a:off x="10312974" y="4633687"/>
                <a:ext cx="367985"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solidFill>
                            <a:srgbClr val="C00000"/>
                          </a:solidFill>
                          <a:latin typeface="Cambria Math" panose="02040503050406030204" pitchFamily="18" charset="0"/>
                        </a:rPr>
                        <m:t>−1</m:t>
                      </m:r>
                    </m:oMath>
                  </m:oMathPara>
                </a14:m>
                <a:endParaRPr lang="en-US" dirty="0">
                  <a:solidFill>
                    <a:srgbClr val="C00000"/>
                  </a:solidFill>
                </a:endParaRPr>
              </a:p>
            </p:txBody>
          </p:sp>
        </mc:Choice>
        <mc:Fallback xmlns="">
          <p:sp>
            <p:nvSpPr>
              <p:cNvPr id="29" name="Rectangle 28">
                <a:extLst>
                  <a:ext uri="{FF2B5EF4-FFF2-40B4-BE49-F238E27FC236}">
                    <a16:creationId xmlns:a16="http://schemas.microsoft.com/office/drawing/2014/main" id="{9741D705-3CBD-69E9-7E72-2B9E13EBFFE4}"/>
                  </a:ext>
                </a:extLst>
              </p:cNvPr>
              <p:cNvSpPr>
                <a:spLocks noRot="1" noChangeAspect="1" noMove="1" noResize="1" noEditPoints="1" noAdjustHandles="1" noChangeArrowheads="1" noChangeShapeType="1" noTextEdit="1"/>
              </p:cNvSpPr>
              <p:nvPr/>
            </p:nvSpPr>
            <p:spPr>
              <a:xfrm>
                <a:off x="10312974" y="4633687"/>
                <a:ext cx="367985" cy="369332"/>
              </a:xfrm>
              <a:prstGeom prst="rect">
                <a:avLst/>
              </a:prstGeom>
              <a:blipFill>
                <a:blip r:embed="rId10"/>
                <a:stretch>
                  <a:fillRect r="-28333"/>
                </a:stretch>
              </a:blipFill>
            </p:spPr>
            <p:txBody>
              <a:bodyPr/>
              <a:lstStyle/>
              <a:p>
                <a:r>
                  <a:rPr lang="en-US">
                    <a:noFill/>
                  </a:rPr>
                  <a:t> </a:t>
                </a:r>
              </a:p>
            </p:txBody>
          </p:sp>
        </mc:Fallback>
      </mc:AlternateContent>
      <p:sp>
        <p:nvSpPr>
          <p:cNvPr id="37" name="Rectangle 36">
            <a:extLst>
              <a:ext uri="{FF2B5EF4-FFF2-40B4-BE49-F238E27FC236}">
                <a16:creationId xmlns:a16="http://schemas.microsoft.com/office/drawing/2014/main" id="{61867D72-3865-E884-043F-9C40CF51876E}"/>
              </a:ext>
            </a:extLst>
          </p:cNvPr>
          <p:cNvSpPr/>
          <p:nvPr/>
        </p:nvSpPr>
        <p:spPr>
          <a:xfrm>
            <a:off x="1387580" y="2562194"/>
            <a:ext cx="2476460" cy="3572110"/>
          </a:xfrm>
          <a:prstGeom prst="rect">
            <a:avLst/>
          </a:prstGeom>
          <a:noFill/>
          <a:ln w="571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8" name="Rectangle 37">
                <a:extLst>
                  <a:ext uri="{FF2B5EF4-FFF2-40B4-BE49-F238E27FC236}">
                    <a16:creationId xmlns:a16="http://schemas.microsoft.com/office/drawing/2014/main" id="{120D1F8E-30DF-A3CF-0B47-FD8E5435A77A}"/>
                  </a:ext>
                </a:extLst>
              </p:cNvPr>
              <p:cNvSpPr/>
              <p:nvPr/>
            </p:nvSpPr>
            <p:spPr>
              <a:xfrm>
                <a:off x="2328628" y="6336651"/>
                <a:ext cx="909522" cy="40011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000" b="0" i="1" smtClean="0">
                          <a:solidFill>
                            <a:srgbClr val="C00000"/>
                          </a:solidFill>
                          <a:latin typeface="Cambria Math" panose="02040503050406030204" pitchFamily="18" charset="0"/>
                        </a:rPr>
                        <m:t>𝑑</m:t>
                      </m:r>
                      <m:r>
                        <a:rPr lang="en-US" sz="2000" b="0" i="1" smtClean="0">
                          <a:solidFill>
                            <a:srgbClr val="C00000"/>
                          </a:solidFill>
                          <a:latin typeface="Cambria Math" panose="02040503050406030204" pitchFamily="18" charset="0"/>
                        </a:rPr>
                        <m:t>+1</m:t>
                      </m:r>
                    </m:oMath>
                  </m:oMathPara>
                </a14:m>
                <a:endParaRPr lang="en-US" dirty="0">
                  <a:solidFill>
                    <a:srgbClr val="C00000"/>
                  </a:solidFill>
                </a:endParaRPr>
              </a:p>
            </p:txBody>
          </p:sp>
        </mc:Choice>
        <mc:Fallback xmlns="">
          <p:sp>
            <p:nvSpPr>
              <p:cNvPr id="38" name="Rectangle 37">
                <a:extLst>
                  <a:ext uri="{FF2B5EF4-FFF2-40B4-BE49-F238E27FC236}">
                    <a16:creationId xmlns:a16="http://schemas.microsoft.com/office/drawing/2014/main" id="{120D1F8E-30DF-A3CF-0B47-FD8E5435A77A}"/>
                  </a:ext>
                </a:extLst>
              </p:cNvPr>
              <p:cNvSpPr>
                <a:spLocks noRot="1" noChangeAspect="1" noMove="1" noResize="1" noEditPoints="1" noAdjustHandles="1" noChangeArrowheads="1" noChangeShapeType="1" noTextEdit="1"/>
              </p:cNvSpPr>
              <p:nvPr/>
            </p:nvSpPr>
            <p:spPr>
              <a:xfrm>
                <a:off x="2328628" y="6336651"/>
                <a:ext cx="909522" cy="400110"/>
              </a:xfrm>
              <a:prstGeom prst="rect">
                <a:avLst/>
              </a:prstGeom>
              <a:blipFill>
                <a:blip r:embed="rId11"/>
                <a:stretch>
                  <a:fillRect/>
                </a:stretch>
              </a:blipFill>
            </p:spPr>
            <p:txBody>
              <a:bodyPr/>
              <a:lstStyle/>
              <a:p>
                <a:r>
                  <a:rPr lang="en-US">
                    <a:noFill/>
                  </a:rPr>
                  <a:t> </a:t>
                </a:r>
              </a:p>
            </p:txBody>
          </p:sp>
        </mc:Fallback>
      </mc:AlternateContent>
      <p:sp>
        <p:nvSpPr>
          <p:cNvPr id="39" name="Rectangle 38">
            <a:extLst>
              <a:ext uri="{FF2B5EF4-FFF2-40B4-BE49-F238E27FC236}">
                <a16:creationId xmlns:a16="http://schemas.microsoft.com/office/drawing/2014/main" id="{E3F7FF07-6AD8-5E3E-C46E-0DFF9CB6C58E}"/>
              </a:ext>
            </a:extLst>
          </p:cNvPr>
          <p:cNvSpPr/>
          <p:nvPr/>
        </p:nvSpPr>
        <p:spPr>
          <a:xfrm>
            <a:off x="4027171" y="2562194"/>
            <a:ext cx="398585" cy="2479590"/>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0" name="Rectangle 39">
                <a:extLst>
                  <a:ext uri="{FF2B5EF4-FFF2-40B4-BE49-F238E27FC236}">
                    <a16:creationId xmlns:a16="http://schemas.microsoft.com/office/drawing/2014/main" id="{6C0CF78C-4F44-0210-86EF-F67508834C6C}"/>
                  </a:ext>
                </a:extLst>
              </p:cNvPr>
              <p:cNvSpPr/>
              <p:nvPr/>
            </p:nvSpPr>
            <p:spPr>
              <a:xfrm>
                <a:off x="2255050" y="3392780"/>
                <a:ext cx="557973"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b="0" i="1" smtClean="0">
                          <a:solidFill>
                            <a:srgbClr val="C00000"/>
                          </a:solidFill>
                          <a:latin typeface="Cambria Math" panose="02040503050406030204" pitchFamily="18" charset="0"/>
                        </a:rPr>
                        <m:t>𝐵</m:t>
                      </m:r>
                    </m:oMath>
                  </m:oMathPara>
                </a14:m>
                <a:endParaRPr lang="en-US" dirty="0">
                  <a:solidFill>
                    <a:srgbClr val="C00000"/>
                  </a:solidFill>
                </a:endParaRPr>
              </a:p>
            </p:txBody>
          </p:sp>
        </mc:Choice>
        <mc:Fallback xmlns="">
          <p:sp>
            <p:nvSpPr>
              <p:cNvPr id="40" name="Rectangle 39">
                <a:extLst>
                  <a:ext uri="{FF2B5EF4-FFF2-40B4-BE49-F238E27FC236}">
                    <a16:creationId xmlns:a16="http://schemas.microsoft.com/office/drawing/2014/main" id="{6C0CF78C-4F44-0210-86EF-F67508834C6C}"/>
                  </a:ext>
                </a:extLst>
              </p:cNvPr>
              <p:cNvSpPr>
                <a:spLocks noRot="1" noChangeAspect="1" noMove="1" noResize="1" noEditPoints="1" noAdjustHandles="1" noChangeArrowheads="1" noChangeShapeType="1" noTextEdit="1"/>
              </p:cNvSpPr>
              <p:nvPr/>
            </p:nvSpPr>
            <p:spPr>
              <a:xfrm>
                <a:off x="2255050" y="3392780"/>
                <a:ext cx="557973" cy="584775"/>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Rectangle 40">
                <a:extLst>
                  <a:ext uri="{FF2B5EF4-FFF2-40B4-BE49-F238E27FC236}">
                    <a16:creationId xmlns:a16="http://schemas.microsoft.com/office/drawing/2014/main" id="{1BBDFDEA-CB9E-656E-5C31-D87C8521B52D}"/>
                  </a:ext>
                </a:extLst>
              </p:cNvPr>
              <p:cNvSpPr/>
              <p:nvPr/>
            </p:nvSpPr>
            <p:spPr>
              <a:xfrm>
                <a:off x="4057771" y="3387868"/>
                <a:ext cx="367985" cy="58477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3200" b="0" i="1" smtClean="0">
                          <a:solidFill>
                            <a:srgbClr val="C00000"/>
                          </a:solidFill>
                          <a:latin typeface="Cambria Math" panose="02040503050406030204" pitchFamily="18" charset="0"/>
                        </a:rPr>
                        <m:t>𝑦</m:t>
                      </m:r>
                    </m:oMath>
                  </m:oMathPara>
                </a14:m>
                <a:endParaRPr lang="en-US" sz="3200" dirty="0">
                  <a:solidFill>
                    <a:srgbClr val="C00000"/>
                  </a:solidFill>
                </a:endParaRPr>
              </a:p>
            </p:txBody>
          </p:sp>
        </mc:Choice>
        <mc:Fallback xmlns="">
          <p:sp>
            <p:nvSpPr>
              <p:cNvPr id="41" name="Rectangle 40">
                <a:extLst>
                  <a:ext uri="{FF2B5EF4-FFF2-40B4-BE49-F238E27FC236}">
                    <a16:creationId xmlns:a16="http://schemas.microsoft.com/office/drawing/2014/main" id="{1BBDFDEA-CB9E-656E-5C31-D87C8521B52D}"/>
                  </a:ext>
                </a:extLst>
              </p:cNvPr>
              <p:cNvSpPr>
                <a:spLocks noRot="1" noChangeAspect="1" noMove="1" noResize="1" noEditPoints="1" noAdjustHandles="1" noChangeArrowheads="1" noChangeShapeType="1" noTextEdit="1"/>
              </p:cNvSpPr>
              <p:nvPr/>
            </p:nvSpPr>
            <p:spPr>
              <a:xfrm>
                <a:off x="4057771" y="3387868"/>
                <a:ext cx="367985" cy="584775"/>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Rectangle 41">
                <a:extLst>
                  <a:ext uri="{FF2B5EF4-FFF2-40B4-BE49-F238E27FC236}">
                    <a16:creationId xmlns:a16="http://schemas.microsoft.com/office/drawing/2014/main" id="{B70C0DAE-21E4-F77A-8D81-CB6DDB7894FF}"/>
                  </a:ext>
                </a:extLst>
              </p:cNvPr>
              <p:cNvSpPr/>
              <p:nvPr/>
            </p:nvSpPr>
            <p:spPr>
              <a:xfrm>
                <a:off x="820816" y="3795693"/>
                <a:ext cx="37459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solidFill>
                            <a:srgbClr val="C00000"/>
                          </a:solidFill>
                          <a:latin typeface="Cambria Math" panose="02040503050406030204" pitchFamily="18" charset="0"/>
                        </a:rPr>
                        <m:t>𝑛</m:t>
                      </m:r>
                    </m:oMath>
                  </m:oMathPara>
                </a14:m>
                <a:endParaRPr lang="en-US" dirty="0">
                  <a:solidFill>
                    <a:srgbClr val="C00000"/>
                  </a:solidFill>
                </a:endParaRPr>
              </a:p>
            </p:txBody>
          </p:sp>
        </mc:Choice>
        <mc:Fallback xmlns="">
          <p:sp>
            <p:nvSpPr>
              <p:cNvPr id="42" name="Rectangle 41">
                <a:extLst>
                  <a:ext uri="{FF2B5EF4-FFF2-40B4-BE49-F238E27FC236}">
                    <a16:creationId xmlns:a16="http://schemas.microsoft.com/office/drawing/2014/main" id="{B70C0DAE-21E4-F77A-8D81-CB6DDB7894FF}"/>
                  </a:ext>
                </a:extLst>
              </p:cNvPr>
              <p:cNvSpPr>
                <a:spLocks noRot="1" noChangeAspect="1" noMove="1" noResize="1" noEditPoints="1" noAdjustHandles="1" noChangeArrowheads="1" noChangeShapeType="1" noTextEdit="1"/>
              </p:cNvSpPr>
              <p:nvPr/>
            </p:nvSpPr>
            <p:spPr>
              <a:xfrm>
                <a:off x="820816" y="3795693"/>
                <a:ext cx="374590" cy="369332"/>
              </a:xfrm>
              <a:prstGeom prst="rect">
                <a:avLst/>
              </a:prstGeom>
              <a:blipFill>
                <a:blip r:embed="rId1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27210649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rgbClr val="C00000"/>
                </a:solidFill>
              </a:rPr>
              <a:t>Regression and Subspace Embeddings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a:xfrm>
                <a:off x="838200" y="1690688"/>
                <a:ext cx="10515600" cy="4351338"/>
              </a:xfrm>
            </p:spPr>
            <p:txBody>
              <a:bodyPr>
                <a:normAutofit/>
              </a:bodyPr>
              <a:lstStyle/>
              <a:p>
                <a:pPr>
                  <a:buClr>
                    <a:schemeClr val="tx1"/>
                  </a:buClr>
                </a:pPr>
                <a:r>
                  <a:rPr lang="en-US" sz="3200" b="0" dirty="0">
                    <a:solidFill>
                      <a:srgbClr val="00B050"/>
                    </a:solidFill>
                  </a:rPr>
                  <a:t>Recall</a:t>
                </a:r>
                <a:r>
                  <a:rPr lang="en-US" sz="3200" b="0" dirty="0"/>
                  <a:t>: Goal</a:t>
                </a:r>
                <a:r>
                  <a:rPr lang="en-US" sz="3200" dirty="0"/>
                  <a:t> is to find </a:t>
                </a:r>
                <a14:m>
                  <m:oMath xmlns:m="http://schemas.openxmlformats.org/officeDocument/2006/math">
                    <m:r>
                      <a:rPr lang="en-US" sz="3200" i="1">
                        <a:solidFill>
                          <a:srgbClr val="C00000"/>
                        </a:solidFill>
                        <a:latin typeface="Cambria Math" panose="02040503050406030204" pitchFamily="18" charset="0"/>
                      </a:rPr>
                      <m:t>𝑥</m:t>
                    </m:r>
                  </m:oMath>
                </a14:m>
                <a:r>
                  <a:rPr lang="en-US" sz="3200" dirty="0"/>
                  <a:t> that minimizes </a:t>
                </a:r>
                <a14:m>
                  <m:oMath xmlns:m="http://schemas.openxmlformats.org/officeDocument/2006/math">
                    <m:sSub>
                      <m:sSubPr>
                        <m:ctrlPr>
                          <a:rPr lang="en-US" sz="3200" i="1">
                            <a:solidFill>
                              <a:srgbClr val="C00000"/>
                            </a:solidFill>
                            <a:latin typeface="Cambria Math" panose="02040503050406030204" pitchFamily="18" charset="0"/>
                          </a:rPr>
                        </m:ctrlPr>
                      </m:sSubPr>
                      <m:e>
                        <m:d>
                          <m:dPr>
                            <m:begChr m:val="‖"/>
                            <m:endChr m:val="‖"/>
                            <m:ctrlPr>
                              <a:rPr lang="en-US" sz="3200" i="1">
                                <a:solidFill>
                                  <a:srgbClr val="C00000"/>
                                </a:solidFill>
                                <a:latin typeface="Cambria Math" panose="02040503050406030204" pitchFamily="18" charset="0"/>
                              </a:rPr>
                            </m:ctrlPr>
                          </m:dPr>
                          <m:e>
                            <m:r>
                              <a:rPr lang="en-US" sz="3200" i="1">
                                <a:solidFill>
                                  <a:srgbClr val="C00000"/>
                                </a:solidFill>
                                <a:latin typeface="Cambria Math" panose="02040503050406030204" pitchFamily="18" charset="0"/>
                              </a:rPr>
                              <m:t>𝐴𝑥</m:t>
                            </m:r>
                            <m:r>
                              <a:rPr lang="en-US" sz="3200" i="1">
                                <a:solidFill>
                                  <a:srgbClr val="C00000"/>
                                </a:solidFill>
                                <a:latin typeface="Cambria Math" panose="02040503050406030204" pitchFamily="18" charset="0"/>
                              </a:rPr>
                              <m:t>−</m:t>
                            </m:r>
                            <m:r>
                              <a:rPr lang="en-US" sz="3200" i="1">
                                <a:solidFill>
                                  <a:srgbClr val="C00000"/>
                                </a:solidFill>
                                <a:latin typeface="Cambria Math" panose="02040503050406030204" pitchFamily="18" charset="0"/>
                              </a:rPr>
                              <m:t>𝑏</m:t>
                            </m:r>
                          </m:e>
                        </m:d>
                      </m:e>
                      <m:sub>
                        <m:r>
                          <a:rPr lang="en-US" sz="3200" i="1">
                            <a:solidFill>
                              <a:srgbClr val="C00000"/>
                            </a:solidFill>
                            <a:latin typeface="Cambria Math" panose="02040503050406030204" pitchFamily="18" charset="0"/>
                          </a:rPr>
                          <m:t>2</m:t>
                        </m:r>
                      </m:sub>
                    </m:sSub>
                  </m:oMath>
                </a14:m>
                <a:endParaRPr lang="en-US" sz="3200" b="0" dirty="0"/>
              </a:p>
              <a:p>
                <a:pPr>
                  <a:buClr>
                    <a:schemeClr val="tx1"/>
                  </a:buClr>
                </a:pPr>
                <a:endParaRPr lang="en-US" sz="3200" dirty="0"/>
              </a:p>
              <a:p>
                <a:pPr>
                  <a:buClr>
                    <a:schemeClr val="tx1"/>
                  </a:buClr>
                </a:pPr>
                <a:endParaRPr lang="en-US" sz="3200" dirty="0"/>
              </a:p>
              <a:p>
                <a:pPr>
                  <a:buClr>
                    <a:schemeClr val="tx1"/>
                  </a:buClr>
                </a:pPr>
                <a:endParaRPr lang="en-US" sz="3200" dirty="0"/>
              </a:p>
            </p:txBody>
          </p:sp>
        </mc:Choice>
        <mc:Fallback xmlns="">
          <p:sp>
            <p:nvSpPr>
              <p:cNvPr id="3" name="Content Placeholder 2">
                <a:extLst>
                  <a:ext uri="{FF2B5EF4-FFF2-40B4-BE49-F238E27FC236}">
                    <a16:creationId xmlns:a16="http://schemas.microsoft.com/office/drawing/2014/main" id="{15255D49-9D60-44DD-910D-2EBD0529DEC9}"/>
                  </a:ext>
                </a:extLst>
              </p:cNvPr>
              <p:cNvSpPr>
                <a:spLocks noGrp="1" noRot="1" noChangeAspect="1" noMove="1" noResize="1" noEditPoints="1" noAdjustHandles="1" noChangeArrowheads="1" noChangeShapeType="1" noTextEdit="1"/>
              </p:cNvSpPr>
              <p:nvPr>
                <p:ph idx="1"/>
              </p:nvPr>
            </p:nvSpPr>
            <p:spPr>
              <a:xfrm>
                <a:off x="838200" y="1690688"/>
                <a:ext cx="10515600" cy="4351338"/>
              </a:xfrm>
              <a:blipFill>
                <a:blip r:embed="rId3"/>
                <a:stretch>
                  <a:fillRect l="-1333" t="-2801"/>
                </a:stretch>
              </a:blipFill>
            </p:spPr>
            <p:txBody>
              <a:bodyPr/>
              <a:lstStyle/>
              <a:p>
                <a:r>
                  <a:rPr lang="en-US">
                    <a:noFill/>
                  </a:rPr>
                  <a:t> </a:t>
                </a:r>
              </a:p>
            </p:txBody>
          </p:sp>
        </mc:Fallback>
      </mc:AlternateContent>
      <p:sp>
        <p:nvSpPr>
          <p:cNvPr id="16" name="Rectangle 15">
            <a:extLst>
              <a:ext uri="{FF2B5EF4-FFF2-40B4-BE49-F238E27FC236}">
                <a16:creationId xmlns:a16="http://schemas.microsoft.com/office/drawing/2014/main" id="{E621B991-A913-1CC5-DBAE-CE6ECBD6521D}"/>
              </a:ext>
            </a:extLst>
          </p:cNvPr>
          <p:cNvSpPr/>
          <p:nvPr/>
        </p:nvSpPr>
        <p:spPr>
          <a:xfrm>
            <a:off x="7702559" y="2562194"/>
            <a:ext cx="2067907" cy="3572110"/>
          </a:xfrm>
          <a:prstGeom prst="rect">
            <a:avLst/>
          </a:prstGeom>
          <a:noFill/>
          <a:ln w="571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62B56464-CCFC-D472-2E24-A389AB6B0400}"/>
                  </a:ext>
                </a:extLst>
              </p:cNvPr>
              <p:cNvSpPr/>
              <p:nvPr/>
            </p:nvSpPr>
            <p:spPr>
              <a:xfrm>
                <a:off x="8643607" y="6336651"/>
                <a:ext cx="394210" cy="40011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000" b="0" i="1" smtClean="0">
                          <a:solidFill>
                            <a:srgbClr val="C00000"/>
                          </a:solidFill>
                          <a:latin typeface="Cambria Math" panose="02040503050406030204" pitchFamily="18" charset="0"/>
                        </a:rPr>
                        <m:t>𝑑</m:t>
                      </m:r>
                    </m:oMath>
                  </m:oMathPara>
                </a14:m>
                <a:endParaRPr lang="en-US" dirty="0">
                  <a:solidFill>
                    <a:srgbClr val="C00000"/>
                  </a:solidFill>
                </a:endParaRPr>
              </a:p>
            </p:txBody>
          </p:sp>
        </mc:Choice>
        <mc:Fallback xmlns="">
          <p:sp>
            <p:nvSpPr>
              <p:cNvPr id="17" name="Rectangle 16">
                <a:extLst>
                  <a:ext uri="{FF2B5EF4-FFF2-40B4-BE49-F238E27FC236}">
                    <a16:creationId xmlns:a16="http://schemas.microsoft.com/office/drawing/2014/main" id="{62B56464-CCFC-D472-2E24-A389AB6B0400}"/>
                  </a:ext>
                </a:extLst>
              </p:cNvPr>
              <p:cNvSpPr>
                <a:spLocks noRot="1" noChangeAspect="1" noMove="1" noResize="1" noEditPoints="1" noAdjustHandles="1" noChangeArrowheads="1" noChangeShapeType="1" noTextEdit="1"/>
              </p:cNvSpPr>
              <p:nvPr/>
            </p:nvSpPr>
            <p:spPr>
              <a:xfrm>
                <a:off x="8643607" y="6336651"/>
                <a:ext cx="394210" cy="400110"/>
              </a:xfrm>
              <a:prstGeom prst="rect">
                <a:avLst/>
              </a:prstGeom>
              <a:blipFill>
                <a:blip r:embed="rId4"/>
                <a:stretch>
                  <a:fillRect/>
                </a:stretch>
              </a:blipFill>
            </p:spPr>
            <p:txBody>
              <a:bodyPr/>
              <a:lstStyle/>
              <a:p>
                <a:r>
                  <a:rPr lang="en-US">
                    <a:noFill/>
                  </a:rPr>
                  <a:t> </a:t>
                </a:r>
              </a:p>
            </p:txBody>
          </p:sp>
        </mc:Fallback>
      </mc:AlternateContent>
      <p:sp>
        <p:nvSpPr>
          <p:cNvPr id="18" name="Rectangle 17">
            <a:extLst>
              <a:ext uri="{FF2B5EF4-FFF2-40B4-BE49-F238E27FC236}">
                <a16:creationId xmlns:a16="http://schemas.microsoft.com/office/drawing/2014/main" id="{61F83620-BCD0-4214-AADE-F9311821D6F6}"/>
              </a:ext>
            </a:extLst>
          </p:cNvPr>
          <p:cNvSpPr/>
          <p:nvPr/>
        </p:nvSpPr>
        <p:spPr>
          <a:xfrm>
            <a:off x="10342150" y="2562194"/>
            <a:ext cx="398585" cy="2032729"/>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Rectangle 18">
                <a:extLst>
                  <a:ext uri="{FF2B5EF4-FFF2-40B4-BE49-F238E27FC236}">
                    <a16:creationId xmlns:a16="http://schemas.microsoft.com/office/drawing/2014/main" id="{F8A3BD6B-02EE-E9F2-F13A-F7266EB6658A}"/>
                  </a:ext>
                </a:extLst>
              </p:cNvPr>
              <p:cNvSpPr/>
              <p:nvPr/>
            </p:nvSpPr>
            <p:spPr>
              <a:xfrm>
                <a:off x="8570029" y="3392780"/>
                <a:ext cx="541367"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i="1" smtClean="0">
                          <a:solidFill>
                            <a:srgbClr val="C00000"/>
                          </a:solidFill>
                          <a:latin typeface="Cambria Math" panose="02040503050406030204" pitchFamily="18" charset="0"/>
                        </a:rPr>
                        <m:t>𝐴</m:t>
                      </m:r>
                    </m:oMath>
                  </m:oMathPara>
                </a14:m>
                <a:endParaRPr lang="en-US" dirty="0">
                  <a:solidFill>
                    <a:srgbClr val="C00000"/>
                  </a:solidFill>
                </a:endParaRPr>
              </a:p>
            </p:txBody>
          </p:sp>
        </mc:Choice>
        <mc:Fallback xmlns="">
          <p:sp>
            <p:nvSpPr>
              <p:cNvPr id="19" name="Rectangle 18">
                <a:extLst>
                  <a:ext uri="{FF2B5EF4-FFF2-40B4-BE49-F238E27FC236}">
                    <a16:creationId xmlns:a16="http://schemas.microsoft.com/office/drawing/2014/main" id="{F8A3BD6B-02EE-E9F2-F13A-F7266EB6658A}"/>
                  </a:ext>
                </a:extLst>
              </p:cNvPr>
              <p:cNvSpPr>
                <a:spLocks noRot="1" noChangeAspect="1" noMove="1" noResize="1" noEditPoints="1" noAdjustHandles="1" noChangeArrowheads="1" noChangeShapeType="1" noTextEdit="1"/>
              </p:cNvSpPr>
              <p:nvPr/>
            </p:nvSpPr>
            <p:spPr>
              <a:xfrm>
                <a:off x="8570029" y="3392780"/>
                <a:ext cx="541367" cy="584775"/>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Rectangle 19">
                <a:extLst>
                  <a:ext uri="{FF2B5EF4-FFF2-40B4-BE49-F238E27FC236}">
                    <a16:creationId xmlns:a16="http://schemas.microsoft.com/office/drawing/2014/main" id="{A1C4F0E7-56F6-C777-78CD-0EF6C48CC9AB}"/>
                  </a:ext>
                </a:extLst>
              </p:cNvPr>
              <p:cNvSpPr/>
              <p:nvPr/>
            </p:nvSpPr>
            <p:spPr>
              <a:xfrm>
                <a:off x="10372750" y="3387868"/>
                <a:ext cx="367985" cy="58477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3200" i="1" smtClean="0">
                          <a:solidFill>
                            <a:srgbClr val="C00000"/>
                          </a:solidFill>
                          <a:latin typeface="Cambria Math" panose="02040503050406030204" pitchFamily="18" charset="0"/>
                        </a:rPr>
                        <m:t>𝑥</m:t>
                      </m:r>
                    </m:oMath>
                  </m:oMathPara>
                </a14:m>
                <a:endParaRPr lang="en-US" sz="3200" dirty="0">
                  <a:solidFill>
                    <a:srgbClr val="C00000"/>
                  </a:solidFill>
                </a:endParaRPr>
              </a:p>
            </p:txBody>
          </p:sp>
        </mc:Choice>
        <mc:Fallback xmlns="">
          <p:sp>
            <p:nvSpPr>
              <p:cNvPr id="20" name="Rectangle 19">
                <a:extLst>
                  <a:ext uri="{FF2B5EF4-FFF2-40B4-BE49-F238E27FC236}">
                    <a16:creationId xmlns:a16="http://schemas.microsoft.com/office/drawing/2014/main" id="{A1C4F0E7-56F6-C777-78CD-0EF6C48CC9AB}"/>
                  </a:ext>
                </a:extLst>
              </p:cNvPr>
              <p:cNvSpPr>
                <a:spLocks noRot="1" noChangeAspect="1" noMove="1" noResize="1" noEditPoints="1" noAdjustHandles="1" noChangeArrowheads="1" noChangeShapeType="1" noTextEdit="1"/>
              </p:cNvSpPr>
              <p:nvPr/>
            </p:nvSpPr>
            <p:spPr>
              <a:xfrm>
                <a:off x="10372750" y="3387868"/>
                <a:ext cx="367985" cy="584775"/>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Rectangle 20">
                <a:extLst>
                  <a:ext uri="{FF2B5EF4-FFF2-40B4-BE49-F238E27FC236}">
                    <a16:creationId xmlns:a16="http://schemas.microsoft.com/office/drawing/2014/main" id="{A20E76EB-EA56-CFB7-08B7-62F1D0482563}"/>
                  </a:ext>
                </a:extLst>
              </p:cNvPr>
              <p:cNvSpPr/>
              <p:nvPr/>
            </p:nvSpPr>
            <p:spPr>
              <a:xfrm>
                <a:off x="7135795" y="3795693"/>
                <a:ext cx="37459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solidFill>
                            <a:srgbClr val="C00000"/>
                          </a:solidFill>
                          <a:latin typeface="Cambria Math" panose="02040503050406030204" pitchFamily="18" charset="0"/>
                        </a:rPr>
                        <m:t>𝑛</m:t>
                      </m:r>
                    </m:oMath>
                  </m:oMathPara>
                </a14:m>
                <a:endParaRPr lang="en-US" dirty="0">
                  <a:solidFill>
                    <a:srgbClr val="C00000"/>
                  </a:solidFill>
                </a:endParaRPr>
              </a:p>
            </p:txBody>
          </p:sp>
        </mc:Choice>
        <mc:Fallback xmlns="">
          <p:sp>
            <p:nvSpPr>
              <p:cNvPr id="21" name="Rectangle 20">
                <a:extLst>
                  <a:ext uri="{FF2B5EF4-FFF2-40B4-BE49-F238E27FC236}">
                    <a16:creationId xmlns:a16="http://schemas.microsoft.com/office/drawing/2014/main" id="{A20E76EB-EA56-CFB7-08B7-62F1D0482563}"/>
                  </a:ext>
                </a:extLst>
              </p:cNvPr>
              <p:cNvSpPr>
                <a:spLocks noRot="1" noChangeAspect="1" noMove="1" noResize="1" noEditPoints="1" noAdjustHandles="1" noChangeArrowheads="1" noChangeShapeType="1" noTextEdit="1"/>
              </p:cNvSpPr>
              <p:nvPr/>
            </p:nvSpPr>
            <p:spPr>
              <a:xfrm>
                <a:off x="7135795" y="3795693"/>
                <a:ext cx="374590" cy="369332"/>
              </a:xfrm>
              <a:prstGeom prst="rect">
                <a:avLst/>
              </a:prstGeom>
              <a:blipFill>
                <a:blip r:embed="rId7"/>
                <a:stretch>
                  <a:fillRect/>
                </a:stretch>
              </a:blipFill>
            </p:spPr>
            <p:txBody>
              <a:bodyPr/>
              <a:lstStyle/>
              <a:p>
                <a:r>
                  <a:rPr lang="en-US">
                    <a:noFill/>
                  </a:rPr>
                  <a:t> </a:t>
                </a:r>
              </a:p>
            </p:txBody>
          </p:sp>
        </mc:Fallback>
      </mc:AlternateContent>
      <p:sp>
        <p:nvSpPr>
          <p:cNvPr id="22" name="Rectangle 21">
            <a:extLst>
              <a:ext uri="{FF2B5EF4-FFF2-40B4-BE49-F238E27FC236}">
                <a16:creationId xmlns:a16="http://schemas.microsoft.com/office/drawing/2014/main" id="{049AAE01-079A-D530-AE3B-33886A1813EE}"/>
              </a:ext>
            </a:extLst>
          </p:cNvPr>
          <p:cNvSpPr/>
          <p:nvPr/>
        </p:nvSpPr>
        <p:spPr>
          <a:xfrm>
            <a:off x="9780434" y="2562194"/>
            <a:ext cx="398585" cy="3572109"/>
          </a:xfrm>
          <a:prstGeom prst="rect">
            <a:avLst/>
          </a:prstGeom>
          <a:noFill/>
          <a:ln w="571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137D4458-3DA7-B80A-6532-C0601C2FBBD8}"/>
                  </a:ext>
                </a:extLst>
              </p:cNvPr>
              <p:cNvSpPr/>
              <p:nvPr/>
            </p:nvSpPr>
            <p:spPr>
              <a:xfrm>
                <a:off x="9848634" y="6336652"/>
                <a:ext cx="385041"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b="0" i="1" smtClean="0">
                          <a:solidFill>
                            <a:srgbClr val="C00000"/>
                          </a:solidFill>
                          <a:latin typeface="Cambria Math" panose="02040503050406030204" pitchFamily="18" charset="0"/>
                        </a:rPr>
                        <m:t>1</m:t>
                      </m:r>
                    </m:oMath>
                  </m:oMathPara>
                </a14:m>
                <a:endParaRPr lang="en-US" dirty="0">
                  <a:solidFill>
                    <a:srgbClr val="C00000"/>
                  </a:solidFill>
                </a:endParaRPr>
              </a:p>
            </p:txBody>
          </p:sp>
        </mc:Choice>
        <mc:Fallback xmlns="">
          <p:sp>
            <p:nvSpPr>
              <p:cNvPr id="24" name="Rectangle 23">
                <a:extLst>
                  <a:ext uri="{FF2B5EF4-FFF2-40B4-BE49-F238E27FC236}">
                    <a16:creationId xmlns:a16="http://schemas.microsoft.com/office/drawing/2014/main" id="{137D4458-3DA7-B80A-6532-C0601C2FBBD8}"/>
                  </a:ext>
                </a:extLst>
              </p:cNvPr>
              <p:cNvSpPr>
                <a:spLocks noRot="1" noChangeAspect="1" noMove="1" noResize="1" noEditPoints="1" noAdjustHandles="1" noChangeArrowheads="1" noChangeShapeType="1" noTextEdit="1"/>
              </p:cNvSpPr>
              <p:nvPr/>
            </p:nvSpPr>
            <p:spPr>
              <a:xfrm>
                <a:off x="9848634" y="6336652"/>
                <a:ext cx="385041" cy="400110"/>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Rectangle 26">
                <a:extLst>
                  <a:ext uri="{FF2B5EF4-FFF2-40B4-BE49-F238E27FC236}">
                    <a16:creationId xmlns:a16="http://schemas.microsoft.com/office/drawing/2014/main" id="{026D736A-C535-47A6-BBDE-C224F8C7B75D}"/>
                  </a:ext>
                </a:extLst>
              </p:cNvPr>
              <p:cNvSpPr/>
              <p:nvPr/>
            </p:nvSpPr>
            <p:spPr>
              <a:xfrm>
                <a:off x="9752689" y="3430142"/>
                <a:ext cx="507896"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b="0" i="1" smtClean="0">
                          <a:solidFill>
                            <a:srgbClr val="C00000"/>
                          </a:solidFill>
                          <a:latin typeface="Cambria Math" panose="02040503050406030204" pitchFamily="18" charset="0"/>
                        </a:rPr>
                        <m:t>𝑏</m:t>
                      </m:r>
                    </m:oMath>
                  </m:oMathPara>
                </a14:m>
                <a:endParaRPr lang="en-US" dirty="0">
                  <a:solidFill>
                    <a:srgbClr val="C00000"/>
                  </a:solidFill>
                </a:endParaRPr>
              </a:p>
            </p:txBody>
          </p:sp>
        </mc:Choice>
        <mc:Fallback xmlns="">
          <p:sp>
            <p:nvSpPr>
              <p:cNvPr id="27" name="Rectangle 26">
                <a:extLst>
                  <a:ext uri="{FF2B5EF4-FFF2-40B4-BE49-F238E27FC236}">
                    <a16:creationId xmlns:a16="http://schemas.microsoft.com/office/drawing/2014/main" id="{026D736A-C535-47A6-BBDE-C224F8C7B75D}"/>
                  </a:ext>
                </a:extLst>
              </p:cNvPr>
              <p:cNvSpPr>
                <a:spLocks noRot="1" noChangeAspect="1" noMove="1" noResize="1" noEditPoints="1" noAdjustHandles="1" noChangeArrowheads="1" noChangeShapeType="1" noTextEdit="1"/>
              </p:cNvSpPr>
              <p:nvPr/>
            </p:nvSpPr>
            <p:spPr>
              <a:xfrm>
                <a:off x="9752689" y="3430142"/>
                <a:ext cx="507896" cy="584775"/>
              </a:xfrm>
              <a:prstGeom prst="rect">
                <a:avLst/>
              </a:prstGeom>
              <a:blipFill>
                <a:blip r:embed="rId9"/>
                <a:stretch>
                  <a:fillRect/>
                </a:stretch>
              </a:blipFill>
            </p:spPr>
            <p:txBody>
              <a:bodyPr/>
              <a:lstStyle/>
              <a:p>
                <a:r>
                  <a:rPr lang="en-US">
                    <a:noFill/>
                  </a:rPr>
                  <a:t> </a:t>
                </a:r>
              </a:p>
            </p:txBody>
          </p:sp>
        </mc:Fallback>
      </mc:AlternateContent>
      <p:sp>
        <p:nvSpPr>
          <p:cNvPr id="28" name="Rectangle 27">
            <a:extLst>
              <a:ext uri="{FF2B5EF4-FFF2-40B4-BE49-F238E27FC236}">
                <a16:creationId xmlns:a16="http://schemas.microsoft.com/office/drawing/2014/main" id="{0615BE8A-DD1E-7851-A8BC-10DA9565257E}"/>
              </a:ext>
            </a:extLst>
          </p:cNvPr>
          <p:cNvSpPr/>
          <p:nvPr/>
        </p:nvSpPr>
        <p:spPr>
          <a:xfrm>
            <a:off x="10342149" y="4594923"/>
            <a:ext cx="398585" cy="446861"/>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9" name="Rectangle 28">
                <a:extLst>
                  <a:ext uri="{FF2B5EF4-FFF2-40B4-BE49-F238E27FC236}">
                    <a16:creationId xmlns:a16="http://schemas.microsoft.com/office/drawing/2014/main" id="{9741D705-3CBD-69E9-7E72-2B9E13EBFFE4}"/>
                  </a:ext>
                </a:extLst>
              </p:cNvPr>
              <p:cNvSpPr/>
              <p:nvPr/>
            </p:nvSpPr>
            <p:spPr>
              <a:xfrm>
                <a:off x="10312974" y="4633687"/>
                <a:ext cx="367985"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solidFill>
                            <a:srgbClr val="C00000"/>
                          </a:solidFill>
                          <a:latin typeface="Cambria Math" panose="02040503050406030204" pitchFamily="18" charset="0"/>
                        </a:rPr>
                        <m:t>−1</m:t>
                      </m:r>
                    </m:oMath>
                  </m:oMathPara>
                </a14:m>
                <a:endParaRPr lang="en-US" dirty="0">
                  <a:solidFill>
                    <a:srgbClr val="C00000"/>
                  </a:solidFill>
                </a:endParaRPr>
              </a:p>
            </p:txBody>
          </p:sp>
        </mc:Choice>
        <mc:Fallback xmlns="">
          <p:sp>
            <p:nvSpPr>
              <p:cNvPr id="29" name="Rectangle 28">
                <a:extLst>
                  <a:ext uri="{FF2B5EF4-FFF2-40B4-BE49-F238E27FC236}">
                    <a16:creationId xmlns:a16="http://schemas.microsoft.com/office/drawing/2014/main" id="{9741D705-3CBD-69E9-7E72-2B9E13EBFFE4}"/>
                  </a:ext>
                </a:extLst>
              </p:cNvPr>
              <p:cNvSpPr>
                <a:spLocks noRot="1" noChangeAspect="1" noMove="1" noResize="1" noEditPoints="1" noAdjustHandles="1" noChangeArrowheads="1" noChangeShapeType="1" noTextEdit="1"/>
              </p:cNvSpPr>
              <p:nvPr/>
            </p:nvSpPr>
            <p:spPr>
              <a:xfrm>
                <a:off x="10312974" y="4633687"/>
                <a:ext cx="367985" cy="369332"/>
              </a:xfrm>
              <a:prstGeom prst="rect">
                <a:avLst/>
              </a:prstGeom>
              <a:blipFill>
                <a:blip r:embed="rId10"/>
                <a:stretch>
                  <a:fillRect r="-28333"/>
                </a:stretch>
              </a:blipFill>
            </p:spPr>
            <p:txBody>
              <a:bodyPr/>
              <a:lstStyle/>
              <a:p>
                <a:r>
                  <a:rPr lang="en-US">
                    <a:noFill/>
                  </a:rPr>
                  <a:t> </a:t>
                </a:r>
              </a:p>
            </p:txBody>
          </p:sp>
        </mc:Fallback>
      </mc:AlternateContent>
      <p:sp>
        <p:nvSpPr>
          <p:cNvPr id="37" name="Rectangle 36">
            <a:extLst>
              <a:ext uri="{FF2B5EF4-FFF2-40B4-BE49-F238E27FC236}">
                <a16:creationId xmlns:a16="http://schemas.microsoft.com/office/drawing/2014/main" id="{61867D72-3865-E884-043F-9C40CF51876E}"/>
              </a:ext>
            </a:extLst>
          </p:cNvPr>
          <p:cNvSpPr/>
          <p:nvPr/>
        </p:nvSpPr>
        <p:spPr>
          <a:xfrm>
            <a:off x="1387580" y="2562194"/>
            <a:ext cx="2476460" cy="3572110"/>
          </a:xfrm>
          <a:prstGeom prst="rect">
            <a:avLst/>
          </a:prstGeom>
          <a:noFill/>
          <a:ln w="571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8" name="Rectangle 37">
                <a:extLst>
                  <a:ext uri="{FF2B5EF4-FFF2-40B4-BE49-F238E27FC236}">
                    <a16:creationId xmlns:a16="http://schemas.microsoft.com/office/drawing/2014/main" id="{120D1F8E-30DF-A3CF-0B47-FD8E5435A77A}"/>
                  </a:ext>
                </a:extLst>
              </p:cNvPr>
              <p:cNvSpPr/>
              <p:nvPr/>
            </p:nvSpPr>
            <p:spPr>
              <a:xfrm>
                <a:off x="2328628" y="6336651"/>
                <a:ext cx="909522" cy="40011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000" b="0" i="1" smtClean="0">
                          <a:solidFill>
                            <a:srgbClr val="C00000"/>
                          </a:solidFill>
                          <a:latin typeface="Cambria Math" panose="02040503050406030204" pitchFamily="18" charset="0"/>
                        </a:rPr>
                        <m:t>𝑑</m:t>
                      </m:r>
                      <m:r>
                        <a:rPr lang="en-US" sz="2000" b="0" i="1" smtClean="0">
                          <a:solidFill>
                            <a:srgbClr val="C00000"/>
                          </a:solidFill>
                          <a:latin typeface="Cambria Math" panose="02040503050406030204" pitchFamily="18" charset="0"/>
                        </a:rPr>
                        <m:t>+1</m:t>
                      </m:r>
                    </m:oMath>
                  </m:oMathPara>
                </a14:m>
                <a:endParaRPr lang="en-US" dirty="0">
                  <a:solidFill>
                    <a:srgbClr val="C00000"/>
                  </a:solidFill>
                </a:endParaRPr>
              </a:p>
            </p:txBody>
          </p:sp>
        </mc:Choice>
        <mc:Fallback xmlns="">
          <p:sp>
            <p:nvSpPr>
              <p:cNvPr id="38" name="Rectangle 37">
                <a:extLst>
                  <a:ext uri="{FF2B5EF4-FFF2-40B4-BE49-F238E27FC236}">
                    <a16:creationId xmlns:a16="http://schemas.microsoft.com/office/drawing/2014/main" id="{120D1F8E-30DF-A3CF-0B47-FD8E5435A77A}"/>
                  </a:ext>
                </a:extLst>
              </p:cNvPr>
              <p:cNvSpPr>
                <a:spLocks noRot="1" noChangeAspect="1" noMove="1" noResize="1" noEditPoints="1" noAdjustHandles="1" noChangeArrowheads="1" noChangeShapeType="1" noTextEdit="1"/>
              </p:cNvSpPr>
              <p:nvPr/>
            </p:nvSpPr>
            <p:spPr>
              <a:xfrm>
                <a:off x="2328628" y="6336651"/>
                <a:ext cx="909522" cy="400110"/>
              </a:xfrm>
              <a:prstGeom prst="rect">
                <a:avLst/>
              </a:prstGeom>
              <a:blipFill>
                <a:blip r:embed="rId11"/>
                <a:stretch>
                  <a:fillRect/>
                </a:stretch>
              </a:blipFill>
            </p:spPr>
            <p:txBody>
              <a:bodyPr/>
              <a:lstStyle/>
              <a:p>
                <a:r>
                  <a:rPr lang="en-US">
                    <a:noFill/>
                  </a:rPr>
                  <a:t> </a:t>
                </a:r>
              </a:p>
            </p:txBody>
          </p:sp>
        </mc:Fallback>
      </mc:AlternateContent>
      <p:sp>
        <p:nvSpPr>
          <p:cNvPr id="39" name="Rectangle 38">
            <a:extLst>
              <a:ext uri="{FF2B5EF4-FFF2-40B4-BE49-F238E27FC236}">
                <a16:creationId xmlns:a16="http://schemas.microsoft.com/office/drawing/2014/main" id="{E3F7FF07-6AD8-5E3E-C46E-0DFF9CB6C58E}"/>
              </a:ext>
            </a:extLst>
          </p:cNvPr>
          <p:cNvSpPr/>
          <p:nvPr/>
        </p:nvSpPr>
        <p:spPr>
          <a:xfrm>
            <a:off x="4027171" y="2562194"/>
            <a:ext cx="398585" cy="2479590"/>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0" name="Rectangle 39">
                <a:extLst>
                  <a:ext uri="{FF2B5EF4-FFF2-40B4-BE49-F238E27FC236}">
                    <a16:creationId xmlns:a16="http://schemas.microsoft.com/office/drawing/2014/main" id="{6C0CF78C-4F44-0210-86EF-F67508834C6C}"/>
                  </a:ext>
                </a:extLst>
              </p:cNvPr>
              <p:cNvSpPr/>
              <p:nvPr/>
            </p:nvSpPr>
            <p:spPr>
              <a:xfrm>
                <a:off x="2255050" y="3392780"/>
                <a:ext cx="557973"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b="0" i="1" smtClean="0">
                          <a:solidFill>
                            <a:srgbClr val="C00000"/>
                          </a:solidFill>
                          <a:latin typeface="Cambria Math" panose="02040503050406030204" pitchFamily="18" charset="0"/>
                        </a:rPr>
                        <m:t>𝐵</m:t>
                      </m:r>
                    </m:oMath>
                  </m:oMathPara>
                </a14:m>
                <a:endParaRPr lang="en-US" dirty="0">
                  <a:solidFill>
                    <a:srgbClr val="C00000"/>
                  </a:solidFill>
                </a:endParaRPr>
              </a:p>
            </p:txBody>
          </p:sp>
        </mc:Choice>
        <mc:Fallback xmlns="">
          <p:sp>
            <p:nvSpPr>
              <p:cNvPr id="40" name="Rectangle 39">
                <a:extLst>
                  <a:ext uri="{FF2B5EF4-FFF2-40B4-BE49-F238E27FC236}">
                    <a16:creationId xmlns:a16="http://schemas.microsoft.com/office/drawing/2014/main" id="{6C0CF78C-4F44-0210-86EF-F67508834C6C}"/>
                  </a:ext>
                </a:extLst>
              </p:cNvPr>
              <p:cNvSpPr>
                <a:spLocks noRot="1" noChangeAspect="1" noMove="1" noResize="1" noEditPoints="1" noAdjustHandles="1" noChangeArrowheads="1" noChangeShapeType="1" noTextEdit="1"/>
              </p:cNvSpPr>
              <p:nvPr/>
            </p:nvSpPr>
            <p:spPr>
              <a:xfrm>
                <a:off x="2255050" y="3392780"/>
                <a:ext cx="557973" cy="584775"/>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Rectangle 40">
                <a:extLst>
                  <a:ext uri="{FF2B5EF4-FFF2-40B4-BE49-F238E27FC236}">
                    <a16:creationId xmlns:a16="http://schemas.microsoft.com/office/drawing/2014/main" id="{1BBDFDEA-CB9E-656E-5C31-D87C8521B52D}"/>
                  </a:ext>
                </a:extLst>
              </p:cNvPr>
              <p:cNvSpPr/>
              <p:nvPr/>
            </p:nvSpPr>
            <p:spPr>
              <a:xfrm>
                <a:off x="4057771" y="3387868"/>
                <a:ext cx="367985" cy="58477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3200" b="0" i="1" smtClean="0">
                          <a:solidFill>
                            <a:srgbClr val="C00000"/>
                          </a:solidFill>
                          <a:latin typeface="Cambria Math" panose="02040503050406030204" pitchFamily="18" charset="0"/>
                        </a:rPr>
                        <m:t>𝑦</m:t>
                      </m:r>
                    </m:oMath>
                  </m:oMathPara>
                </a14:m>
                <a:endParaRPr lang="en-US" sz="3200" dirty="0">
                  <a:solidFill>
                    <a:srgbClr val="C00000"/>
                  </a:solidFill>
                </a:endParaRPr>
              </a:p>
            </p:txBody>
          </p:sp>
        </mc:Choice>
        <mc:Fallback xmlns="">
          <p:sp>
            <p:nvSpPr>
              <p:cNvPr id="41" name="Rectangle 40">
                <a:extLst>
                  <a:ext uri="{FF2B5EF4-FFF2-40B4-BE49-F238E27FC236}">
                    <a16:creationId xmlns:a16="http://schemas.microsoft.com/office/drawing/2014/main" id="{1BBDFDEA-CB9E-656E-5C31-D87C8521B52D}"/>
                  </a:ext>
                </a:extLst>
              </p:cNvPr>
              <p:cNvSpPr>
                <a:spLocks noRot="1" noChangeAspect="1" noMove="1" noResize="1" noEditPoints="1" noAdjustHandles="1" noChangeArrowheads="1" noChangeShapeType="1" noTextEdit="1"/>
              </p:cNvSpPr>
              <p:nvPr/>
            </p:nvSpPr>
            <p:spPr>
              <a:xfrm>
                <a:off x="4057771" y="3387868"/>
                <a:ext cx="367985" cy="584775"/>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Rectangle 41">
                <a:extLst>
                  <a:ext uri="{FF2B5EF4-FFF2-40B4-BE49-F238E27FC236}">
                    <a16:creationId xmlns:a16="http://schemas.microsoft.com/office/drawing/2014/main" id="{B70C0DAE-21E4-F77A-8D81-CB6DDB7894FF}"/>
                  </a:ext>
                </a:extLst>
              </p:cNvPr>
              <p:cNvSpPr/>
              <p:nvPr/>
            </p:nvSpPr>
            <p:spPr>
              <a:xfrm>
                <a:off x="820816" y="3795693"/>
                <a:ext cx="37459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solidFill>
                            <a:srgbClr val="C00000"/>
                          </a:solidFill>
                          <a:latin typeface="Cambria Math" panose="02040503050406030204" pitchFamily="18" charset="0"/>
                        </a:rPr>
                        <m:t>𝑛</m:t>
                      </m:r>
                    </m:oMath>
                  </m:oMathPara>
                </a14:m>
                <a:endParaRPr lang="en-US" dirty="0">
                  <a:solidFill>
                    <a:srgbClr val="C00000"/>
                  </a:solidFill>
                </a:endParaRPr>
              </a:p>
            </p:txBody>
          </p:sp>
        </mc:Choice>
        <mc:Fallback xmlns="">
          <p:sp>
            <p:nvSpPr>
              <p:cNvPr id="42" name="Rectangle 41">
                <a:extLst>
                  <a:ext uri="{FF2B5EF4-FFF2-40B4-BE49-F238E27FC236}">
                    <a16:creationId xmlns:a16="http://schemas.microsoft.com/office/drawing/2014/main" id="{B70C0DAE-21E4-F77A-8D81-CB6DDB7894FF}"/>
                  </a:ext>
                </a:extLst>
              </p:cNvPr>
              <p:cNvSpPr>
                <a:spLocks noRot="1" noChangeAspect="1" noMove="1" noResize="1" noEditPoints="1" noAdjustHandles="1" noChangeArrowheads="1" noChangeShapeType="1" noTextEdit="1"/>
              </p:cNvSpPr>
              <p:nvPr/>
            </p:nvSpPr>
            <p:spPr>
              <a:xfrm>
                <a:off x="820816" y="3795693"/>
                <a:ext cx="374590" cy="369332"/>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C43D5800-1E66-E648-2ECD-309C5D2C8DE6}"/>
                  </a:ext>
                </a:extLst>
              </p:cNvPr>
              <p:cNvSpPr txBox="1"/>
              <p:nvPr/>
            </p:nvSpPr>
            <p:spPr>
              <a:xfrm>
                <a:off x="3835140" y="5269616"/>
                <a:ext cx="3896320" cy="5847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3200" i="1" smtClean="0">
                              <a:solidFill>
                                <a:srgbClr val="C00000"/>
                              </a:solidFill>
                              <a:latin typeface="Cambria Math" panose="02040503050406030204" pitchFamily="18" charset="0"/>
                            </a:rPr>
                          </m:ctrlPr>
                        </m:sSubPr>
                        <m:e>
                          <m:d>
                            <m:dPr>
                              <m:begChr m:val="‖"/>
                              <m:endChr m:val="‖"/>
                              <m:ctrlPr>
                                <a:rPr lang="en-US" sz="3200" i="1">
                                  <a:solidFill>
                                    <a:srgbClr val="C00000"/>
                                  </a:solidFill>
                                  <a:latin typeface="Cambria Math" panose="02040503050406030204" pitchFamily="18" charset="0"/>
                                </a:rPr>
                              </m:ctrlPr>
                            </m:dPr>
                            <m:e>
                              <m:r>
                                <a:rPr lang="en-US" sz="3200" b="0" i="1" smtClean="0">
                                  <a:solidFill>
                                    <a:srgbClr val="C00000"/>
                                  </a:solidFill>
                                  <a:latin typeface="Cambria Math" panose="02040503050406030204" pitchFamily="18" charset="0"/>
                                </a:rPr>
                                <m:t>𝐵𝑦</m:t>
                              </m:r>
                            </m:e>
                          </m:d>
                        </m:e>
                        <m:sub>
                          <m:r>
                            <a:rPr lang="en-US" sz="3200" i="1">
                              <a:solidFill>
                                <a:srgbClr val="C00000"/>
                              </a:solidFill>
                              <a:latin typeface="Cambria Math" panose="02040503050406030204" pitchFamily="18" charset="0"/>
                            </a:rPr>
                            <m:t>2</m:t>
                          </m:r>
                        </m:sub>
                      </m:sSub>
                      <m:r>
                        <a:rPr lang="en-US" sz="3200" b="0" i="1" smtClean="0">
                          <a:solidFill>
                            <a:srgbClr val="C00000"/>
                          </a:solidFill>
                          <a:latin typeface="Cambria Math" panose="02040503050406030204" pitchFamily="18" charset="0"/>
                        </a:rPr>
                        <m:t>≈</m:t>
                      </m:r>
                      <m:sSub>
                        <m:sSubPr>
                          <m:ctrlPr>
                            <a:rPr lang="en-US" sz="3200" i="1" smtClean="0">
                              <a:solidFill>
                                <a:srgbClr val="C00000"/>
                              </a:solidFill>
                              <a:latin typeface="Cambria Math" panose="02040503050406030204" pitchFamily="18" charset="0"/>
                            </a:rPr>
                          </m:ctrlPr>
                        </m:sSubPr>
                        <m:e>
                          <m:d>
                            <m:dPr>
                              <m:begChr m:val="‖"/>
                              <m:endChr m:val="‖"/>
                              <m:ctrlPr>
                                <a:rPr lang="en-US" sz="3200" i="1">
                                  <a:solidFill>
                                    <a:srgbClr val="C00000"/>
                                  </a:solidFill>
                                  <a:latin typeface="Cambria Math" panose="02040503050406030204" pitchFamily="18" charset="0"/>
                                </a:rPr>
                              </m:ctrlPr>
                            </m:dPr>
                            <m:e>
                              <m:r>
                                <a:rPr lang="en-US" sz="3200" i="1">
                                  <a:solidFill>
                                    <a:srgbClr val="C00000"/>
                                  </a:solidFill>
                                  <a:latin typeface="Cambria Math" panose="02040503050406030204" pitchFamily="18" charset="0"/>
                                </a:rPr>
                                <m:t>𝐴𝑥</m:t>
                              </m:r>
                              <m:r>
                                <a:rPr lang="en-US" sz="3200" i="1">
                                  <a:solidFill>
                                    <a:srgbClr val="C00000"/>
                                  </a:solidFill>
                                  <a:latin typeface="Cambria Math" panose="02040503050406030204" pitchFamily="18" charset="0"/>
                                </a:rPr>
                                <m:t>−</m:t>
                              </m:r>
                              <m:r>
                                <a:rPr lang="en-US" sz="3200" i="1">
                                  <a:solidFill>
                                    <a:srgbClr val="C00000"/>
                                  </a:solidFill>
                                  <a:latin typeface="Cambria Math" panose="02040503050406030204" pitchFamily="18" charset="0"/>
                                </a:rPr>
                                <m:t>𝑏</m:t>
                              </m:r>
                            </m:e>
                          </m:d>
                        </m:e>
                        <m:sub>
                          <m:r>
                            <a:rPr lang="en-US" sz="3200" i="1">
                              <a:solidFill>
                                <a:srgbClr val="C00000"/>
                              </a:solidFill>
                              <a:latin typeface="Cambria Math" panose="02040503050406030204" pitchFamily="18" charset="0"/>
                            </a:rPr>
                            <m:t>2</m:t>
                          </m:r>
                        </m:sub>
                      </m:sSub>
                    </m:oMath>
                  </m:oMathPara>
                </a14:m>
                <a:endParaRPr lang="en-US" sz="3200" dirty="0"/>
              </a:p>
            </p:txBody>
          </p:sp>
        </mc:Choice>
        <mc:Fallback xmlns="">
          <p:sp>
            <p:nvSpPr>
              <p:cNvPr id="5" name="TextBox 4">
                <a:extLst>
                  <a:ext uri="{FF2B5EF4-FFF2-40B4-BE49-F238E27FC236}">
                    <a16:creationId xmlns:a16="http://schemas.microsoft.com/office/drawing/2014/main" id="{C43D5800-1E66-E648-2ECD-309C5D2C8DE6}"/>
                  </a:ext>
                </a:extLst>
              </p:cNvPr>
              <p:cNvSpPr txBox="1">
                <a:spLocks noRot="1" noChangeAspect="1" noMove="1" noResize="1" noEditPoints="1" noAdjustHandles="1" noChangeArrowheads="1" noChangeShapeType="1" noTextEdit="1"/>
              </p:cNvSpPr>
              <p:nvPr/>
            </p:nvSpPr>
            <p:spPr>
              <a:xfrm>
                <a:off x="3835140" y="5269616"/>
                <a:ext cx="3896320" cy="584775"/>
              </a:xfrm>
              <a:prstGeom prst="rect">
                <a:avLst/>
              </a:prstGeom>
              <a:blipFill>
                <a:blip r:embed="rId1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38281508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rgbClr val="C00000"/>
                </a:solidFill>
              </a:rPr>
              <a:t>Previously: Coreset Construction and Sampling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p:txBody>
              <a:bodyPr>
                <a:normAutofit/>
              </a:bodyPr>
              <a:lstStyle/>
              <a:p>
                <a:pPr>
                  <a:buClr>
                    <a:schemeClr val="tx1"/>
                  </a:buClr>
                </a:pPr>
                <a:r>
                  <a:rPr lang="en-US" sz="3200" dirty="0"/>
                  <a:t>Importance sampling only needs</a:t>
                </a:r>
                <a:r>
                  <a:rPr lang="en-US" sz="3200" dirty="0">
                    <a:solidFill>
                      <a:srgbClr val="C00000"/>
                    </a:solidFill>
                  </a:rPr>
                  <a:t> </a:t>
                </a:r>
                <a14:m>
                  <m:oMath xmlns:m="http://schemas.openxmlformats.org/officeDocument/2006/math">
                    <m:r>
                      <a:rPr lang="en-US" sz="3200" i="1">
                        <a:solidFill>
                          <a:srgbClr val="C00000"/>
                        </a:solidFill>
                        <a:latin typeface="Cambria Math" panose="02040503050406030204" pitchFamily="18" charset="0"/>
                      </a:rPr>
                      <m:t>𝑋</m:t>
                    </m:r>
                    <m:r>
                      <a:rPr lang="en-US" sz="3200" b="0" i="0" smtClean="0">
                        <a:solidFill>
                          <a:srgbClr val="C00000"/>
                        </a:solidFill>
                        <a:latin typeface="Cambria Math" panose="02040503050406030204" pitchFamily="18" charset="0"/>
                      </a:rPr>
                      <m:t>′</m:t>
                    </m:r>
                  </m:oMath>
                </a14:m>
                <a:r>
                  <a:rPr lang="en-US" sz="3200" dirty="0"/>
                  <a:t> to have size </a:t>
                </a:r>
                <a14:m>
                  <m:oMath xmlns:m="http://schemas.openxmlformats.org/officeDocument/2006/math">
                    <m:r>
                      <a:rPr lang="en-US" sz="3200" b="0" i="1" smtClean="0">
                        <a:solidFill>
                          <a:srgbClr val="C00000"/>
                        </a:solidFill>
                        <a:latin typeface="Cambria Math" panose="02040503050406030204" pitchFamily="18" charset="0"/>
                      </a:rPr>
                      <m:t>𝑂</m:t>
                    </m:r>
                    <m:d>
                      <m:dPr>
                        <m:ctrlPr>
                          <a:rPr lang="en-US" sz="3200" b="0" i="1" smtClean="0">
                            <a:solidFill>
                              <a:srgbClr val="C00000"/>
                            </a:solidFill>
                            <a:latin typeface="Cambria Math" panose="02040503050406030204" pitchFamily="18" charset="0"/>
                          </a:rPr>
                        </m:ctrlPr>
                      </m:dPr>
                      <m:e>
                        <m:f>
                          <m:fPr>
                            <m:ctrlPr>
                              <a:rPr lang="en-US" sz="3200" i="1">
                                <a:solidFill>
                                  <a:srgbClr val="C00000"/>
                                </a:solidFill>
                                <a:latin typeface="Cambria Math" panose="02040503050406030204" pitchFamily="18" charset="0"/>
                              </a:rPr>
                            </m:ctrlPr>
                          </m:fPr>
                          <m:num>
                            <m:r>
                              <a:rPr lang="en-US" sz="3200" i="1">
                                <a:solidFill>
                                  <a:srgbClr val="C00000"/>
                                </a:solidFill>
                                <a:latin typeface="Cambria Math" panose="02040503050406030204" pitchFamily="18" charset="0"/>
                              </a:rPr>
                              <m:t>1</m:t>
                            </m:r>
                          </m:num>
                          <m:den>
                            <m:sSup>
                              <m:sSupPr>
                                <m:ctrlPr>
                                  <a:rPr lang="en-US" sz="3200" i="1">
                                    <a:solidFill>
                                      <a:srgbClr val="C00000"/>
                                    </a:solidFill>
                                    <a:latin typeface="Cambria Math" panose="02040503050406030204" pitchFamily="18" charset="0"/>
                                  </a:rPr>
                                </m:ctrlPr>
                              </m:sSupPr>
                              <m:e>
                                <m:r>
                                  <a:rPr lang="en-US" sz="3200" i="1">
                                    <a:solidFill>
                                      <a:srgbClr val="C00000"/>
                                    </a:solidFill>
                                    <a:latin typeface="Cambria Math" panose="02040503050406030204" pitchFamily="18" charset="0"/>
                                  </a:rPr>
                                  <m:t>𝜀</m:t>
                                </m:r>
                              </m:e>
                              <m:sup>
                                <m:r>
                                  <a:rPr lang="en-US" sz="3200" i="1">
                                    <a:solidFill>
                                      <a:srgbClr val="C00000"/>
                                    </a:solidFill>
                                    <a:latin typeface="Cambria Math" panose="02040503050406030204" pitchFamily="18" charset="0"/>
                                  </a:rPr>
                                  <m:t>2</m:t>
                                </m:r>
                              </m:sup>
                            </m:sSup>
                          </m:den>
                        </m:f>
                      </m:e>
                    </m:d>
                  </m:oMath>
                </a14:m>
                <a:r>
                  <a:rPr lang="en-US" sz="3200" dirty="0"/>
                  <a:t> to achieve </a:t>
                </a:r>
                <a14:m>
                  <m:oMath xmlns:m="http://schemas.openxmlformats.org/officeDocument/2006/math">
                    <m:d>
                      <m:dPr>
                        <m:ctrlPr>
                          <a:rPr lang="en-US" sz="3200" b="0" i="1" smtClean="0">
                            <a:solidFill>
                              <a:srgbClr val="C00000"/>
                            </a:solidFill>
                            <a:latin typeface="Cambria Math" panose="02040503050406030204" pitchFamily="18" charset="0"/>
                          </a:rPr>
                        </m:ctrlPr>
                      </m:dPr>
                      <m:e>
                        <m:r>
                          <a:rPr lang="en-US" sz="3200" b="0" i="1" smtClean="0">
                            <a:solidFill>
                              <a:srgbClr val="C00000"/>
                            </a:solidFill>
                            <a:latin typeface="Cambria Math" panose="02040503050406030204" pitchFamily="18" charset="0"/>
                          </a:rPr>
                          <m:t>1+</m:t>
                        </m:r>
                        <m:r>
                          <a:rPr lang="en-US" sz="3200" b="0" i="1" smtClean="0">
                            <a:solidFill>
                              <a:srgbClr val="C00000"/>
                            </a:solidFill>
                            <a:latin typeface="Cambria Math" panose="02040503050406030204" pitchFamily="18" charset="0"/>
                          </a:rPr>
                          <m:t>𝜀</m:t>
                        </m:r>
                      </m:e>
                    </m:d>
                  </m:oMath>
                </a14:m>
                <a:r>
                  <a:rPr lang="en-US" sz="3200" dirty="0"/>
                  <a:t>-approximation to </a:t>
                </a:r>
                <a14:m>
                  <m:oMath xmlns:m="http://schemas.openxmlformats.org/officeDocument/2006/math">
                    <m:r>
                      <m:rPr>
                        <m:sty m:val="p"/>
                      </m:rPr>
                      <a:rPr lang="en-US" sz="3200" i="1" smtClean="0">
                        <a:solidFill>
                          <a:srgbClr val="C00000"/>
                        </a:solidFill>
                        <a:latin typeface="Cambria Math" panose="02040503050406030204" pitchFamily="18" charset="0"/>
                      </a:rPr>
                      <m:t>Cost</m:t>
                    </m:r>
                    <m:r>
                      <a:rPr lang="en-US" sz="3200" i="1">
                        <a:solidFill>
                          <a:srgbClr val="C00000"/>
                        </a:solidFill>
                        <a:latin typeface="Cambria Math" panose="02040503050406030204" pitchFamily="18" charset="0"/>
                      </a:rPr>
                      <m:t>(</m:t>
                    </m:r>
                    <m:r>
                      <a:rPr lang="en-US" sz="3200" i="1">
                        <a:solidFill>
                          <a:srgbClr val="C00000"/>
                        </a:solidFill>
                        <a:latin typeface="Cambria Math" panose="02040503050406030204" pitchFamily="18" charset="0"/>
                      </a:rPr>
                      <m:t>𝑋</m:t>
                    </m:r>
                    <m:r>
                      <a:rPr lang="en-US" sz="3200" i="1">
                        <a:solidFill>
                          <a:srgbClr val="C00000"/>
                        </a:solidFill>
                        <a:latin typeface="Cambria Math" panose="02040503050406030204" pitchFamily="18" charset="0"/>
                      </a:rPr>
                      <m:t>,</m:t>
                    </m:r>
                    <m:r>
                      <a:rPr lang="en-US" sz="3200" i="1">
                        <a:solidFill>
                          <a:srgbClr val="C00000"/>
                        </a:solidFill>
                        <a:latin typeface="Cambria Math" panose="02040503050406030204" pitchFamily="18" charset="0"/>
                      </a:rPr>
                      <m:t>𝐶</m:t>
                    </m:r>
                    <m:r>
                      <a:rPr lang="en-US" sz="3200" i="1">
                        <a:solidFill>
                          <a:srgbClr val="C00000"/>
                        </a:solidFill>
                        <a:latin typeface="Cambria Math" panose="02040503050406030204" pitchFamily="18" charset="0"/>
                      </a:rPr>
                      <m:t>)</m:t>
                    </m:r>
                  </m:oMath>
                </a14:m>
                <a:endParaRPr lang="en-US" sz="3200" dirty="0"/>
              </a:p>
              <a:p>
                <a:pPr>
                  <a:buClr>
                    <a:schemeClr val="tx1"/>
                  </a:buClr>
                </a:pPr>
                <a:r>
                  <a:rPr lang="en-US" sz="3200" dirty="0"/>
                  <a:t>To handle all possible sets of </a:t>
                </a:r>
                <a14:m>
                  <m:oMath xmlns:m="http://schemas.openxmlformats.org/officeDocument/2006/math">
                    <m:r>
                      <a:rPr lang="en-US" sz="3200" b="0" i="1" smtClean="0">
                        <a:solidFill>
                          <a:srgbClr val="C00000"/>
                        </a:solidFill>
                        <a:latin typeface="Cambria Math" panose="02040503050406030204" pitchFamily="18" charset="0"/>
                      </a:rPr>
                      <m:t>𝑘</m:t>
                    </m:r>
                  </m:oMath>
                </a14:m>
                <a:r>
                  <a:rPr lang="en-US" sz="3200" dirty="0"/>
                  <a:t> centers:</a:t>
                </a:r>
              </a:p>
              <a:p>
                <a:pPr lvl="1">
                  <a:buClr>
                    <a:schemeClr val="tx1"/>
                  </a:buClr>
                </a:pPr>
                <a:r>
                  <a:rPr lang="en-US" sz="3200" dirty="0"/>
                  <a:t>Need to sample each point </a:t>
                </a:r>
                <a14:m>
                  <m:oMath xmlns:m="http://schemas.openxmlformats.org/officeDocument/2006/math">
                    <m:r>
                      <a:rPr lang="en-US" sz="3200" i="1">
                        <a:solidFill>
                          <a:srgbClr val="C00000"/>
                        </a:solidFill>
                        <a:latin typeface="Cambria Math" panose="02040503050406030204" pitchFamily="18" charset="0"/>
                      </a:rPr>
                      <m:t>𝑥</m:t>
                    </m:r>
                  </m:oMath>
                </a14:m>
                <a:r>
                  <a:rPr lang="en-US" sz="3200" dirty="0"/>
                  <a:t> with probability </a:t>
                </a:r>
                <a14:m>
                  <m:oMath xmlns:m="http://schemas.openxmlformats.org/officeDocument/2006/math">
                    <m:limLow>
                      <m:limLowPr>
                        <m:ctrlPr>
                          <a:rPr lang="en-US" sz="3200" b="0" i="1" smtClean="0">
                            <a:solidFill>
                              <a:srgbClr val="C00000"/>
                            </a:solidFill>
                            <a:latin typeface="Cambria Math" panose="02040503050406030204" pitchFamily="18" charset="0"/>
                          </a:rPr>
                        </m:ctrlPr>
                      </m:limLowPr>
                      <m:e>
                        <m:r>
                          <m:rPr>
                            <m:sty m:val="p"/>
                          </m:rPr>
                          <a:rPr lang="en-US" sz="3200" b="0" i="0" smtClean="0">
                            <a:solidFill>
                              <a:srgbClr val="C00000"/>
                            </a:solidFill>
                            <a:latin typeface="Cambria Math" panose="02040503050406030204" pitchFamily="18" charset="0"/>
                          </a:rPr>
                          <m:t>max</m:t>
                        </m:r>
                      </m:e>
                      <m:lim>
                        <m:r>
                          <a:rPr lang="en-US" sz="3200" b="0" i="1" smtClean="0">
                            <a:solidFill>
                              <a:srgbClr val="C00000"/>
                            </a:solidFill>
                            <a:latin typeface="Cambria Math" panose="02040503050406030204" pitchFamily="18" charset="0"/>
                          </a:rPr>
                          <m:t>𝐶</m:t>
                        </m:r>
                      </m:lim>
                    </m:limLow>
                    <m:f>
                      <m:fPr>
                        <m:ctrlPr>
                          <a:rPr lang="en-US" sz="3200" i="1" smtClean="0">
                            <a:solidFill>
                              <a:srgbClr val="C00000"/>
                            </a:solidFill>
                            <a:latin typeface="Cambria Math" panose="02040503050406030204" pitchFamily="18" charset="0"/>
                          </a:rPr>
                        </m:ctrlPr>
                      </m:fPr>
                      <m:num>
                        <m:r>
                          <m:rPr>
                            <m:sty m:val="p"/>
                          </m:rPr>
                          <a:rPr lang="en-US" sz="3200" i="1" smtClean="0">
                            <a:solidFill>
                              <a:srgbClr val="C00000"/>
                            </a:solidFill>
                            <a:latin typeface="Cambria Math" panose="02040503050406030204" pitchFamily="18" charset="0"/>
                          </a:rPr>
                          <m:t>Cost</m:t>
                        </m:r>
                        <m:d>
                          <m:dPr>
                            <m:ctrlPr>
                              <a:rPr lang="en-US" sz="3200" i="1" smtClean="0">
                                <a:solidFill>
                                  <a:srgbClr val="C00000"/>
                                </a:solidFill>
                                <a:latin typeface="Cambria Math" panose="02040503050406030204" pitchFamily="18" charset="0"/>
                              </a:rPr>
                            </m:ctrlPr>
                          </m:dPr>
                          <m:e>
                            <m:r>
                              <a:rPr lang="en-US" sz="3200" i="1" smtClean="0">
                                <a:solidFill>
                                  <a:srgbClr val="C00000"/>
                                </a:solidFill>
                                <a:latin typeface="Cambria Math" panose="02040503050406030204" pitchFamily="18" charset="0"/>
                              </a:rPr>
                              <m:t>𝑥</m:t>
                            </m:r>
                            <m:r>
                              <a:rPr lang="en-US" sz="3200" i="1" smtClean="0">
                                <a:solidFill>
                                  <a:srgbClr val="C00000"/>
                                </a:solidFill>
                                <a:latin typeface="Cambria Math" panose="02040503050406030204" pitchFamily="18" charset="0"/>
                              </a:rPr>
                              <m:t>,</m:t>
                            </m:r>
                            <m:r>
                              <a:rPr lang="en-US" sz="3200" i="1" smtClean="0">
                                <a:solidFill>
                                  <a:srgbClr val="C00000"/>
                                </a:solidFill>
                                <a:latin typeface="Cambria Math" panose="02040503050406030204" pitchFamily="18" charset="0"/>
                              </a:rPr>
                              <m:t>𝐶</m:t>
                            </m:r>
                          </m:e>
                        </m:d>
                      </m:num>
                      <m:den>
                        <m:r>
                          <m:rPr>
                            <m:sty m:val="p"/>
                          </m:rPr>
                          <a:rPr lang="en-US" sz="3200" b="0" i="1" smtClean="0">
                            <a:solidFill>
                              <a:srgbClr val="C00000"/>
                            </a:solidFill>
                            <a:latin typeface="Cambria Math" panose="02040503050406030204" pitchFamily="18" charset="0"/>
                          </a:rPr>
                          <m:t>Cost</m:t>
                        </m:r>
                        <m:d>
                          <m:dPr>
                            <m:ctrlPr>
                              <a:rPr lang="en-US" sz="3200" b="0" i="1" smtClean="0">
                                <a:solidFill>
                                  <a:srgbClr val="C00000"/>
                                </a:solidFill>
                                <a:latin typeface="Cambria Math" panose="02040503050406030204" pitchFamily="18" charset="0"/>
                              </a:rPr>
                            </m:ctrlPr>
                          </m:dPr>
                          <m:e>
                            <m:r>
                              <a:rPr lang="en-US" sz="3200" b="0" i="1" smtClean="0">
                                <a:solidFill>
                                  <a:srgbClr val="C00000"/>
                                </a:solidFill>
                                <a:latin typeface="Cambria Math" panose="02040503050406030204" pitchFamily="18" charset="0"/>
                              </a:rPr>
                              <m:t>𝑋</m:t>
                            </m:r>
                            <m:r>
                              <a:rPr lang="en-US" sz="3200" b="0" i="1" smtClean="0">
                                <a:solidFill>
                                  <a:srgbClr val="C00000"/>
                                </a:solidFill>
                                <a:latin typeface="Cambria Math" panose="02040503050406030204" pitchFamily="18" charset="0"/>
                              </a:rPr>
                              <m:t>,</m:t>
                            </m:r>
                            <m:r>
                              <a:rPr lang="en-US" sz="3200" b="0" i="1" smtClean="0">
                                <a:solidFill>
                                  <a:srgbClr val="C00000"/>
                                </a:solidFill>
                                <a:latin typeface="Cambria Math" panose="02040503050406030204" pitchFamily="18" charset="0"/>
                              </a:rPr>
                              <m:t>𝐶</m:t>
                            </m:r>
                          </m:e>
                        </m:d>
                      </m:den>
                    </m:f>
                  </m:oMath>
                </a14:m>
                <a:r>
                  <a:rPr lang="en-US" sz="3200" dirty="0"/>
                  <a:t> instead of </a:t>
                </a:r>
                <a14:m>
                  <m:oMath xmlns:m="http://schemas.openxmlformats.org/officeDocument/2006/math">
                    <m:f>
                      <m:fPr>
                        <m:ctrlPr>
                          <a:rPr lang="en-US" sz="3200" i="1">
                            <a:solidFill>
                              <a:srgbClr val="C00000"/>
                            </a:solidFill>
                            <a:latin typeface="Cambria Math" panose="02040503050406030204" pitchFamily="18" charset="0"/>
                          </a:rPr>
                        </m:ctrlPr>
                      </m:fPr>
                      <m:num>
                        <m:r>
                          <m:rPr>
                            <m:sty m:val="p"/>
                          </m:rPr>
                          <a:rPr lang="en-US" sz="3200" i="1" smtClean="0">
                            <a:solidFill>
                              <a:srgbClr val="C00000"/>
                            </a:solidFill>
                            <a:latin typeface="Cambria Math" panose="02040503050406030204" pitchFamily="18" charset="0"/>
                          </a:rPr>
                          <m:t>Cost</m:t>
                        </m:r>
                        <m:d>
                          <m:dPr>
                            <m:ctrlPr>
                              <a:rPr lang="en-US" sz="3200" i="1">
                                <a:solidFill>
                                  <a:srgbClr val="C00000"/>
                                </a:solidFill>
                                <a:latin typeface="Cambria Math" panose="02040503050406030204" pitchFamily="18" charset="0"/>
                              </a:rPr>
                            </m:ctrlPr>
                          </m:dPr>
                          <m:e>
                            <m:r>
                              <a:rPr lang="en-US" sz="3200" i="1">
                                <a:solidFill>
                                  <a:srgbClr val="C00000"/>
                                </a:solidFill>
                                <a:latin typeface="Cambria Math" panose="02040503050406030204" pitchFamily="18" charset="0"/>
                              </a:rPr>
                              <m:t>𝑥</m:t>
                            </m:r>
                            <m:r>
                              <a:rPr lang="en-US" sz="3200" i="1">
                                <a:solidFill>
                                  <a:srgbClr val="C00000"/>
                                </a:solidFill>
                                <a:latin typeface="Cambria Math" panose="02040503050406030204" pitchFamily="18" charset="0"/>
                              </a:rPr>
                              <m:t>,</m:t>
                            </m:r>
                            <m:r>
                              <a:rPr lang="en-US" sz="3200" i="1">
                                <a:solidFill>
                                  <a:srgbClr val="C00000"/>
                                </a:solidFill>
                                <a:latin typeface="Cambria Math" panose="02040503050406030204" pitchFamily="18" charset="0"/>
                              </a:rPr>
                              <m:t>𝐶</m:t>
                            </m:r>
                          </m:e>
                        </m:d>
                      </m:num>
                      <m:den>
                        <m:r>
                          <m:rPr>
                            <m:sty m:val="p"/>
                          </m:rPr>
                          <a:rPr lang="en-US" sz="3200" i="1" smtClean="0">
                            <a:solidFill>
                              <a:srgbClr val="C00000"/>
                            </a:solidFill>
                            <a:latin typeface="Cambria Math" panose="02040503050406030204" pitchFamily="18" charset="0"/>
                          </a:rPr>
                          <m:t>Cost</m:t>
                        </m:r>
                        <m:d>
                          <m:dPr>
                            <m:ctrlPr>
                              <a:rPr lang="en-US" sz="3200" i="1">
                                <a:solidFill>
                                  <a:srgbClr val="C00000"/>
                                </a:solidFill>
                                <a:latin typeface="Cambria Math" panose="02040503050406030204" pitchFamily="18" charset="0"/>
                              </a:rPr>
                            </m:ctrlPr>
                          </m:dPr>
                          <m:e>
                            <m:r>
                              <a:rPr lang="en-US" sz="3200" i="1">
                                <a:solidFill>
                                  <a:srgbClr val="C00000"/>
                                </a:solidFill>
                                <a:latin typeface="Cambria Math" panose="02040503050406030204" pitchFamily="18" charset="0"/>
                              </a:rPr>
                              <m:t>𝑋</m:t>
                            </m:r>
                            <m:r>
                              <a:rPr lang="en-US" sz="3200" i="1">
                                <a:solidFill>
                                  <a:srgbClr val="C00000"/>
                                </a:solidFill>
                                <a:latin typeface="Cambria Math" panose="02040503050406030204" pitchFamily="18" charset="0"/>
                              </a:rPr>
                              <m:t>,</m:t>
                            </m:r>
                            <m:r>
                              <a:rPr lang="en-US" sz="3200" i="1">
                                <a:solidFill>
                                  <a:srgbClr val="C00000"/>
                                </a:solidFill>
                                <a:latin typeface="Cambria Math" panose="02040503050406030204" pitchFamily="18" charset="0"/>
                              </a:rPr>
                              <m:t>𝐶</m:t>
                            </m:r>
                          </m:e>
                        </m:d>
                      </m:den>
                    </m:f>
                  </m:oMath>
                </a14:m>
                <a:endParaRPr lang="en-US" sz="3200" dirty="0"/>
              </a:p>
              <a:p>
                <a:pPr lvl="1">
                  <a:buClr>
                    <a:schemeClr val="tx1"/>
                  </a:buClr>
                </a:pPr>
                <a:r>
                  <a:rPr lang="en-US" sz="3200" dirty="0"/>
                  <a:t>Need to union bound over a net of all possible sets of </a:t>
                </a:r>
                <a14:m>
                  <m:oMath xmlns:m="http://schemas.openxmlformats.org/officeDocument/2006/math">
                    <m:r>
                      <a:rPr lang="en-US" sz="3200" b="0" i="1" smtClean="0">
                        <a:solidFill>
                          <a:srgbClr val="C00000"/>
                        </a:solidFill>
                        <a:latin typeface="Cambria Math" panose="02040503050406030204" pitchFamily="18" charset="0"/>
                      </a:rPr>
                      <m:t>𝑘</m:t>
                    </m:r>
                  </m:oMath>
                </a14:m>
                <a:r>
                  <a:rPr lang="en-US" sz="3200" dirty="0"/>
                  <a:t> centers</a:t>
                </a:r>
              </a:p>
            </p:txBody>
          </p:sp>
        </mc:Choice>
        <mc:Fallback xmlns="">
          <p:sp>
            <p:nvSpPr>
              <p:cNvPr id="3" name="Content Placeholder 2">
                <a:extLst>
                  <a:ext uri="{FF2B5EF4-FFF2-40B4-BE49-F238E27FC236}">
                    <a16:creationId xmlns:a16="http://schemas.microsoft.com/office/drawing/2014/main" id="{15255D49-9D60-44DD-910D-2EBD0529DEC9}"/>
                  </a:ext>
                </a:extLst>
              </p:cNvPr>
              <p:cNvSpPr>
                <a:spLocks noGrp="1" noRot="1" noChangeAspect="1" noMove="1" noResize="1" noEditPoints="1" noAdjustHandles="1" noChangeArrowheads="1" noChangeShapeType="1" noTextEdit="1"/>
              </p:cNvSpPr>
              <p:nvPr>
                <p:ph idx="1"/>
              </p:nvPr>
            </p:nvSpPr>
            <p:spPr>
              <a:blipFill>
                <a:blip r:embed="rId3"/>
                <a:stretch>
                  <a:fillRect l="-1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BD4FED54-7A75-F056-4896-20815D818F4E}"/>
                  </a:ext>
                </a:extLst>
              </p:cNvPr>
              <p:cNvSpPr txBox="1"/>
              <p:nvPr/>
            </p:nvSpPr>
            <p:spPr>
              <a:xfrm>
                <a:off x="6006352" y="5651426"/>
                <a:ext cx="4356847" cy="841449"/>
              </a:xfrm>
              <a:prstGeom prst="rect">
                <a:avLst/>
              </a:prstGeom>
              <a:noFill/>
            </p:spPr>
            <p:txBody>
              <a:bodyPr wrap="square">
                <a:spAutoFit/>
              </a:bodyPr>
              <a:lstStyle/>
              <a:p>
                <a:r>
                  <a:rPr lang="en-US" sz="2800" b="0" dirty="0">
                    <a:solidFill>
                      <a:srgbClr val="FF0000"/>
                    </a:solidFill>
                  </a:rPr>
                  <a:t>Net with size</a:t>
                </a:r>
                <a:r>
                  <a:rPr lang="en-US" sz="2800" b="0" dirty="0">
                    <a:solidFill>
                      <a:srgbClr val="C00000"/>
                    </a:solidFill>
                  </a:rPr>
                  <a:t> </a:t>
                </a:r>
                <a14:m>
                  <m:oMath xmlns:m="http://schemas.openxmlformats.org/officeDocument/2006/math">
                    <m:sSup>
                      <m:sSupPr>
                        <m:ctrlPr>
                          <a:rPr lang="en-US" sz="2800" b="0" i="1" smtClean="0">
                            <a:solidFill>
                              <a:srgbClr val="C00000"/>
                            </a:solidFill>
                            <a:latin typeface="Cambria Math" panose="02040503050406030204" pitchFamily="18" charset="0"/>
                          </a:rPr>
                        </m:ctrlPr>
                      </m:sSupPr>
                      <m:e>
                        <m:d>
                          <m:dPr>
                            <m:ctrlPr>
                              <a:rPr lang="en-US" sz="2800" b="0" i="1" smtClean="0">
                                <a:solidFill>
                                  <a:srgbClr val="C00000"/>
                                </a:solidFill>
                                <a:latin typeface="Cambria Math" panose="02040503050406030204" pitchFamily="18" charset="0"/>
                              </a:rPr>
                            </m:ctrlPr>
                          </m:dPr>
                          <m:e>
                            <m:f>
                              <m:fPr>
                                <m:ctrlPr>
                                  <a:rPr lang="en-US" sz="2800" b="0" i="1" smtClean="0">
                                    <a:solidFill>
                                      <a:srgbClr val="C00000"/>
                                    </a:solidFill>
                                    <a:latin typeface="Cambria Math" panose="02040503050406030204" pitchFamily="18" charset="0"/>
                                  </a:rPr>
                                </m:ctrlPr>
                              </m:fPr>
                              <m:num>
                                <m:r>
                                  <a:rPr lang="en-US" sz="2800" b="0" i="1" smtClean="0">
                                    <a:solidFill>
                                      <a:srgbClr val="C00000"/>
                                    </a:solidFill>
                                    <a:latin typeface="Cambria Math" panose="02040503050406030204" pitchFamily="18" charset="0"/>
                                  </a:rPr>
                                  <m:t>𝑛</m:t>
                                </m:r>
                                <m:r>
                                  <m:rPr>
                                    <m:sty m:val="p"/>
                                  </m:rPr>
                                  <a:rPr lang="en-US" sz="2800" b="0" i="0" smtClean="0">
                                    <a:solidFill>
                                      <a:srgbClr val="C00000"/>
                                    </a:solidFill>
                                    <a:latin typeface="Cambria Math" panose="02040503050406030204" pitchFamily="18" charset="0"/>
                                  </a:rPr>
                                  <m:t>Δ</m:t>
                                </m:r>
                              </m:num>
                              <m:den>
                                <m:r>
                                  <a:rPr lang="en-US" sz="2800" b="0" i="1" smtClean="0">
                                    <a:solidFill>
                                      <a:srgbClr val="C00000"/>
                                    </a:solidFill>
                                    <a:latin typeface="Cambria Math" panose="02040503050406030204" pitchFamily="18" charset="0"/>
                                  </a:rPr>
                                  <m:t>𝜀</m:t>
                                </m:r>
                              </m:den>
                            </m:f>
                          </m:e>
                        </m:d>
                      </m:e>
                      <m:sup>
                        <m:r>
                          <a:rPr lang="en-US" sz="2800" b="0" i="1" smtClean="0">
                            <a:solidFill>
                              <a:srgbClr val="C00000"/>
                            </a:solidFill>
                            <a:latin typeface="Cambria Math" panose="02040503050406030204" pitchFamily="18" charset="0"/>
                          </a:rPr>
                          <m:t>𝑂</m:t>
                        </m:r>
                        <m:r>
                          <a:rPr lang="en-US" sz="2800" b="0" i="1" smtClean="0">
                            <a:solidFill>
                              <a:srgbClr val="C00000"/>
                            </a:solidFill>
                            <a:latin typeface="Cambria Math" panose="02040503050406030204" pitchFamily="18" charset="0"/>
                          </a:rPr>
                          <m:t>(</m:t>
                        </m:r>
                        <m:r>
                          <a:rPr lang="en-US" sz="2800" b="0" i="1" smtClean="0">
                            <a:solidFill>
                              <a:srgbClr val="C00000"/>
                            </a:solidFill>
                            <a:latin typeface="Cambria Math" panose="02040503050406030204" pitchFamily="18" charset="0"/>
                          </a:rPr>
                          <m:t>𝑘𝑑</m:t>
                        </m:r>
                        <m:r>
                          <a:rPr lang="en-US" sz="2800" b="0" i="1" smtClean="0">
                            <a:solidFill>
                              <a:srgbClr val="C00000"/>
                            </a:solidFill>
                            <a:latin typeface="Cambria Math" panose="02040503050406030204" pitchFamily="18" charset="0"/>
                          </a:rPr>
                          <m:t>)</m:t>
                        </m:r>
                      </m:sup>
                    </m:sSup>
                  </m:oMath>
                </a14:m>
                <a:endParaRPr lang="en-US" sz="2800" dirty="0"/>
              </a:p>
            </p:txBody>
          </p:sp>
        </mc:Choice>
        <mc:Fallback xmlns="">
          <p:sp>
            <p:nvSpPr>
              <p:cNvPr id="5" name="TextBox 4">
                <a:extLst>
                  <a:ext uri="{FF2B5EF4-FFF2-40B4-BE49-F238E27FC236}">
                    <a16:creationId xmlns:a16="http://schemas.microsoft.com/office/drawing/2014/main" id="{BD4FED54-7A75-F056-4896-20815D818F4E}"/>
                  </a:ext>
                </a:extLst>
              </p:cNvPr>
              <p:cNvSpPr txBox="1">
                <a:spLocks noRot="1" noChangeAspect="1" noMove="1" noResize="1" noEditPoints="1" noAdjustHandles="1" noChangeArrowheads="1" noChangeShapeType="1" noTextEdit="1"/>
              </p:cNvSpPr>
              <p:nvPr/>
            </p:nvSpPr>
            <p:spPr>
              <a:xfrm>
                <a:off x="6006352" y="5651426"/>
                <a:ext cx="4356847" cy="841449"/>
              </a:xfrm>
              <a:prstGeom prst="rect">
                <a:avLst/>
              </a:prstGeom>
              <a:blipFill>
                <a:blip r:embed="rId4"/>
                <a:stretch>
                  <a:fillRect l="-2797" b="-7971"/>
                </a:stretch>
              </a:blipFill>
            </p:spPr>
            <p:txBody>
              <a:bodyPr/>
              <a:lstStyle/>
              <a:p>
                <a:r>
                  <a:rPr lang="en-US">
                    <a:noFill/>
                  </a:rPr>
                  <a:t> </a:t>
                </a:r>
              </a:p>
            </p:txBody>
          </p:sp>
        </mc:Fallback>
      </mc:AlternateContent>
      <p:cxnSp>
        <p:nvCxnSpPr>
          <p:cNvPr id="6" name="Straight Arrow Connector 5">
            <a:extLst>
              <a:ext uri="{FF2B5EF4-FFF2-40B4-BE49-F238E27FC236}">
                <a16:creationId xmlns:a16="http://schemas.microsoft.com/office/drawing/2014/main" id="{699AA723-ECFC-41B1-B8C3-27B1281526DC}"/>
              </a:ext>
            </a:extLst>
          </p:cNvPr>
          <p:cNvCxnSpPr>
            <a:cxnSpLocks/>
          </p:cNvCxnSpPr>
          <p:nvPr/>
        </p:nvCxnSpPr>
        <p:spPr>
          <a:xfrm flipV="1">
            <a:off x="7082118" y="5262282"/>
            <a:ext cx="0" cy="654424"/>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1716378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rgbClr val="C00000"/>
                </a:solidFill>
              </a:rPr>
              <a:t>Previously: Sensitivity Sampling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p:txBody>
              <a:bodyPr>
                <a:normAutofit/>
              </a:bodyPr>
              <a:lstStyle/>
              <a:p>
                <a:pPr>
                  <a:buClr>
                    <a:schemeClr val="tx1"/>
                  </a:buClr>
                </a:pPr>
                <a:r>
                  <a:rPr lang="en-US" sz="3200" dirty="0"/>
                  <a:t>The quantity </a:t>
                </a:r>
                <a14:m>
                  <m:oMath xmlns:m="http://schemas.openxmlformats.org/officeDocument/2006/math">
                    <m:r>
                      <a:rPr lang="en-US" sz="3200" b="0" i="1" smtClean="0">
                        <a:solidFill>
                          <a:srgbClr val="C00000"/>
                        </a:solidFill>
                        <a:latin typeface="Cambria Math" panose="02040503050406030204" pitchFamily="18" charset="0"/>
                      </a:rPr>
                      <m:t>𝑠</m:t>
                    </m:r>
                    <m:d>
                      <m:dPr>
                        <m:ctrlPr>
                          <a:rPr lang="en-US" sz="3200" b="0" i="1" smtClean="0">
                            <a:solidFill>
                              <a:srgbClr val="C00000"/>
                            </a:solidFill>
                            <a:latin typeface="Cambria Math" panose="02040503050406030204" pitchFamily="18" charset="0"/>
                          </a:rPr>
                        </m:ctrlPr>
                      </m:dPr>
                      <m:e>
                        <m:r>
                          <a:rPr lang="en-US" sz="3200" b="0" i="1" smtClean="0">
                            <a:solidFill>
                              <a:srgbClr val="C00000"/>
                            </a:solidFill>
                            <a:latin typeface="Cambria Math" panose="02040503050406030204" pitchFamily="18" charset="0"/>
                          </a:rPr>
                          <m:t>𝑥</m:t>
                        </m:r>
                      </m:e>
                    </m:d>
                    <m:r>
                      <a:rPr lang="en-US" sz="3200" b="0" i="1" smtClean="0">
                        <a:solidFill>
                          <a:srgbClr val="C00000"/>
                        </a:solidFill>
                        <a:latin typeface="Cambria Math" panose="02040503050406030204" pitchFamily="18" charset="0"/>
                      </a:rPr>
                      <m:t>=</m:t>
                    </m:r>
                    <m:limLow>
                      <m:limLowPr>
                        <m:ctrlPr>
                          <a:rPr lang="en-US" sz="3200" b="0" i="1" smtClean="0">
                            <a:solidFill>
                              <a:srgbClr val="C00000"/>
                            </a:solidFill>
                            <a:latin typeface="Cambria Math" panose="02040503050406030204" pitchFamily="18" charset="0"/>
                          </a:rPr>
                        </m:ctrlPr>
                      </m:limLowPr>
                      <m:e>
                        <m:r>
                          <m:rPr>
                            <m:sty m:val="p"/>
                          </m:rPr>
                          <a:rPr lang="en-US" sz="3200" b="0" i="0" smtClean="0">
                            <a:solidFill>
                              <a:srgbClr val="C00000"/>
                            </a:solidFill>
                            <a:latin typeface="Cambria Math" panose="02040503050406030204" pitchFamily="18" charset="0"/>
                          </a:rPr>
                          <m:t>max</m:t>
                        </m:r>
                      </m:e>
                      <m:lim>
                        <m:r>
                          <a:rPr lang="en-US" sz="3200" b="0" i="1" smtClean="0">
                            <a:solidFill>
                              <a:srgbClr val="C00000"/>
                            </a:solidFill>
                            <a:latin typeface="Cambria Math" panose="02040503050406030204" pitchFamily="18" charset="0"/>
                          </a:rPr>
                          <m:t>𝐶</m:t>
                        </m:r>
                      </m:lim>
                    </m:limLow>
                    <m:f>
                      <m:fPr>
                        <m:ctrlPr>
                          <a:rPr lang="en-US" sz="3200" i="1" smtClean="0">
                            <a:solidFill>
                              <a:srgbClr val="C00000"/>
                            </a:solidFill>
                            <a:latin typeface="Cambria Math" panose="02040503050406030204" pitchFamily="18" charset="0"/>
                          </a:rPr>
                        </m:ctrlPr>
                      </m:fPr>
                      <m:num>
                        <m:r>
                          <m:rPr>
                            <m:sty m:val="p"/>
                          </m:rPr>
                          <a:rPr lang="en-US" sz="3200" i="1" smtClean="0">
                            <a:solidFill>
                              <a:srgbClr val="C00000"/>
                            </a:solidFill>
                            <a:latin typeface="Cambria Math" panose="02040503050406030204" pitchFamily="18" charset="0"/>
                          </a:rPr>
                          <m:t>Cost</m:t>
                        </m:r>
                        <m:d>
                          <m:dPr>
                            <m:ctrlPr>
                              <a:rPr lang="en-US" sz="3200" i="1" smtClean="0">
                                <a:solidFill>
                                  <a:srgbClr val="C00000"/>
                                </a:solidFill>
                                <a:latin typeface="Cambria Math" panose="02040503050406030204" pitchFamily="18" charset="0"/>
                              </a:rPr>
                            </m:ctrlPr>
                          </m:dPr>
                          <m:e>
                            <m:r>
                              <a:rPr lang="en-US" sz="3200" i="1" smtClean="0">
                                <a:solidFill>
                                  <a:srgbClr val="C00000"/>
                                </a:solidFill>
                                <a:latin typeface="Cambria Math" panose="02040503050406030204" pitchFamily="18" charset="0"/>
                              </a:rPr>
                              <m:t>𝑥</m:t>
                            </m:r>
                            <m:r>
                              <a:rPr lang="en-US" sz="3200" i="1" smtClean="0">
                                <a:solidFill>
                                  <a:srgbClr val="C00000"/>
                                </a:solidFill>
                                <a:latin typeface="Cambria Math" panose="02040503050406030204" pitchFamily="18" charset="0"/>
                              </a:rPr>
                              <m:t>,</m:t>
                            </m:r>
                            <m:r>
                              <a:rPr lang="en-US" sz="3200" i="1" smtClean="0">
                                <a:solidFill>
                                  <a:srgbClr val="C00000"/>
                                </a:solidFill>
                                <a:latin typeface="Cambria Math" panose="02040503050406030204" pitchFamily="18" charset="0"/>
                              </a:rPr>
                              <m:t>𝐶</m:t>
                            </m:r>
                          </m:e>
                        </m:d>
                      </m:num>
                      <m:den>
                        <m:r>
                          <m:rPr>
                            <m:sty m:val="p"/>
                          </m:rPr>
                          <a:rPr lang="en-US" sz="3200" b="0" i="1" smtClean="0">
                            <a:solidFill>
                              <a:srgbClr val="C00000"/>
                            </a:solidFill>
                            <a:latin typeface="Cambria Math" panose="02040503050406030204" pitchFamily="18" charset="0"/>
                          </a:rPr>
                          <m:t>Cost</m:t>
                        </m:r>
                        <m:d>
                          <m:dPr>
                            <m:ctrlPr>
                              <a:rPr lang="en-US" sz="3200" b="0" i="1" smtClean="0">
                                <a:solidFill>
                                  <a:srgbClr val="C00000"/>
                                </a:solidFill>
                                <a:latin typeface="Cambria Math" panose="02040503050406030204" pitchFamily="18" charset="0"/>
                              </a:rPr>
                            </m:ctrlPr>
                          </m:dPr>
                          <m:e>
                            <m:r>
                              <a:rPr lang="en-US" sz="3200" b="0" i="1" smtClean="0">
                                <a:solidFill>
                                  <a:srgbClr val="C00000"/>
                                </a:solidFill>
                                <a:latin typeface="Cambria Math" panose="02040503050406030204" pitchFamily="18" charset="0"/>
                              </a:rPr>
                              <m:t>𝑋</m:t>
                            </m:r>
                            <m:r>
                              <a:rPr lang="en-US" sz="3200" b="0" i="1" smtClean="0">
                                <a:solidFill>
                                  <a:srgbClr val="C00000"/>
                                </a:solidFill>
                                <a:latin typeface="Cambria Math" panose="02040503050406030204" pitchFamily="18" charset="0"/>
                              </a:rPr>
                              <m:t>,</m:t>
                            </m:r>
                            <m:r>
                              <a:rPr lang="en-US" sz="3200" b="0" i="1" smtClean="0">
                                <a:solidFill>
                                  <a:srgbClr val="C00000"/>
                                </a:solidFill>
                                <a:latin typeface="Cambria Math" panose="02040503050406030204" pitchFamily="18" charset="0"/>
                              </a:rPr>
                              <m:t>𝐶</m:t>
                            </m:r>
                          </m:e>
                        </m:d>
                      </m:den>
                    </m:f>
                  </m:oMath>
                </a14:m>
                <a:r>
                  <a:rPr lang="en-US" sz="3200" dirty="0"/>
                  <a:t> is called the </a:t>
                </a:r>
                <a:r>
                  <a:rPr lang="en-US" sz="3200" i="1" dirty="0">
                    <a:solidFill>
                      <a:srgbClr val="00B050"/>
                    </a:solidFill>
                  </a:rPr>
                  <a:t>sensitivity</a:t>
                </a:r>
                <a:r>
                  <a:rPr lang="en-US" sz="3200" dirty="0"/>
                  <a:t> of </a:t>
                </a:r>
                <a14:m>
                  <m:oMath xmlns:m="http://schemas.openxmlformats.org/officeDocument/2006/math">
                    <m:r>
                      <a:rPr lang="en-US" sz="3200" b="0" i="1" smtClean="0">
                        <a:solidFill>
                          <a:srgbClr val="C00000"/>
                        </a:solidFill>
                        <a:latin typeface="Cambria Math" panose="02040503050406030204" pitchFamily="18" charset="0"/>
                      </a:rPr>
                      <m:t>𝑥</m:t>
                    </m:r>
                  </m:oMath>
                </a14:m>
                <a:r>
                  <a:rPr lang="en-US" sz="3200" dirty="0"/>
                  <a:t> and intuitively measures how “important” the point </a:t>
                </a:r>
                <a14:m>
                  <m:oMath xmlns:m="http://schemas.openxmlformats.org/officeDocument/2006/math">
                    <m:r>
                      <a:rPr lang="en-US" sz="3200" i="1">
                        <a:solidFill>
                          <a:srgbClr val="C00000"/>
                        </a:solidFill>
                        <a:latin typeface="Cambria Math" panose="02040503050406030204" pitchFamily="18" charset="0"/>
                      </a:rPr>
                      <m:t>𝑥</m:t>
                    </m:r>
                  </m:oMath>
                </a14:m>
                <a:r>
                  <a:rPr lang="en-US" sz="3200" dirty="0"/>
                  <a:t> is</a:t>
                </a:r>
              </a:p>
              <a:p>
                <a:pPr>
                  <a:buClr>
                    <a:schemeClr val="tx1"/>
                  </a:buClr>
                </a:pPr>
                <a:endParaRPr lang="en-US" sz="3200" dirty="0"/>
              </a:p>
              <a:p>
                <a:pPr>
                  <a:buClr>
                    <a:schemeClr val="tx1"/>
                  </a:buClr>
                </a:pPr>
                <a:r>
                  <a:rPr lang="en-US" sz="3200" dirty="0"/>
                  <a:t>The </a:t>
                </a:r>
                <a:r>
                  <a:rPr lang="en-US" sz="3200" i="1" dirty="0">
                    <a:solidFill>
                      <a:srgbClr val="00B050"/>
                    </a:solidFill>
                  </a:rPr>
                  <a:t>total sensitivity</a:t>
                </a:r>
                <a:r>
                  <a:rPr lang="en-US" sz="3200" dirty="0"/>
                  <a:t> of </a:t>
                </a:r>
                <a14:m>
                  <m:oMath xmlns:m="http://schemas.openxmlformats.org/officeDocument/2006/math">
                    <m:r>
                      <a:rPr lang="en-US" sz="3200" b="0" i="1" smtClean="0">
                        <a:solidFill>
                          <a:srgbClr val="C00000"/>
                        </a:solidFill>
                        <a:latin typeface="Cambria Math" panose="02040503050406030204" pitchFamily="18" charset="0"/>
                      </a:rPr>
                      <m:t>𝑋</m:t>
                    </m:r>
                  </m:oMath>
                </a14:m>
                <a:r>
                  <a:rPr lang="en-US" sz="3200" dirty="0"/>
                  <a:t> is </a:t>
                </a:r>
                <a14:m>
                  <m:oMath xmlns:m="http://schemas.openxmlformats.org/officeDocument/2006/math">
                    <m:nary>
                      <m:naryPr>
                        <m:chr m:val="∑"/>
                        <m:supHide m:val="on"/>
                        <m:ctrlPr>
                          <a:rPr lang="en-US" sz="3200" b="0" i="1" smtClean="0">
                            <a:solidFill>
                              <a:srgbClr val="C00000"/>
                            </a:solidFill>
                            <a:latin typeface="Cambria Math" panose="02040503050406030204" pitchFamily="18" charset="0"/>
                          </a:rPr>
                        </m:ctrlPr>
                      </m:naryPr>
                      <m:sub>
                        <m:r>
                          <a:rPr lang="en-US" sz="3200" b="0" i="1" smtClean="0">
                            <a:solidFill>
                              <a:srgbClr val="C00000"/>
                            </a:solidFill>
                            <a:latin typeface="Cambria Math" panose="02040503050406030204" pitchFamily="18" charset="0"/>
                          </a:rPr>
                          <m:t>𝑥</m:t>
                        </m:r>
                        <m:r>
                          <a:rPr lang="en-US" sz="3200" b="0" i="1" smtClean="0">
                            <a:solidFill>
                              <a:srgbClr val="C00000"/>
                            </a:solidFill>
                            <a:latin typeface="Cambria Math" panose="02040503050406030204" pitchFamily="18" charset="0"/>
                          </a:rPr>
                          <m:t>∈</m:t>
                        </m:r>
                        <m:r>
                          <a:rPr lang="en-US" sz="3200" b="0" i="1" smtClean="0">
                            <a:solidFill>
                              <a:srgbClr val="C00000"/>
                            </a:solidFill>
                            <a:latin typeface="Cambria Math" panose="02040503050406030204" pitchFamily="18" charset="0"/>
                          </a:rPr>
                          <m:t>𝑋</m:t>
                        </m:r>
                      </m:sub>
                      <m:sup/>
                      <m:e>
                        <m:r>
                          <a:rPr lang="en-US" sz="3200" b="0" i="1" smtClean="0">
                            <a:solidFill>
                              <a:srgbClr val="C00000"/>
                            </a:solidFill>
                            <a:latin typeface="Cambria Math" panose="02040503050406030204" pitchFamily="18" charset="0"/>
                          </a:rPr>
                          <m:t>𝑠</m:t>
                        </m:r>
                        <m:r>
                          <a:rPr lang="en-US" sz="3200" b="0" i="1" smtClean="0">
                            <a:solidFill>
                              <a:srgbClr val="C00000"/>
                            </a:solidFill>
                            <a:latin typeface="Cambria Math" panose="02040503050406030204" pitchFamily="18" charset="0"/>
                          </a:rPr>
                          <m:t>(</m:t>
                        </m:r>
                        <m:r>
                          <a:rPr lang="en-US" sz="3200" b="0" i="1" smtClean="0">
                            <a:solidFill>
                              <a:srgbClr val="C00000"/>
                            </a:solidFill>
                            <a:latin typeface="Cambria Math" panose="02040503050406030204" pitchFamily="18" charset="0"/>
                          </a:rPr>
                          <m:t>𝑥</m:t>
                        </m:r>
                        <m:r>
                          <a:rPr lang="en-US" sz="3200" b="0" i="1" smtClean="0">
                            <a:solidFill>
                              <a:srgbClr val="C00000"/>
                            </a:solidFill>
                            <a:latin typeface="Cambria Math" panose="02040503050406030204" pitchFamily="18" charset="0"/>
                          </a:rPr>
                          <m:t>)</m:t>
                        </m:r>
                      </m:e>
                    </m:nary>
                  </m:oMath>
                </a14:m>
                <a:r>
                  <a:rPr lang="en-US" sz="3200" dirty="0"/>
                  <a:t> and quantifies how many points will be sampled into </a:t>
                </a:r>
                <a14:m>
                  <m:oMath xmlns:m="http://schemas.openxmlformats.org/officeDocument/2006/math">
                    <m:r>
                      <a:rPr lang="en-US" sz="3200" b="0" i="1" smtClean="0">
                        <a:solidFill>
                          <a:srgbClr val="C00000"/>
                        </a:solidFill>
                        <a:latin typeface="Cambria Math" panose="02040503050406030204" pitchFamily="18" charset="0"/>
                      </a:rPr>
                      <m:t>𝑋</m:t>
                    </m:r>
                    <m:r>
                      <a:rPr lang="en-US" sz="3200" b="0" i="1" smtClean="0">
                        <a:solidFill>
                          <a:srgbClr val="C00000"/>
                        </a:solidFill>
                        <a:latin typeface="Cambria Math" panose="02040503050406030204" pitchFamily="18" charset="0"/>
                      </a:rPr>
                      <m:t>′</m:t>
                    </m:r>
                  </m:oMath>
                </a14:m>
                <a:r>
                  <a:rPr lang="en-US" sz="3200" dirty="0"/>
                  <a:t> through importance/sensitivity sampling (before the union bound)</a:t>
                </a:r>
              </a:p>
            </p:txBody>
          </p:sp>
        </mc:Choice>
        <mc:Fallback xmlns="">
          <p:sp>
            <p:nvSpPr>
              <p:cNvPr id="3" name="Content Placeholder 2">
                <a:extLst>
                  <a:ext uri="{FF2B5EF4-FFF2-40B4-BE49-F238E27FC236}">
                    <a16:creationId xmlns:a16="http://schemas.microsoft.com/office/drawing/2014/main" id="{15255D49-9D60-44DD-910D-2EBD0529DEC9}"/>
                  </a:ext>
                </a:extLst>
              </p:cNvPr>
              <p:cNvSpPr>
                <a:spLocks noGrp="1" noRot="1" noChangeAspect="1" noMove="1" noResize="1" noEditPoints="1" noAdjustHandles="1" noChangeArrowheads="1" noChangeShapeType="1" noTextEdit="1"/>
              </p:cNvSpPr>
              <p:nvPr>
                <p:ph idx="1"/>
              </p:nvPr>
            </p:nvSpPr>
            <p:spPr>
              <a:blipFill>
                <a:blip r:embed="rId3"/>
                <a:stretch>
                  <a:fillRect l="-1333"/>
                </a:stretch>
              </a:blipFill>
            </p:spPr>
            <p:txBody>
              <a:bodyPr/>
              <a:lstStyle/>
              <a:p>
                <a:r>
                  <a:rPr lang="en-US">
                    <a:noFill/>
                  </a:rPr>
                  <a:t> </a:t>
                </a:r>
              </a:p>
            </p:txBody>
          </p:sp>
        </mc:Fallback>
      </mc:AlternateContent>
    </p:spTree>
    <p:extLst>
      <p:ext uri="{BB962C8B-B14F-4D97-AF65-F5344CB8AC3E}">
        <p14:creationId xmlns:p14="http://schemas.microsoft.com/office/powerpoint/2010/main" val="255270890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rgbClr val="C00000"/>
                </a:solidFill>
              </a:rPr>
              <a:t>Previously: Sensitivity Sampling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p:txBody>
              <a:bodyPr>
                <a:normAutofit/>
              </a:bodyPr>
              <a:lstStyle/>
              <a:p>
                <a:pPr>
                  <a:buClr>
                    <a:schemeClr val="tx1"/>
                  </a:buClr>
                </a:pPr>
                <a:r>
                  <a:rPr lang="en-US" sz="3200" b="0" dirty="0">
                    <a:solidFill>
                      <a:srgbClr val="00B050"/>
                    </a:solidFill>
                  </a:rPr>
                  <a:t>Recall</a:t>
                </a:r>
                <a:r>
                  <a:rPr lang="en-US" sz="3200" b="0" dirty="0"/>
                  <a:t>:</a:t>
                </a:r>
                <a:r>
                  <a:rPr lang="en-US" sz="3200" b="0" dirty="0">
                    <a:solidFill>
                      <a:srgbClr val="C00000"/>
                    </a:solidFill>
                  </a:rPr>
                  <a:t> </a:t>
                </a:r>
                <a14:m>
                  <m:oMath xmlns:m="http://schemas.openxmlformats.org/officeDocument/2006/math">
                    <m:f>
                      <m:fPr>
                        <m:ctrlPr>
                          <a:rPr lang="en-US" sz="3200" b="0" i="1" smtClean="0">
                            <a:solidFill>
                              <a:srgbClr val="C00000"/>
                            </a:solidFill>
                            <a:latin typeface="Cambria Math" panose="02040503050406030204" pitchFamily="18" charset="0"/>
                          </a:rPr>
                        </m:ctrlPr>
                      </m:fPr>
                      <m:num>
                        <m:r>
                          <a:rPr lang="en-US" sz="3200" b="0" i="1" smtClean="0">
                            <a:solidFill>
                              <a:srgbClr val="C00000"/>
                            </a:solidFill>
                            <a:latin typeface="Cambria Math" panose="02040503050406030204" pitchFamily="18" charset="0"/>
                          </a:rPr>
                          <m:t>𝑘𝑑</m:t>
                        </m:r>
                      </m:num>
                      <m:den>
                        <m:sSup>
                          <m:sSupPr>
                            <m:ctrlPr>
                              <a:rPr lang="en-US" sz="3200" b="0" i="1" smtClean="0">
                                <a:solidFill>
                                  <a:srgbClr val="C00000"/>
                                </a:solidFill>
                                <a:latin typeface="Cambria Math" panose="02040503050406030204" pitchFamily="18" charset="0"/>
                              </a:rPr>
                            </m:ctrlPr>
                          </m:sSupPr>
                          <m:e>
                            <m:r>
                              <a:rPr lang="en-US" sz="3200" b="0" i="1" smtClean="0">
                                <a:solidFill>
                                  <a:srgbClr val="C00000"/>
                                </a:solidFill>
                                <a:latin typeface="Cambria Math" panose="02040503050406030204" pitchFamily="18" charset="0"/>
                              </a:rPr>
                              <m:t>𝜀</m:t>
                            </m:r>
                          </m:e>
                          <m:sup>
                            <m:r>
                              <a:rPr lang="en-US" sz="3200" b="0" i="1" smtClean="0">
                                <a:solidFill>
                                  <a:srgbClr val="C00000"/>
                                </a:solidFill>
                                <a:latin typeface="Cambria Math" panose="02040503050406030204" pitchFamily="18" charset="0"/>
                              </a:rPr>
                              <m:t>2</m:t>
                            </m:r>
                          </m:sup>
                        </m:sSup>
                      </m:den>
                    </m:f>
                    <m:r>
                      <a:rPr lang="en-US" sz="3200" b="0" i="1" smtClean="0">
                        <a:solidFill>
                          <a:srgbClr val="C00000"/>
                        </a:solidFill>
                        <a:latin typeface="Cambria Math" panose="02040503050406030204" pitchFamily="18" charset="0"/>
                      </a:rPr>
                      <m:t>⋅</m:t>
                    </m:r>
                    <m:func>
                      <m:funcPr>
                        <m:ctrlPr>
                          <a:rPr lang="en-US" sz="3200" b="0" i="1" smtClean="0">
                            <a:solidFill>
                              <a:srgbClr val="C00000"/>
                            </a:solidFill>
                            <a:latin typeface="Cambria Math" panose="02040503050406030204" pitchFamily="18" charset="0"/>
                          </a:rPr>
                        </m:ctrlPr>
                      </m:funcPr>
                      <m:fName>
                        <m:r>
                          <m:rPr>
                            <m:sty m:val="p"/>
                          </m:rPr>
                          <a:rPr lang="en-US" sz="3200" b="0" i="0" smtClean="0">
                            <a:solidFill>
                              <a:srgbClr val="C00000"/>
                            </a:solidFill>
                            <a:latin typeface="Cambria Math" panose="02040503050406030204" pitchFamily="18" charset="0"/>
                          </a:rPr>
                          <m:t>log</m:t>
                        </m:r>
                      </m:fName>
                      <m:e>
                        <m:f>
                          <m:fPr>
                            <m:ctrlPr>
                              <a:rPr lang="en-US" sz="3200" b="0" i="1" smtClean="0">
                                <a:solidFill>
                                  <a:srgbClr val="C00000"/>
                                </a:solidFill>
                                <a:latin typeface="Cambria Math" panose="02040503050406030204" pitchFamily="18" charset="0"/>
                              </a:rPr>
                            </m:ctrlPr>
                          </m:fPr>
                          <m:num>
                            <m:r>
                              <a:rPr lang="en-US" sz="3200" b="0" i="1" smtClean="0">
                                <a:solidFill>
                                  <a:srgbClr val="C00000"/>
                                </a:solidFill>
                                <a:latin typeface="Cambria Math" panose="02040503050406030204" pitchFamily="18" charset="0"/>
                              </a:rPr>
                              <m:t>𝑛</m:t>
                            </m:r>
                            <m:r>
                              <m:rPr>
                                <m:sty m:val="p"/>
                              </m:rPr>
                              <a:rPr lang="en-US" sz="3200" b="0" i="0" smtClean="0">
                                <a:solidFill>
                                  <a:srgbClr val="C00000"/>
                                </a:solidFill>
                                <a:latin typeface="Cambria Math" panose="02040503050406030204" pitchFamily="18" charset="0"/>
                              </a:rPr>
                              <m:t>Δ</m:t>
                            </m:r>
                          </m:num>
                          <m:den>
                            <m:r>
                              <a:rPr lang="en-US" sz="3200" b="0" i="1" smtClean="0">
                                <a:solidFill>
                                  <a:srgbClr val="C00000"/>
                                </a:solidFill>
                                <a:latin typeface="Cambria Math" panose="02040503050406030204" pitchFamily="18" charset="0"/>
                              </a:rPr>
                              <m:t>𝜀</m:t>
                            </m:r>
                          </m:den>
                        </m:f>
                      </m:e>
                    </m:func>
                    <m:r>
                      <a:rPr lang="en-US" sz="3200" b="0" i="1" smtClean="0">
                        <a:solidFill>
                          <a:srgbClr val="C00000"/>
                        </a:solidFill>
                        <a:latin typeface="Cambria Math" panose="02040503050406030204" pitchFamily="18" charset="0"/>
                      </a:rPr>
                      <m:t>⋅</m:t>
                    </m:r>
                    <m:nary>
                      <m:naryPr>
                        <m:chr m:val="∑"/>
                        <m:supHide m:val="on"/>
                        <m:ctrlPr>
                          <a:rPr lang="en-US" sz="3200" i="1">
                            <a:solidFill>
                              <a:srgbClr val="C00000"/>
                            </a:solidFill>
                            <a:latin typeface="Cambria Math" panose="02040503050406030204" pitchFamily="18" charset="0"/>
                          </a:rPr>
                        </m:ctrlPr>
                      </m:naryPr>
                      <m:sub>
                        <m:r>
                          <a:rPr lang="en-US" sz="3200" i="1">
                            <a:solidFill>
                              <a:srgbClr val="C00000"/>
                            </a:solidFill>
                            <a:latin typeface="Cambria Math" panose="02040503050406030204" pitchFamily="18" charset="0"/>
                          </a:rPr>
                          <m:t>𝑥</m:t>
                        </m:r>
                        <m:r>
                          <a:rPr lang="en-US" sz="3200" i="1">
                            <a:solidFill>
                              <a:srgbClr val="C00000"/>
                            </a:solidFill>
                            <a:latin typeface="Cambria Math" panose="02040503050406030204" pitchFamily="18" charset="0"/>
                          </a:rPr>
                          <m:t>∈</m:t>
                        </m:r>
                        <m:r>
                          <a:rPr lang="en-US" sz="3200" i="1">
                            <a:solidFill>
                              <a:srgbClr val="C00000"/>
                            </a:solidFill>
                            <a:latin typeface="Cambria Math" panose="02040503050406030204" pitchFamily="18" charset="0"/>
                          </a:rPr>
                          <m:t>𝑋</m:t>
                        </m:r>
                      </m:sub>
                      <m:sup/>
                      <m:e>
                        <m:r>
                          <a:rPr lang="en-US" sz="3200" i="1">
                            <a:solidFill>
                              <a:srgbClr val="C00000"/>
                            </a:solidFill>
                            <a:latin typeface="Cambria Math" panose="02040503050406030204" pitchFamily="18" charset="0"/>
                          </a:rPr>
                          <m:t>𝑠</m:t>
                        </m:r>
                        <m:r>
                          <a:rPr lang="en-US" sz="3200" i="1">
                            <a:solidFill>
                              <a:srgbClr val="C00000"/>
                            </a:solidFill>
                            <a:latin typeface="Cambria Math" panose="02040503050406030204" pitchFamily="18" charset="0"/>
                          </a:rPr>
                          <m:t>(</m:t>
                        </m:r>
                        <m:r>
                          <a:rPr lang="en-US" sz="3200" i="1">
                            <a:solidFill>
                              <a:srgbClr val="C00000"/>
                            </a:solidFill>
                            <a:latin typeface="Cambria Math" panose="02040503050406030204" pitchFamily="18" charset="0"/>
                          </a:rPr>
                          <m:t>𝑥</m:t>
                        </m:r>
                        <m:r>
                          <a:rPr lang="en-US" sz="3200" i="1">
                            <a:solidFill>
                              <a:srgbClr val="C00000"/>
                            </a:solidFill>
                            <a:latin typeface="Cambria Math" panose="02040503050406030204" pitchFamily="18" charset="0"/>
                          </a:rPr>
                          <m:t>)</m:t>
                        </m:r>
                      </m:e>
                    </m:nary>
                  </m:oMath>
                </a14:m>
                <a:r>
                  <a:rPr lang="en-US" sz="3200" dirty="0"/>
                  <a:t> points sampled</a:t>
                </a:r>
              </a:p>
              <a:p>
                <a:pPr>
                  <a:buClr>
                    <a:schemeClr val="tx1"/>
                  </a:buClr>
                </a:pPr>
                <a14:m>
                  <m:oMath xmlns:m="http://schemas.openxmlformats.org/officeDocument/2006/math">
                    <m:nary>
                      <m:naryPr>
                        <m:chr m:val="∑"/>
                        <m:supHide m:val="on"/>
                        <m:ctrlPr>
                          <a:rPr lang="en-US" sz="3200" i="1">
                            <a:solidFill>
                              <a:srgbClr val="C00000"/>
                            </a:solidFill>
                            <a:latin typeface="Cambria Math" panose="02040503050406030204" pitchFamily="18" charset="0"/>
                          </a:rPr>
                        </m:ctrlPr>
                      </m:naryPr>
                      <m:sub>
                        <m:r>
                          <a:rPr lang="en-US" sz="3200" i="1">
                            <a:solidFill>
                              <a:srgbClr val="C00000"/>
                            </a:solidFill>
                            <a:latin typeface="Cambria Math" panose="02040503050406030204" pitchFamily="18" charset="0"/>
                          </a:rPr>
                          <m:t>𝑥</m:t>
                        </m:r>
                        <m:r>
                          <a:rPr lang="en-US" sz="3200" i="1">
                            <a:solidFill>
                              <a:srgbClr val="C00000"/>
                            </a:solidFill>
                            <a:latin typeface="Cambria Math" panose="02040503050406030204" pitchFamily="18" charset="0"/>
                          </a:rPr>
                          <m:t>∈</m:t>
                        </m:r>
                        <m:r>
                          <a:rPr lang="en-US" sz="3200" i="1">
                            <a:solidFill>
                              <a:srgbClr val="C00000"/>
                            </a:solidFill>
                            <a:latin typeface="Cambria Math" panose="02040503050406030204" pitchFamily="18" charset="0"/>
                          </a:rPr>
                          <m:t>𝑋</m:t>
                        </m:r>
                      </m:sub>
                      <m:sup/>
                      <m:e>
                        <m:r>
                          <a:rPr lang="en-US" sz="3200" i="1">
                            <a:solidFill>
                              <a:srgbClr val="C00000"/>
                            </a:solidFill>
                            <a:latin typeface="Cambria Math" panose="02040503050406030204" pitchFamily="18" charset="0"/>
                          </a:rPr>
                          <m:t>𝑠</m:t>
                        </m:r>
                        <m:r>
                          <a:rPr lang="en-US" sz="3200" i="1">
                            <a:solidFill>
                              <a:srgbClr val="C00000"/>
                            </a:solidFill>
                            <a:latin typeface="Cambria Math" panose="02040503050406030204" pitchFamily="18" charset="0"/>
                          </a:rPr>
                          <m:t>(</m:t>
                        </m:r>
                        <m:r>
                          <a:rPr lang="en-US" sz="3200" i="1">
                            <a:solidFill>
                              <a:srgbClr val="C00000"/>
                            </a:solidFill>
                            <a:latin typeface="Cambria Math" panose="02040503050406030204" pitchFamily="18" charset="0"/>
                          </a:rPr>
                          <m:t>𝑥</m:t>
                        </m:r>
                        <m:r>
                          <a:rPr lang="en-US" sz="3200" i="1">
                            <a:solidFill>
                              <a:srgbClr val="C00000"/>
                            </a:solidFill>
                            <a:latin typeface="Cambria Math" panose="02040503050406030204" pitchFamily="18" charset="0"/>
                          </a:rPr>
                          <m:t>)</m:t>
                        </m:r>
                      </m:e>
                    </m:nary>
                    <m:r>
                      <a:rPr lang="en-US" sz="3200" b="0" i="1" smtClean="0">
                        <a:solidFill>
                          <a:srgbClr val="C00000"/>
                        </a:solidFill>
                        <a:latin typeface="Cambria Math" panose="02040503050406030204" pitchFamily="18" charset="0"/>
                      </a:rPr>
                      <m:t>=</m:t>
                    </m:r>
                    <m:sSub>
                      <m:sSubPr>
                        <m:ctrlPr>
                          <a:rPr lang="en-US" sz="3200" b="0" i="1" smtClean="0">
                            <a:solidFill>
                              <a:srgbClr val="C00000"/>
                            </a:solidFill>
                            <a:latin typeface="Cambria Math" panose="02040503050406030204" pitchFamily="18" charset="0"/>
                          </a:rPr>
                        </m:ctrlPr>
                      </m:sSubPr>
                      <m:e>
                        <m:r>
                          <a:rPr lang="en-US" sz="3200" b="0" i="1" smtClean="0">
                            <a:solidFill>
                              <a:srgbClr val="C00000"/>
                            </a:solidFill>
                            <a:latin typeface="Cambria Math" panose="02040503050406030204" pitchFamily="18" charset="0"/>
                          </a:rPr>
                          <m:t>𝑂</m:t>
                        </m:r>
                      </m:e>
                      <m:sub>
                        <m:r>
                          <a:rPr lang="en-US" sz="3200" b="0" i="1" smtClean="0">
                            <a:solidFill>
                              <a:srgbClr val="C00000"/>
                            </a:solidFill>
                            <a:latin typeface="Cambria Math" panose="02040503050406030204" pitchFamily="18" charset="0"/>
                          </a:rPr>
                          <m:t>𝑧</m:t>
                        </m:r>
                      </m:sub>
                    </m:sSub>
                    <m:r>
                      <a:rPr lang="en-US" sz="3200" b="0" i="1" smtClean="0">
                        <a:solidFill>
                          <a:srgbClr val="C00000"/>
                        </a:solidFill>
                        <a:latin typeface="Cambria Math" panose="02040503050406030204" pitchFamily="18" charset="0"/>
                      </a:rPr>
                      <m:t>(</m:t>
                    </m:r>
                    <m:r>
                      <a:rPr lang="en-US" sz="3200" b="0" i="1" smtClean="0">
                        <a:solidFill>
                          <a:srgbClr val="C00000"/>
                        </a:solidFill>
                        <a:latin typeface="Cambria Math" panose="02040503050406030204" pitchFamily="18" charset="0"/>
                      </a:rPr>
                      <m:t>𝑘</m:t>
                    </m:r>
                    <m:r>
                      <a:rPr lang="en-US" sz="3200" b="0" i="1" smtClean="0">
                        <a:solidFill>
                          <a:srgbClr val="C00000"/>
                        </a:solidFill>
                        <a:latin typeface="Cambria Math" panose="02040503050406030204" pitchFamily="18" charset="0"/>
                      </a:rPr>
                      <m:t>)</m:t>
                    </m:r>
                  </m:oMath>
                </a14:m>
                <a:endParaRPr lang="en-US" sz="3200" dirty="0">
                  <a:solidFill>
                    <a:srgbClr val="00B050"/>
                  </a:solidFill>
                </a:endParaRPr>
              </a:p>
              <a:p>
                <a:pPr>
                  <a:buClr>
                    <a:schemeClr val="tx1"/>
                  </a:buClr>
                </a:pPr>
                <a:endParaRPr lang="en-US" sz="3200" dirty="0">
                  <a:solidFill>
                    <a:srgbClr val="00B050"/>
                  </a:solidFill>
                </a:endParaRPr>
              </a:p>
              <a:p>
                <a:pPr>
                  <a:buClr>
                    <a:schemeClr val="tx1"/>
                  </a:buClr>
                </a:pPr>
                <a:r>
                  <a:rPr lang="en-US" sz="3200" dirty="0"/>
                  <a:t>In total, roughly </a:t>
                </a:r>
                <a14:m>
                  <m:oMath xmlns:m="http://schemas.openxmlformats.org/officeDocument/2006/math">
                    <m:f>
                      <m:fPr>
                        <m:ctrlPr>
                          <a:rPr lang="en-US" sz="3200" b="0" i="1" smtClean="0">
                            <a:solidFill>
                              <a:srgbClr val="C00000"/>
                            </a:solidFill>
                            <a:latin typeface="Cambria Math" panose="02040503050406030204" pitchFamily="18" charset="0"/>
                          </a:rPr>
                        </m:ctrlPr>
                      </m:fPr>
                      <m:num>
                        <m:sSup>
                          <m:sSupPr>
                            <m:ctrlPr>
                              <a:rPr lang="en-US" sz="3200" b="0" i="1" smtClean="0">
                                <a:solidFill>
                                  <a:srgbClr val="C00000"/>
                                </a:solidFill>
                                <a:latin typeface="Cambria Math" panose="02040503050406030204" pitchFamily="18" charset="0"/>
                              </a:rPr>
                            </m:ctrlPr>
                          </m:sSupPr>
                          <m:e>
                            <m:r>
                              <a:rPr lang="en-US" sz="3200" b="0" i="1" smtClean="0">
                                <a:solidFill>
                                  <a:srgbClr val="C00000"/>
                                </a:solidFill>
                                <a:latin typeface="Cambria Math" panose="02040503050406030204" pitchFamily="18" charset="0"/>
                              </a:rPr>
                              <m:t>𝑘</m:t>
                            </m:r>
                          </m:e>
                          <m:sup>
                            <m:r>
                              <a:rPr lang="en-US" sz="3200" b="0" i="1" smtClean="0">
                                <a:solidFill>
                                  <a:srgbClr val="C00000"/>
                                </a:solidFill>
                                <a:latin typeface="Cambria Math" panose="02040503050406030204" pitchFamily="18" charset="0"/>
                              </a:rPr>
                              <m:t>2</m:t>
                            </m:r>
                          </m:sup>
                        </m:sSup>
                        <m:r>
                          <a:rPr lang="en-US" sz="3200" b="0" i="1" smtClean="0">
                            <a:solidFill>
                              <a:srgbClr val="C00000"/>
                            </a:solidFill>
                            <a:latin typeface="Cambria Math" panose="02040503050406030204" pitchFamily="18" charset="0"/>
                          </a:rPr>
                          <m:t>𝑑</m:t>
                        </m:r>
                      </m:num>
                      <m:den>
                        <m:sSup>
                          <m:sSupPr>
                            <m:ctrlPr>
                              <a:rPr lang="en-US" sz="3200" b="0" i="1" smtClean="0">
                                <a:solidFill>
                                  <a:srgbClr val="C00000"/>
                                </a:solidFill>
                                <a:latin typeface="Cambria Math" panose="02040503050406030204" pitchFamily="18" charset="0"/>
                              </a:rPr>
                            </m:ctrlPr>
                          </m:sSupPr>
                          <m:e>
                            <m:r>
                              <a:rPr lang="en-US" sz="3200" b="0" i="1" smtClean="0">
                                <a:solidFill>
                                  <a:srgbClr val="C00000"/>
                                </a:solidFill>
                                <a:latin typeface="Cambria Math" panose="02040503050406030204" pitchFamily="18" charset="0"/>
                              </a:rPr>
                              <m:t>𝜀</m:t>
                            </m:r>
                          </m:e>
                          <m:sup>
                            <m:r>
                              <a:rPr lang="en-US" sz="3200" b="0" i="1" smtClean="0">
                                <a:solidFill>
                                  <a:srgbClr val="C00000"/>
                                </a:solidFill>
                                <a:latin typeface="Cambria Math" panose="02040503050406030204" pitchFamily="18" charset="0"/>
                              </a:rPr>
                              <m:t>2</m:t>
                            </m:r>
                          </m:sup>
                        </m:sSup>
                      </m:den>
                    </m:f>
                    <m:r>
                      <a:rPr lang="en-US" sz="3200" b="0" i="1" smtClean="0">
                        <a:solidFill>
                          <a:srgbClr val="C00000"/>
                        </a:solidFill>
                        <a:latin typeface="Cambria Math" panose="02040503050406030204" pitchFamily="18" charset="0"/>
                      </a:rPr>
                      <m:t>⋅</m:t>
                    </m:r>
                    <m:func>
                      <m:funcPr>
                        <m:ctrlPr>
                          <a:rPr lang="en-US" sz="3200" b="0" i="1" smtClean="0">
                            <a:solidFill>
                              <a:srgbClr val="C00000"/>
                            </a:solidFill>
                            <a:latin typeface="Cambria Math" panose="02040503050406030204" pitchFamily="18" charset="0"/>
                          </a:rPr>
                        </m:ctrlPr>
                      </m:funcPr>
                      <m:fName>
                        <m:r>
                          <m:rPr>
                            <m:sty m:val="p"/>
                          </m:rPr>
                          <a:rPr lang="en-US" sz="3200" b="0" i="0" smtClean="0">
                            <a:solidFill>
                              <a:srgbClr val="C00000"/>
                            </a:solidFill>
                            <a:latin typeface="Cambria Math" panose="02040503050406030204" pitchFamily="18" charset="0"/>
                          </a:rPr>
                          <m:t>log</m:t>
                        </m:r>
                      </m:fName>
                      <m:e>
                        <m:f>
                          <m:fPr>
                            <m:ctrlPr>
                              <a:rPr lang="en-US" sz="3200" b="0" i="1" smtClean="0">
                                <a:solidFill>
                                  <a:srgbClr val="C00000"/>
                                </a:solidFill>
                                <a:latin typeface="Cambria Math" panose="02040503050406030204" pitchFamily="18" charset="0"/>
                              </a:rPr>
                            </m:ctrlPr>
                          </m:fPr>
                          <m:num>
                            <m:r>
                              <a:rPr lang="en-US" sz="3200" b="0" i="1" smtClean="0">
                                <a:solidFill>
                                  <a:srgbClr val="C00000"/>
                                </a:solidFill>
                                <a:latin typeface="Cambria Math" panose="02040503050406030204" pitchFamily="18" charset="0"/>
                              </a:rPr>
                              <m:t>𝑛</m:t>
                            </m:r>
                            <m:r>
                              <m:rPr>
                                <m:sty m:val="p"/>
                              </m:rPr>
                              <a:rPr lang="en-US" sz="3200" b="0" i="0" smtClean="0">
                                <a:solidFill>
                                  <a:srgbClr val="C00000"/>
                                </a:solidFill>
                                <a:latin typeface="Cambria Math" panose="02040503050406030204" pitchFamily="18" charset="0"/>
                              </a:rPr>
                              <m:t>Δ</m:t>
                            </m:r>
                          </m:num>
                          <m:den>
                            <m:r>
                              <a:rPr lang="en-US" sz="3200" b="0" i="1" smtClean="0">
                                <a:solidFill>
                                  <a:srgbClr val="C00000"/>
                                </a:solidFill>
                                <a:latin typeface="Cambria Math" panose="02040503050406030204" pitchFamily="18" charset="0"/>
                              </a:rPr>
                              <m:t>𝜀</m:t>
                            </m:r>
                          </m:den>
                        </m:f>
                      </m:e>
                    </m:func>
                  </m:oMath>
                </a14:m>
                <a:r>
                  <a:rPr lang="en-US" sz="3200" dirty="0"/>
                  <a:t> points sampled in expectation</a:t>
                </a:r>
                <a:endParaRPr lang="en-US" sz="3200" dirty="0">
                  <a:solidFill>
                    <a:srgbClr val="00B050"/>
                  </a:solidFill>
                </a:endParaRPr>
              </a:p>
            </p:txBody>
          </p:sp>
        </mc:Choice>
        <mc:Fallback xmlns="">
          <p:sp>
            <p:nvSpPr>
              <p:cNvPr id="3" name="Content Placeholder 2">
                <a:extLst>
                  <a:ext uri="{FF2B5EF4-FFF2-40B4-BE49-F238E27FC236}">
                    <a16:creationId xmlns:a16="http://schemas.microsoft.com/office/drawing/2014/main" id="{15255D49-9D60-44DD-910D-2EBD0529DEC9}"/>
                  </a:ext>
                </a:extLst>
              </p:cNvPr>
              <p:cNvSpPr>
                <a:spLocks noGrp="1" noRot="1" noChangeAspect="1" noMove="1" noResize="1" noEditPoints="1" noAdjustHandles="1" noChangeArrowheads="1" noChangeShapeType="1" noTextEdit="1"/>
              </p:cNvSpPr>
              <p:nvPr>
                <p:ph idx="1"/>
              </p:nvPr>
            </p:nvSpPr>
            <p:spPr>
              <a:blipFill>
                <a:blip r:embed="rId3"/>
                <a:stretch>
                  <a:fillRect l="-1333" t="-280"/>
                </a:stretch>
              </a:blipFill>
            </p:spPr>
            <p:txBody>
              <a:bodyPr/>
              <a:lstStyle/>
              <a:p>
                <a:r>
                  <a:rPr lang="en-US">
                    <a:noFill/>
                  </a:rPr>
                  <a:t> </a:t>
                </a:r>
              </a:p>
            </p:txBody>
          </p:sp>
        </mc:Fallback>
      </mc:AlternateContent>
    </p:spTree>
    <p:extLst>
      <p:ext uri="{BB962C8B-B14F-4D97-AF65-F5344CB8AC3E}">
        <p14:creationId xmlns:p14="http://schemas.microsoft.com/office/powerpoint/2010/main" val="152040011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rgbClr val="C00000"/>
                </a:solidFill>
              </a:rPr>
              <a:t>Subspace Embedding</a:t>
            </a:r>
            <a:endParaRPr lang="en-US" dirty="0"/>
          </a:p>
        </p:txBody>
      </p:sp>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97251281-E2E9-410D-9DDA-112FC4F2414F}"/>
                  </a:ext>
                </a:extLst>
              </p:cNvPr>
              <p:cNvSpPr/>
              <p:nvPr/>
            </p:nvSpPr>
            <p:spPr>
              <a:xfrm>
                <a:off x="3986074" y="3333727"/>
                <a:ext cx="7751103" cy="52322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d>
                        <m:dPr>
                          <m:ctrlPr>
                            <a:rPr lang="en-US" sz="2800" b="0" i="1" smtClean="0">
                              <a:solidFill>
                                <a:srgbClr val="C00000"/>
                              </a:solidFill>
                              <a:latin typeface="Cambria Math" panose="02040503050406030204" pitchFamily="18" charset="0"/>
                            </a:rPr>
                          </m:ctrlPr>
                        </m:dPr>
                        <m:e>
                          <m:r>
                            <a:rPr lang="en-US" sz="2800" b="0" i="1" smtClean="0">
                              <a:solidFill>
                                <a:srgbClr val="C00000"/>
                              </a:solidFill>
                              <a:latin typeface="Cambria Math" panose="02040503050406030204" pitchFamily="18" charset="0"/>
                            </a:rPr>
                            <m:t>1−</m:t>
                          </m:r>
                          <m:r>
                            <a:rPr lang="en-US" sz="2800" b="0" i="1" smtClean="0">
                              <a:solidFill>
                                <a:srgbClr val="C00000"/>
                              </a:solidFill>
                              <a:latin typeface="Cambria Math" panose="02040503050406030204" pitchFamily="18" charset="0"/>
                            </a:rPr>
                            <m:t>𝜀</m:t>
                          </m:r>
                        </m:e>
                      </m:d>
                      <m:sSub>
                        <m:sSubPr>
                          <m:ctrlPr>
                            <a:rPr lang="en-US" sz="2800" b="0" i="1" smtClean="0">
                              <a:solidFill>
                                <a:srgbClr val="C00000"/>
                              </a:solidFill>
                              <a:latin typeface="Cambria Math" panose="02040503050406030204" pitchFamily="18" charset="0"/>
                            </a:rPr>
                          </m:ctrlPr>
                        </m:sSubPr>
                        <m:e>
                          <m:d>
                            <m:dPr>
                              <m:begChr m:val="‖"/>
                              <m:endChr m:val="‖"/>
                              <m:ctrlPr>
                                <a:rPr lang="en-US" sz="2800" b="0" i="1" smtClean="0">
                                  <a:solidFill>
                                    <a:srgbClr val="C00000"/>
                                  </a:solidFill>
                                  <a:latin typeface="Cambria Math" panose="02040503050406030204" pitchFamily="18" charset="0"/>
                                </a:rPr>
                              </m:ctrlPr>
                            </m:dPr>
                            <m:e>
                              <m:r>
                                <a:rPr lang="en-US" sz="2800" b="0" i="1" smtClean="0">
                                  <a:solidFill>
                                    <a:srgbClr val="C00000"/>
                                  </a:solidFill>
                                  <a:latin typeface="Cambria Math" panose="02040503050406030204" pitchFamily="18" charset="0"/>
                                </a:rPr>
                                <m:t>𝐴𝑥</m:t>
                              </m:r>
                            </m:e>
                          </m:d>
                        </m:e>
                        <m:sub>
                          <m:r>
                            <a:rPr lang="en-US" sz="2800" b="0" i="1" smtClean="0">
                              <a:solidFill>
                                <a:srgbClr val="C00000"/>
                              </a:solidFill>
                              <a:latin typeface="Cambria Math" panose="02040503050406030204" pitchFamily="18" charset="0"/>
                            </a:rPr>
                            <m:t>2</m:t>
                          </m:r>
                        </m:sub>
                      </m:sSub>
                      <m:r>
                        <a:rPr lang="en-US" sz="2800" b="0" i="1" smtClean="0">
                          <a:solidFill>
                            <a:srgbClr val="C00000"/>
                          </a:solidFill>
                          <a:latin typeface="Cambria Math" panose="02040503050406030204" pitchFamily="18" charset="0"/>
                        </a:rPr>
                        <m:t>≤</m:t>
                      </m:r>
                      <m:sSub>
                        <m:sSubPr>
                          <m:ctrlPr>
                            <a:rPr lang="en-US" sz="2800" b="0" i="1" smtClean="0">
                              <a:solidFill>
                                <a:srgbClr val="C00000"/>
                              </a:solidFill>
                              <a:latin typeface="Cambria Math" panose="02040503050406030204" pitchFamily="18" charset="0"/>
                            </a:rPr>
                          </m:ctrlPr>
                        </m:sSubPr>
                        <m:e>
                          <m:d>
                            <m:dPr>
                              <m:begChr m:val="‖"/>
                              <m:endChr m:val="‖"/>
                              <m:ctrlPr>
                                <a:rPr lang="en-US" sz="2800" b="0" i="1" smtClean="0">
                                  <a:solidFill>
                                    <a:srgbClr val="C00000"/>
                                  </a:solidFill>
                                  <a:latin typeface="Cambria Math" panose="02040503050406030204" pitchFamily="18" charset="0"/>
                                </a:rPr>
                              </m:ctrlPr>
                            </m:dPr>
                            <m:e>
                              <m:r>
                                <a:rPr lang="en-US" sz="2800" b="0" i="1" smtClean="0">
                                  <a:solidFill>
                                    <a:srgbClr val="C00000"/>
                                  </a:solidFill>
                                  <a:latin typeface="Cambria Math" panose="02040503050406030204" pitchFamily="18" charset="0"/>
                                </a:rPr>
                                <m:t>𝑀𝑥</m:t>
                              </m:r>
                            </m:e>
                          </m:d>
                        </m:e>
                        <m:sub>
                          <m:r>
                            <a:rPr lang="en-US" sz="2800" b="0" i="1" smtClean="0">
                              <a:solidFill>
                                <a:srgbClr val="C00000"/>
                              </a:solidFill>
                              <a:latin typeface="Cambria Math" panose="02040503050406030204" pitchFamily="18" charset="0"/>
                            </a:rPr>
                            <m:t>2</m:t>
                          </m:r>
                        </m:sub>
                      </m:sSub>
                      <m:r>
                        <a:rPr lang="en-US" sz="2800" b="0" i="1" smtClean="0">
                          <a:solidFill>
                            <a:srgbClr val="C00000"/>
                          </a:solidFill>
                          <a:latin typeface="Cambria Math" panose="02040503050406030204" pitchFamily="18" charset="0"/>
                        </a:rPr>
                        <m:t>≤</m:t>
                      </m:r>
                      <m:d>
                        <m:dPr>
                          <m:ctrlPr>
                            <a:rPr lang="en-US" sz="2800" b="0" i="1" smtClean="0">
                              <a:solidFill>
                                <a:srgbClr val="C00000"/>
                              </a:solidFill>
                              <a:latin typeface="Cambria Math" panose="02040503050406030204" pitchFamily="18" charset="0"/>
                            </a:rPr>
                          </m:ctrlPr>
                        </m:dPr>
                        <m:e>
                          <m:r>
                            <a:rPr lang="en-US" sz="2800" b="0" i="1" smtClean="0">
                              <a:solidFill>
                                <a:srgbClr val="C00000"/>
                              </a:solidFill>
                              <a:latin typeface="Cambria Math" panose="02040503050406030204" pitchFamily="18" charset="0"/>
                            </a:rPr>
                            <m:t>1+</m:t>
                          </m:r>
                          <m:r>
                            <a:rPr lang="en-US" sz="2800" b="0" i="1" smtClean="0">
                              <a:solidFill>
                                <a:srgbClr val="C00000"/>
                              </a:solidFill>
                              <a:latin typeface="Cambria Math" panose="02040503050406030204" pitchFamily="18" charset="0"/>
                            </a:rPr>
                            <m:t>𝜀</m:t>
                          </m:r>
                        </m:e>
                      </m:d>
                      <m:sSub>
                        <m:sSubPr>
                          <m:ctrlPr>
                            <a:rPr lang="en-US" sz="2800" b="0" i="1" smtClean="0">
                              <a:solidFill>
                                <a:srgbClr val="C00000"/>
                              </a:solidFill>
                              <a:latin typeface="Cambria Math" panose="02040503050406030204" pitchFamily="18" charset="0"/>
                            </a:rPr>
                          </m:ctrlPr>
                        </m:sSubPr>
                        <m:e>
                          <m:d>
                            <m:dPr>
                              <m:begChr m:val="‖"/>
                              <m:endChr m:val="‖"/>
                              <m:ctrlPr>
                                <a:rPr lang="en-US" sz="2800" b="0" i="1" smtClean="0">
                                  <a:solidFill>
                                    <a:srgbClr val="C00000"/>
                                  </a:solidFill>
                                  <a:latin typeface="Cambria Math" panose="02040503050406030204" pitchFamily="18" charset="0"/>
                                </a:rPr>
                              </m:ctrlPr>
                            </m:dPr>
                            <m:e>
                              <m:r>
                                <a:rPr lang="en-US" sz="2800" b="0" i="1" smtClean="0">
                                  <a:solidFill>
                                    <a:srgbClr val="C00000"/>
                                  </a:solidFill>
                                  <a:latin typeface="Cambria Math" panose="02040503050406030204" pitchFamily="18" charset="0"/>
                                </a:rPr>
                                <m:t>𝐴𝑥</m:t>
                              </m:r>
                            </m:e>
                          </m:d>
                        </m:e>
                        <m:sub>
                          <m:r>
                            <a:rPr lang="en-US" sz="2800" b="0" i="1" smtClean="0">
                              <a:solidFill>
                                <a:srgbClr val="C00000"/>
                              </a:solidFill>
                              <a:latin typeface="Cambria Math" panose="02040503050406030204" pitchFamily="18" charset="0"/>
                            </a:rPr>
                            <m:t>2</m:t>
                          </m:r>
                        </m:sub>
                      </m:sSub>
                    </m:oMath>
                  </m:oMathPara>
                </a14:m>
                <a:endParaRPr lang="en-US" sz="2800" dirty="0"/>
              </a:p>
            </p:txBody>
          </p:sp>
        </mc:Choice>
        <mc:Fallback xmlns="">
          <p:sp>
            <p:nvSpPr>
              <p:cNvPr id="6" name="Rectangle 5">
                <a:extLst>
                  <a:ext uri="{FF2B5EF4-FFF2-40B4-BE49-F238E27FC236}">
                    <a16:creationId xmlns:a16="http://schemas.microsoft.com/office/drawing/2014/main" id="{97251281-E2E9-410D-9DDA-112FC4F2414F}"/>
                  </a:ext>
                </a:extLst>
              </p:cNvPr>
              <p:cNvSpPr>
                <a:spLocks noRot="1" noChangeAspect="1" noMove="1" noResize="1" noEditPoints="1" noAdjustHandles="1" noChangeArrowheads="1" noChangeShapeType="1" noTextEdit="1"/>
              </p:cNvSpPr>
              <p:nvPr/>
            </p:nvSpPr>
            <p:spPr>
              <a:xfrm>
                <a:off x="3986074" y="3333727"/>
                <a:ext cx="7751103" cy="523220"/>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7FAFF05D-9B00-4B1A-A888-E353C11CAA78}"/>
                  </a:ext>
                </a:extLst>
              </p:cNvPr>
              <p:cNvSpPr>
                <a:spLocks noGrp="1"/>
              </p:cNvSpPr>
              <p:nvPr>
                <p:ph idx="1"/>
              </p:nvPr>
            </p:nvSpPr>
            <p:spPr>
              <a:xfrm>
                <a:off x="3986074" y="1825625"/>
                <a:ext cx="7367726" cy="4667250"/>
              </a:xfrm>
            </p:spPr>
            <p:txBody>
              <a:bodyPr>
                <a:normAutofit/>
              </a:bodyPr>
              <a:lstStyle/>
              <a:p>
                <a:pPr>
                  <a:buClr>
                    <a:schemeClr val="tx1"/>
                  </a:buClr>
                </a:pPr>
                <a:r>
                  <a:rPr lang="en-US" dirty="0">
                    <a:solidFill>
                      <a:srgbClr val="00B050"/>
                    </a:solidFill>
                  </a:rPr>
                  <a:t>Subspace embedding</a:t>
                </a:r>
                <a:r>
                  <a:rPr lang="en-US" dirty="0"/>
                  <a:t>: Given </a:t>
                </a:r>
                <a14:m>
                  <m:oMath xmlns:m="http://schemas.openxmlformats.org/officeDocument/2006/math">
                    <m:r>
                      <a:rPr lang="en-US" b="0" i="1" smtClean="0">
                        <a:solidFill>
                          <a:srgbClr val="C00000"/>
                        </a:solidFill>
                        <a:latin typeface="Cambria Math" panose="02040503050406030204" pitchFamily="18" charset="0"/>
                      </a:rPr>
                      <m:t>𝜀</m:t>
                    </m:r>
                    <m:r>
                      <a:rPr lang="en-US" b="0" i="1" smtClean="0">
                        <a:solidFill>
                          <a:srgbClr val="C00000"/>
                        </a:solidFill>
                        <a:latin typeface="Cambria Math" panose="02040503050406030204" pitchFamily="18" charset="0"/>
                      </a:rPr>
                      <m:t>&gt;0</m:t>
                    </m:r>
                  </m:oMath>
                </a14:m>
                <a:r>
                  <a:rPr lang="en-US" dirty="0"/>
                  <a:t> and </a:t>
                </a:r>
                <a14:m>
                  <m:oMath xmlns:m="http://schemas.openxmlformats.org/officeDocument/2006/math">
                    <m:r>
                      <a:rPr lang="en-US" i="1" smtClean="0">
                        <a:solidFill>
                          <a:srgbClr val="C00000"/>
                        </a:solidFill>
                        <a:latin typeface="Cambria Math" panose="02040503050406030204" pitchFamily="18" charset="0"/>
                      </a:rPr>
                      <m:t>𝐴</m:t>
                    </m:r>
                    <m:r>
                      <a:rPr lang="en-US" i="1" smtClean="0">
                        <a:solidFill>
                          <a:srgbClr val="C00000"/>
                        </a:solidFill>
                        <a:latin typeface="Cambria Math" panose="02040503050406030204" pitchFamily="18" charset="0"/>
                      </a:rPr>
                      <m:t>∈</m:t>
                    </m:r>
                    <m:sSup>
                      <m:sSupPr>
                        <m:ctrlPr>
                          <a:rPr lang="en-US" i="1">
                            <a:solidFill>
                              <a:srgbClr val="C00000"/>
                            </a:solidFill>
                            <a:latin typeface="Cambria Math" panose="02040503050406030204" pitchFamily="18" charset="0"/>
                          </a:rPr>
                        </m:ctrlPr>
                      </m:sSupPr>
                      <m:e>
                        <m:r>
                          <a:rPr lang="en-US" i="1">
                            <a:solidFill>
                              <a:srgbClr val="C00000"/>
                            </a:solidFill>
                            <a:latin typeface="Cambria Math" panose="02040503050406030204" pitchFamily="18" charset="0"/>
                          </a:rPr>
                          <m:t>𝑅</m:t>
                        </m:r>
                      </m:e>
                      <m:sup>
                        <m:r>
                          <a:rPr lang="en-US" b="0" i="1" smtClean="0">
                            <a:solidFill>
                              <a:srgbClr val="C00000"/>
                            </a:solidFill>
                            <a:latin typeface="Cambria Math" panose="02040503050406030204" pitchFamily="18" charset="0"/>
                          </a:rPr>
                          <m:t>𝑛</m:t>
                        </m:r>
                        <m:r>
                          <a:rPr lang="en-US"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𝑑</m:t>
                        </m:r>
                      </m:sup>
                    </m:sSup>
                  </m:oMath>
                </a14:m>
                <a:r>
                  <a:rPr lang="en-US" dirty="0"/>
                  <a:t>, find matrix </a:t>
                </a:r>
                <a14:m>
                  <m:oMath xmlns:m="http://schemas.openxmlformats.org/officeDocument/2006/math">
                    <m:r>
                      <a:rPr lang="en-US" b="0" i="1" smtClean="0">
                        <a:solidFill>
                          <a:srgbClr val="C00000"/>
                        </a:solidFill>
                        <a:latin typeface="Cambria Math" panose="02040503050406030204" pitchFamily="18" charset="0"/>
                      </a:rPr>
                      <m:t>𝑀</m:t>
                    </m:r>
                    <m:r>
                      <a:rPr lang="en-US" b="0" i="1" smtClean="0">
                        <a:solidFill>
                          <a:srgbClr val="C00000"/>
                        </a:solidFill>
                        <a:latin typeface="Cambria Math" panose="02040503050406030204" pitchFamily="18" charset="0"/>
                      </a:rPr>
                      <m:t>∈</m:t>
                    </m:r>
                    <m:sSup>
                      <m:sSupPr>
                        <m:ctrlPr>
                          <a:rPr lang="en-US" b="0" i="1" smtClean="0">
                            <a:solidFill>
                              <a:srgbClr val="C00000"/>
                            </a:solidFill>
                            <a:latin typeface="Cambria Math" panose="02040503050406030204" pitchFamily="18" charset="0"/>
                          </a:rPr>
                        </m:ctrlPr>
                      </m:sSupPr>
                      <m:e>
                        <m:r>
                          <a:rPr lang="en-US" b="0" i="1" smtClean="0">
                            <a:solidFill>
                              <a:srgbClr val="C00000"/>
                            </a:solidFill>
                            <a:latin typeface="Cambria Math" panose="02040503050406030204" pitchFamily="18" charset="0"/>
                          </a:rPr>
                          <m:t>𝑅</m:t>
                        </m:r>
                      </m:e>
                      <m:sup>
                        <m:r>
                          <a:rPr lang="en-US" b="0" i="1" smtClean="0">
                            <a:solidFill>
                              <a:srgbClr val="C00000"/>
                            </a:solidFill>
                            <a:latin typeface="Cambria Math" panose="02040503050406030204" pitchFamily="18" charset="0"/>
                          </a:rPr>
                          <m:t>𝑚</m:t>
                        </m:r>
                        <m:r>
                          <a:rPr lang="en-US" b="0"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𝑑</m:t>
                        </m:r>
                      </m:sup>
                    </m:sSup>
                  </m:oMath>
                </a14:m>
                <a:r>
                  <a:rPr lang="en-US" dirty="0"/>
                  <a:t> with </a:t>
                </a:r>
                <a14:m>
                  <m:oMath xmlns:m="http://schemas.openxmlformats.org/officeDocument/2006/math">
                    <m:r>
                      <a:rPr lang="en-US" b="0" i="1" smtClean="0">
                        <a:solidFill>
                          <a:srgbClr val="C00000"/>
                        </a:solidFill>
                        <a:latin typeface="Cambria Math" panose="02040503050406030204" pitchFamily="18" charset="0"/>
                      </a:rPr>
                      <m:t>𝑚</m:t>
                    </m:r>
                    <m:r>
                      <a:rPr lang="en-US" b="0"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𝑛</m:t>
                    </m:r>
                  </m:oMath>
                </a14:m>
                <a:r>
                  <a:rPr lang="en-US" dirty="0"/>
                  <a:t>, such that for </a:t>
                </a:r>
                <a:r>
                  <a:rPr lang="en-US" i="1" dirty="0">
                    <a:solidFill>
                      <a:srgbClr val="7030A0"/>
                    </a:solidFill>
                  </a:rPr>
                  <a:t>every</a:t>
                </a:r>
                <a:r>
                  <a:rPr lang="en-US" i="1" dirty="0"/>
                  <a:t> </a:t>
                </a:r>
                <a14:m>
                  <m:oMath xmlns:m="http://schemas.openxmlformats.org/officeDocument/2006/math">
                    <m:r>
                      <a:rPr lang="en-US" b="0" i="1" smtClean="0">
                        <a:solidFill>
                          <a:srgbClr val="C00000"/>
                        </a:solidFill>
                        <a:latin typeface="Cambria Math" panose="02040503050406030204" pitchFamily="18" charset="0"/>
                      </a:rPr>
                      <m:t>𝑥</m:t>
                    </m:r>
                    <m:r>
                      <a:rPr lang="en-US" b="0" i="1" smtClean="0">
                        <a:solidFill>
                          <a:srgbClr val="C00000"/>
                        </a:solidFill>
                        <a:latin typeface="Cambria Math" panose="02040503050406030204" pitchFamily="18" charset="0"/>
                      </a:rPr>
                      <m:t>∈</m:t>
                    </m:r>
                    <m:sSup>
                      <m:sSupPr>
                        <m:ctrlPr>
                          <a:rPr lang="en-US" i="1">
                            <a:solidFill>
                              <a:srgbClr val="C00000"/>
                            </a:solidFill>
                            <a:latin typeface="Cambria Math" panose="02040503050406030204" pitchFamily="18" charset="0"/>
                          </a:rPr>
                        </m:ctrlPr>
                      </m:sSupPr>
                      <m:e>
                        <m:r>
                          <a:rPr lang="en-US" i="1">
                            <a:solidFill>
                              <a:srgbClr val="C00000"/>
                            </a:solidFill>
                            <a:latin typeface="Cambria Math" panose="02040503050406030204" pitchFamily="18" charset="0"/>
                          </a:rPr>
                          <m:t>ℝ</m:t>
                        </m:r>
                      </m:e>
                      <m:sup>
                        <m:r>
                          <a:rPr lang="en-US" i="1">
                            <a:solidFill>
                              <a:srgbClr val="C00000"/>
                            </a:solidFill>
                            <a:latin typeface="Cambria Math" panose="02040503050406030204" pitchFamily="18" charset="0"/>
                          </a:rPr>
                          <m:t>𝑑</m:t>
                        </m:r>
                      </m:sup>
                    </m:sSup>
                  </m:oMath>
                </a14:m>
                <a:r>
                  <a:rPr lang="en-US" dirty="0"/>
                  <a:t>,</a:t>
                </a:r>
              </a:p>
              <a:p>
                <a:endParaRPr lang="en-US" dirty="0"/>
              </a:p>
            </p:txBody>
          </p:sp>
        </mc:Choice>
        <mc:Fallback xmlns="">
          <p:sp>
            <p:nvSpPr>
              <p:cNvPr id="8" name="Content Placeholder 2">
                <a:extLst>
                  <a:ext uri="{FF2B5EF4-FFF2-40B4-BE49-F238E27FC236}">
                    <a16:creationId xmlns:a16="http://schemas.microsoft.com/office/drawing/2014/main" id="{7FAFF05D-9B00-4B1A-A888-E353C11CAA78}"/>
                  </a:ext>
                </a:extLst>
              </p:cNvPr>
              <p:cNvSpPr>
                <a:spLocks noGrp="1" noRot="1" noChangeAspect="1" noMove="1" noResize="1" noEditPoints="1" noAdjustHandles="1" noChangeArrowheads="1" noChangeShapeType="1" noTextEdit="1"/>
              </p:cNvSpPr>
              <p:nvPr>
                <p:ph idx="1"/>
              </p:nvPr>
            </p:nvSpPr>
            <p:spPr>
              <a:xfrm>
                <a:off x="3986074" y="1825625"/>
                <a:ext cx="7367726" cy="4667250"/>
              </a:xfrm>
              <a:blipFill>
                <a:blip r:embed="rId3"/>
                <a:stretch>
                  <a:fillRect l="-1489" t="-2089" r="-1572"/>
                </a:stretch>
              </a:blipFill>
            </p:spPr>
            <p:txBody>
              <a:bodyPr/>
              <a:lstStyle/>
              <a:p>
                <a:r>
                  <a:rPr lang="en-US">
                    <a:noFill/>
                  </a:rPr>
                  <a:t> </a:t>
                </a:r>
              </a:p>
            </p:txBody>
          </p:sp>
        </mc:Fallback>
      </mc:AlternateContent>
      <p:sp>
        <p:nvSpPr>
          <p:cNvPr id="5" name="Rectangle 4">
            <a:extLst>
              <a:ext uri="{FF2B5EF4-FFF2-40B4-BE49-F238E27FC236}">
                <a16:creationId xmlns:a16="http://schemas.microsoft.com/office/drawing/2014/main" id="{7EB5C823-3983-4C5C-83E7-D8CC0D6C92B7}"/>
              </a:ext>
            </a:extLst>
          </p:cNvPr>
          <p:cNvSpPr/>
          <p:nvPr/>
        </p:nvSpPr>
        <p:spPr>
          <a:xfrm>
            <a:off x="872024" y="1923279"/>
            <a:ext cx="2067907" cy="3572110"/>
          </a:xfrm>
          <a:prstGeom prst="rect">
            <a:avLst/>
          </a:prstGeom>
          <a:noFill/>
          <a:ln w="571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14E514E6-5229-4F78-A599-0383CCCB4707}"/>
                  </a:ext>
                </a:extLst>
              </p:cNvPr>
              <p:cNvSpPr/>
              <p:nvPr/>
            </p:nvSpPr>
            <p:spPr>
              <a:xfrm>
                <a:off x="1813072" y="5697736"/>
                <a:ext cx="394210" cy="40011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000" b="0" i="1" smtClean="0">
                          <a:solidFill>
                            <a:srgbClr val="C00000"/>
                          </a:solidFill>
                          <a:latin typeface="Cambria Math" panose="02040503050406030204" pitchFamily="18" charset="0"/>
                        </a:rPr>
                        <m:t>𝑑</m:t>
                      </m:r>
                    </m:oMath>
                  </m:oMathPara>
                </a14:m>
                <a:endParaRPr lang="en-US" dirty="0">
                  <a:solidFill>
                    <a:srgbClr val="C00000"/>
                  </a:solidFill>
                </a:endParaRPr>
              </a:p>
            </p:txBody>
          </p:sp>
        </mc:Choice>
        <mc:Fallback xmlns="">
          <p:sp>
            <p:nvSpPr>
              <p:cNvPr id="7" name="Rectangle 6">
                <a:extLst>
                  <a:ext uri="{FF2B5EF4-FFF2-40B4-BE49-F238E27FC236}">
                    <a16:creationId xmlns:a16="http://schemas.microsoft.com/office/drawing/2014/main" id="{14E514E6-5229-4F78-A599-0383CCCB4707}"/>
                  </a:ext>
                </a:extLst>
              </p:cNvPr>
              <p:cNvSpPr>
                <a:spLocks noRot="1" noChangeAspect="1" noMove="1" noResize="1" noEditPoints="1" noAdjustHandles="1" noChangeArrowheads="1" noChangeShapeType="1" noTextEdit="1"/>
              </p:cNvSpPr>
              <p:nvPr/>
            </p:nvSpPr>
            <p:spPr>
              <a:xfrm>
                <a:off x="1813072" y="5697736"/>
                <a:ext cx="394210" cy="400110"/>
              </a:xfrm>
              <a:prstGeom prst="rect">
                <a:avLst/>
              </a:prstGeom>
              <a:blipFill>
                <a:blip r:embed="rId4"/>
                <a:stretch>
                  <a:fillRect/>
                </a:stretch>
              </a:blipFill>
            </p:spPr>
            <p:txBody>
              <a:bodyPr/>
              <a:lstStyle/>
              <a:p>
                <a:r>
                  <a:rPr lang="en-US">
                    <a:noFill/>
                  </a:rPr>
                  <a:t> </a:t>
                </a:r>
              </a:p>
            </p:txBody>
          </p:sp>
        </mc:Fallback>
      </mc:AlternateContent>
      <p:sp>
        <p:nvSpPr>
          <p:cNvPr id="9" name="Rectangle 8">
            <a:extLst>
              <a:ext uri="{FF2B5EF4-FFF2-40B4-BE49-F238E27FC236}">
                <a16:creationId xmlns:a16="http://schemas.microsoft.com/office/drawing/2014/main" id="{43A87E7B-2884-4F34-B0C4-46A53A4636B2}"/>
              </a:ext>
            </a:extLst>
          </p:cNvPr>
          <p:cNvSpPr/>
          <p:nvPr/>
        </p:nvSpPr>
        <p:spPr>
          <a:xfrm>
            <a:off x="3158299" y="1926823"/>
            <a:ext cx="398585" cy="2032729"/>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AC5F12C4-F816-4AA2-8782-D3DA88268FA1}"/>
                  </a:ext>
                </a:extLst>
              </p:cNvPr>
              <p:cNvSpPr/>
              <p:nvPr/>
            </p:nvSpPr>
            <p:spPr>
              <a:xfrm>
                <a:off x="1739494" y="2753865"/>
                <a:ext cx="541367"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i="1" smtClean="0">
                          <a:solidFill>
                            <a:srgbClr val="C00000"/>
                          </a:solidFill>
                          <a:latin typeface="Cambria Math" panose="02040503050406030204" pitchFamily="18" charset="0"/>
                        </a:rPr>
                        <m:t>𝐴</m:t>
                      </m:r>
                    </m:oMath>
                  </m:oMathPara>
                </a14:m>
                <a:endParaRPr lang="en-US" dirty="0">
                  <a:solidFill>
                    <a:srgbClr val="C00000"/>
                  </a:solidFill>
                </a:endParaRPr>
              </a:p>
            </p:txBody>
          </p:sp>
        </mc:Choice>
        <mc:Fallback xmlns="">
          <p:sp>
            <p:nvSpPr>
              <p:cNvPr id="10" name="Rectangle 9">
                <a:extLst>
                  <a:ext uri="{FF2B5EF4-FFF2-40B4-BE49-F238E27FC236}">
                    <a16:creationId xmlns:a16="http://schemas.microsoft.com/office/drawing/2014/main" id="{AC5F12C4-F816-4AA2-8782-D3DA88268FA1}"/>
                  </a:ext>
                </a:extLst>
              </p:cNvPr>
              <p:cNvSpPr>
                <a:spLocks noRot="1" noChangeAspect="1" noMove="1" noResize="1" noEditPoints="1" noAdjustHandles="1" noChangeArrowheads="1" noChangeShapeType="1" noTextEdit="1"/>
              </p:cNvSpPr>
              <p:nvPr/>
            </p:nvSpPr>
            <p:spPr>
              <a:xfrm>
                <a:off x="1739494" y="2753865"/>
                <a:ext cx="541367" cy="584775"/>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31A32533-50D8-4742-900A-C968A0A10E0A}"/>
                  </a:ext>
                </a:extLst>
              </p:cNvPr>
              <p:cNvSpPr/>
              <p:nvPr/>
            </p:nvSpPr>
            <p:spPr>
              <a:xfrm>
                <a:off x="3148331" y="2748952"/>
                <a:ext cx="367985" cy="58477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3200" i="1" smtClean="0">
                          <a:solidFill>
                            <a:srgbClr val="C00000"/>
                          </a:solidFill>
                          <a:latin typeface="Cambria Math" panose="02040503050406030204" pitchFamily="18" charset="0"/>
                        </a:rPr>
                        <m:t>𝑥</m:t>
                      </m:r>
                    </m:oMath>
                  </m:oMathPara>
                </a14:m>
                <a:endParaRPr lang="en-US" sz="3200" dirty="0">
                  <a:solidFill>
                    <a:srgbClr val="C00000"/>
                  </a:solidFill>
                </a:endParaRPr>
              </a:p>
            </p:txBody>
          </p:sp>
        </mc:Choice>
        <mc:Fallback xmlns="">
          <p:sp>
            <p:nvSpPr>
              <p:cNvPr id="11" name="Rectangle 10">
                <a:extLst>
                  <a:ext uri="{FF2B5EF4-FFF2-40B4-BE49-F238E27FC236}">
                    <a16:creationId xmlns:a16="http://schemas.microsoft.com/office/drawing/2014/main" id="{31A32533-50D8-4742-900A-C968A0A10E0A}"/>
                  </a:ext>
                </a:extLst>
              </p:cNvPr>
              <p:cNvSpPr>
                <a:spLocks noRot="1" noChangeAspect="1" noMove="1" noResize="1" noEditPoints="1" noAdjustHandles="1" noChangeArrowheads="1" noChangeShapeType="1" noTextEdit="1"/>
              </p:cNvSpPr>
              <p:nvPr/>
            </p:nvSpPr>
            <p:spPr>
              <a:xfrm>
                <a:off x="3148331" y="2748952"/>
                <a:ext cx="367985" cy="584775"/>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E4964515-E984-474F-BDF9-110412973156}"/>
                  </a:ext>
                </a:extLst>
              </p:cNvPr>
              <p:cNvSpPr/>
              <p:nvPr/>
            </p:nvSpPr>
            <p:spPr>
              <a:xfrm>
                <a:off x="305260" y="3156778"/>
                <a:ext cx="37459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solidFill>
                            <a:srgbClr val="C00000"/>
                          </a:solidFill>
                          <a:latin typeface="Cambria Math" panose="02040503050406030204" pitchFamily="18" charset="0"/>
                        </a:rPr>
                        <m:t>𝑛</m:t>
                      </m:r>
                    </m:oMath>
                  </m:oMathPara>
                </a14:m>
                <a:endParaRPr lang="en-US" dirty="0">
                  <a:solidFill>
                    <a:srgbClr val="C00000"/>
                  </a:solidFill>
                </a:endParaRPr>
              </a:p>
            </p:txBody>
          </p:sp>
        </mc:Choice>
        <mc:Fallback xmlns="">
          <p:sp>
            <p:nvSpPr>
              <p:cNvPr id="12" name="Rectangle 11">
                <a:extLst>
                  <a:ext uri="{FF2B5EF4-FFF2-40B4-BE49-F238E27FC236}">
                    <a16:creationId xmlns:a16="http://schemas.microsoft.com/office/drawing/2014/main" id="{E4964515-E984-474F-BDF9-110412973156}"/>
                  </a:ext>
                </a:extLst>
              </p:cNvPr>
              <p:cNvSpPr>
                <a:spLocks noRot="1" noChangeAspect="1" noMove="1" noResize="1" noEditPoints="1" noAdjustHandles="1" noChangeArrowheads="1" noChangeShapeType="1" noTextEdit="1"/>
              </p:cNvSpPr>
              <p:nvPr/>
            </p:nvSpPr>
            <p:spPr>
              <a:xfrm>
                <a:off x="305260" y="3156778"/>
                <a:ext cx="374590" cy="369332"/>
              </a:xfrm>
              <a:prstGeom prst="rect">
                <a:avLst/>
              </a:prstGeom>
              <a:blipFill>
                <a:blip r:embed="rId7"/>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19428590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808</TotalTime>
  <Words>6729</Words>
  <Application>Microsoft Office PowerPoint</Application>
  <PresentationFormat>Widescreen</PresentationFormat>
  <Paragraphs>1107</Paragraphs>
  <Slides>123</Slides>
  <Notes>57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123</vt:i4>
      </vt:variant>
    </vt:vector>
  </HeadingPairs>
  <TitlesOfParts>
    <vt:vector size="129" baseType="lpstr">
      <vt:lpstr>Arial</vt:lpstr>
      <vt:lpstr>Calibri</vt:lpstr>
      <vt:lpstr>Calibri Light</vt:lpstr>
      <vt:lpstr>Cambria Math</vt:lpstr>
      <vt:lpstr>Wingdings</vt:lpstr>
      <vt:lpstr>Office Theme</vt:lpstr>
      <vt:lpstr>CSCE 689: Special Topics in Modern Algorithms for Data Science </vt:lpstr>
      <vt:lpstr>Presentation Schedule</vt:lpstr>
      <vt:lpstr>Streaming Model</vt:lpstr>
      <vt:lpstr>PowerPoint Presentation</vt:lpstr>
      <vt:lpstr>PowerPoint Presentation</vt:lpstr>
      <vt:lpstr>PowerPoint Presentation</vt:lpstr>
      <vt:lpstr>Linear Sketch</vt:lpstr>
      <vt:lpstr>Linear Sketch</vt:lpstr>
      <vt:lpstr>Linear Sketch</vt:lpstr>
      <vt:lpstr>Linear Sketch</vt:lpstr>
      <vt:lpstr>Linear Sketch</vt:lpstr>
      <vt:lpstr>Sliding Window Model</vt:lpstr>
      <vt:lpstr>Sliding Window Model</vt:lpstr>
      <vt:lpstr>Sliding Window Model</vt:lpstr>
      <vt:lpstr>Sliding Window Model</vt:lpstr>
      <vt:lpstr>Sliding Window Model</vt:lpstr>
      <vt:lpstr>Sliding Window Model</vt:lpstr>
      <vt:lpstr>Sliding Window Model and Linear Sketches</vt:lpstr>
      <vt:lpstr>Sliding Window Model and Linear Sketches</vt:lpstr>
      <vt:lpstr>Sliding Window Model and Sampling</vt:lpstr>
      <vt:lpstr>Sliding Window Model and Sampling</vt:lpstr>
      <vt:lpstr>Sliding Window Model and Sampling</vt:lpstr>
      <vt:lpstr>Last Time: Sensitivity Sampling</vt:lpstr>
      <vt:lpstr>Sliding Window Model and Sampling</vt:lpstr>
      <vt:lpstr>Sliding Window Model and Sampling</vt:lpstr>
      <vt:lpstr>Sliding Window Algorithms</vt:lpstr>
      <vt:lpstr>Smooth Histogram</vt:lpstr>
      <vt:lpstr>Smooth Histogram</vt:lpstr>
      <vt:lpstr>Smooth Histogram</vt:lpstr>
      <vt:lpstr>Smooth Histogram</vt:lpstr>
      <vt:lpstr>Smooth Histogram</vt:lpstr>
      <vt:lpstr>Smooth Histogram</vt:lpstr>
      <vt:lpstr>Smooth Histogram</vt:lpstr>
      <vt:lpstr>Smooth Histogram</vt:lpstr>
      <vt:lpstr>Smooth Histogram</vt:lpstr>
      <vt:lpstr>Smooth Histogram</vt:lpstr>
      <vt:lpstr>Smooth Histogram</vt:lpstr>
      <vt:lpstr>Smooth Histogram</vt:lpstr>
      <vt:lpstr>Adversarially Robust Streaming</vt:lpstr>
      <vt:lpstr>Adversarially Robust Streaming</vt:lpstr>
      <vt:lpstr>Adversarially Robust Streaming</vt:lpstr>
      <vt:lpstr>Adversarially Robust Streaming</vt:lpstr>
      <vt:lpstr>Adversarially Robust Streaming</vt:lpstr>
      <vt:lpstr>Adversarially Robust Streaming</vt:lpstr>
      <vt:lpstr>PowerPoint Presentation</vt:lpstr>
      <vt:lpstr>PowerPoint Presentation</vt:lpstr>
      <vt:lpstr>PowerPoint Presentation</vt:lpstr>
      <vt:lpstr>AMS F_2  Algorithm</vt:lpstr>
      <vt:lpstr>“Attack” on AMS</vt:lpstr>
      <vt:lpstr>Reconstruction Attack on Linear Sketches</vt:lpstr>
      <vt:lpstr>Insertion-Only Streams</vt:lpstr>
      <vt:lpstr>Robust Algorithms</vt:lpstr>
      <vt:lpstr>Sketch Switching</vt:lpstr>
      <vt:lpstr>Sketch Switching</vt:lpstr>
      <vt:lpstr>Sketch Switching</vt:lpstr>
      <vt:lpstr>Sketch Switching</vt:lpstr>
      <vt:lpstr>Sketch Switching</vt:lpstr>
      <vt:lpstr>Sketch Switching</vt:lpstr>
      <vt:lpstr>Sketch Switching</vt:lpstr>
      <vt:lpstr>Sketch Switching</vt:lpstr>
      <vt:lpstr>Sketch Switching Summary</vt:lpstr>
      <vt:lpstr>(1+ε)-Approximation Streaming Algorithms</vt:lpstr>
      <vt:lpstr>Sketch Switching Summary</vt:lpstr>
      <vt:lpstr>Linear Algebra Review</vt:lpstr>
      <vt:lpstr>Regression</vt:lpstr>
      <vt:lpstr>PowerPoint Presentation</vt:lpstr>
      <vt:lpstr>Regression</vt:lpstr>
      <vt:lpstr>Regression</vt:lpstr>
      <vt:lpstr>Regression</vt:lpstr>
      <vt:lpstr>Regression</vt:lpstr>
      <vt:lpstr>Regression</vt:lpstr>
      <vt:lpstr>Linear Algebra Review</vt:lpstr>
      <vt:lpstr>Linear Algebra Review</vt:lpstr>
      <vt:lpstr>Linear Algebra Review</vt:lpstr>
      <vt:lpstr>Linear Algebra Review</vt:lpstr>
      <vt:lpstr>Linear Algebra Review</vt:lpstr>
      <vt:lpstr>Linear Algebra Review</vt:lpstr>
      <vt:lpstr>Linear Algebra Review</vt:lpstr>
      <vt:lpstr>Regression</vt:lpstr>
      <vt:lpstr>Regression</vt:lpstr>
      <vt:lpstr>Linear Regression</vt:lpstr>
      <vt:lpstr>Linear Regression</vt:lpstr>
      <vt:lpstr>Linear Regression</vt:lpstr>
      <vt:lpstr>Linear Regression</vt:lpstr>
      <vt:lpstr>Linear Regression</vt:lpstr>
      <vt:lpstr>Linear Regression</vt:lpstr>
      <vt:lpstr>Linear Regression</vt:lpstr>
      <vt:lpstr>Linear Regression</vt:lpstr>
      <vt:lpstr>Linear Regression</vt:lpstr>
      <vt:lpstr>Linear Regression</vt:lpstr>
      <vt:lpstr>Subspace Embedding</vt:lpstr>
      <vt:lpstr>Subspace Embedding</vt:lpstr>
      <vt:lpstr>Regression and Subspace Embeddings</vt:lpstr>
      <vt:lpstr>Regression and Subspace Embeddings</vt:lpstr>
      <vt:lpstr>Regression and Subspace Embeddings</vt:lpstr>
      <vt:lpstr>Previously: Coreset Construction and Sampling</vt:lpstr>
      <vt:lpstr>Previously: Sensitivity Sampling</vt:lpstr>
      <vt:lpstr>Previously: Sensitivity Sampling</vt:lpstr>
      <vt:lpstr>Subspace Embedding</vt:lpstr>
      <vt:lpstr>Subspace Embedding</vt:lpstr>
      <vt:lpstr>Subspace Embedding</vt:lpstr>
      <vt:lpstr>Leverage Scores</vt:lpstr>
      <vt:lpstr>PowerPoint Presentation</vt:lpstr>
      <vt:lpstr>Private Data Analysis</vt:lpstr>
      <vt:lpstr>Anonymization</vt:lpstr>
      <vt:lpstr>Anonymizing Data</vt:lpstr>
      <vt:lpstr>Anonymizing Data</vt:lpstr>
      <vt:lpstr>Reconstruction Attack</vt:lpstr>
      <vt:lpstr>Anonymizing Data</vt:lpstr>
      <vt:lpstr>PowerPoint Presentation</vt:lpstr>
      <vt:lpstr>Differencing Attacks</vt:lpstr>
      <vt:lpstr>PowerPoint Presentation</vt:lpstr>
      <vt:lpstr>2010 US Census</vt:lpstr>
      <vt:lpstr>2010 US Census</vt:lpstr>
      <vt:lpstr>Summary</vt:lpstr>
      <vt:lpstr>Possible Notion for Privacy #1</vt:lpstr>
      <vt:lpstr>Possible Notion for Privacy #1</vt:lpstr>
      <vt:lpstr>Possible Notion for Privacy #1</vt:lpstr>
      <vt:lpstr>Possible Notion for Privacy #1</vt:lpstr>
      <vt:lpstr>Possible Notion for Privacy #2</vt:lpstr>
      <vt:lpstr>Possible Notion for Privacy #2</vt:lpstr>
      <vt:lpstr>Differential Privacy</vt:lpstr>
      <vt:lpstr>Differential Privacy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CSCE 689: Special Topics in Modern Algorithms for Data Science </dc:title>
  <dc:creator>Samson Zhou</dc:creator>
  <cp:lastModifiedBy>Samson Zhou</cp:lastModifiedBy>
  <cp:revision>15</cp:revision>
  <dcterms:created xsi:type="dcterms:W3CDTF">2023-10-31T00:28:38Z</dcterms:created>
  <dcterms:modified xsi:type="dcterms:W3CDTF">2023-11-01T18:32:59Z</dcterms:modified>
</cp:coreProperties>
</file>